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7"/>
  </p:notesMasterIdLst>
  <p:handoutMasterIdLst>
    <p:handoutMasterId r:id="rId308"/>
  </p:handoutMasterIdLst>
  <p:sldIdLst>
    <p:sldId id="1874" r:id="rId2"/>
    <p:sldId id="21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56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1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352" r:id="rId137"/>
    <p:sldId id="401" r:id="rId138"/>
    <p:sldId id="402" r:id="rId139"/>
    <p:sldId id="403" r:id="rId140"/>
    <p:sldId id="404" r:id="rId141"/>
    <p:sldId id="405" r:id="rId142"/>
    <p:sldId id="406" r:id="rId143"/>
    <p:sldId id="407" r:id="rId144"/>
    <p:sldId id="408" r:id="rId145"/>
    <p:sldId id="409" r:id="rId146"/>
    <p:sldId id="410" r:id="rId147"/>
    <p:sldId id="411" r:id="rId148"/>
    <p:sldId id="412" r:id="rId149"/>
    <p:sldId id="413" r:id="rId150"/>
    <p:sldId id="414" r:id="rId151"/>
    <p:sldId id="415" r:id="rId152"/>
    <p:sldId id="416" r:id="rId153"/>
    <p:sldId id="417" r:id="rId154"/>
    <p:sldId id="419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461" r:id="rId195"/>
    <p:sldId id="462" r:id="rId196"/>
    <p:sldId id="463" r:id="rId197"/>
    <p:sldId id="492" r:id="rId198"/>
    <p:sldId id="465" r:id="rId199"/>
    <p:sldId id="466" r:id="rId200"/>
    <p:sldId id="467" r:id="rId201"/>
    <p:sldId id="468" r:id="rId202"/>
    <p:sldId id="469" r:id="rId203"/>
    <p:sldId id="470" r:id="rId204"/>
    <p:sldId id="471" r:id="rId205"/>
    <p:sldId id="472" r:id="rId206"/>
    <p:sldId id="473" r:id="rId207"/>
    <p:sldId id="474" r:id="rId208"/>
    <p:sldId id="475" r:id="rId209"/>
    <p:sldId id="476" r:id="rId210"/>
    <p:sldId id="477" r:id="rId211"/>
    <p:sldId id="478" r:id="rId212"/>
    <p:sldId id="479" r:id="rId213"/>
    <p:sldId id="480" r:id="rId214"/>
    <p:sldId id="481" r:id="rId215"/>
    <p:sldId id="482" r:id="rId216"/>
    <p:sldId id="483" r:id="rId217"/>
    <p:sldId id="493" r:id="rId218"/>
    <p:sldId id="485" r:id="rId219"/>
    <p:sldId id="486" r:id="rId220"/>
    <p:sldId id="487" r:id="rId221"/>
    <p:sldId id="488" r:id="rId222"/>
    <p:sldId id="494" r:id="rId223"/>
    <p:sldId id="495" r:id="rId224"/>
    <p:sldId id="516" r:id="rId225"/>
    <p:sldId id="496" r:id="rId226"/>
    <p:sldId id="497" r:id="rId227"/>
    <p:sldId id="498" r:id="rId228"/>
    <p:sldId id="500" r:id="rId229"/>
    <p:sldId id="501" r:id="rId230"/>
    <p:sldId id="502" r:id="rId231"/>
    <p:sldId id="503" r:id="rId232"/>
    <p:sldId id="504" r:id="rId233"/>
    <p:sldId id="505" r:id="rId234"/>
    <p:sldId id="506" r:id="rId235"/>
    <p:sldId id="507" r:id="rId236"/>
    <p:sldId id="509" r:id="rId237"/>
    <p:sldId id="510" r:id="rId238"/>
    <p:sldId id="511" r:id="rId239"/>
    <p:sldId id="512" r:id="rId240"/>
    <p:sldId id="513" r:id="rId241"/>
    <p:sldId id="514" r:id="rId242"/>
    <p:sldId id="517" r:id="rId243"/>
    <p:sldId id="545" r:id="rId244"/>
    <p:sldId id="519" r:id="rId245"/>
    <p:sldId id="520" r:id="rId246"/>
    <p:sldId id="521" r:id="rId247"/>
    <p:sldId id="522" r:id="rId248"/>
    <p:sldId id="523" r:id="rId249"/>
    <p:sldId id="524" r:id="rId250"/>
    <p:sldId id="525" r:id="rId251"/>
    <p:sldId id="526" r:id="rId252"/>
    <p:sldId id="527" r:id="rId253"/>
    <p:sldId id="528" r:id="rId254"/>
    <p:sldId id="529" r:id="rId255"/>
    <p:sldId id="530" r:id="rId256"/>
    <p:sldId id="531" r:id="rId257"/>
    <p:sldId id="532" r:id="rId258"/>
    <p:sldId id="533" r:id="rId259"/>
    <p:sldId id="534" r:id="rId260"/>
    <p:sldId id="535" r:id="rId261"/>
    <p:sldId id="536" r:id="rId262"/>
    <p:sldId id="537" r:id="rId263"/>
    <p:sldId id="538" r:id="rId264"/>
    <p:sldId id="539" r:id="rId265"/>
    <p:sldId id="540" r:id="rId266"/>
    <p:sldId id="541" r:id="rId267"/>
    <p:sldId id="542" r:id="rId268"/>
    <p:sldId id="543" r:id="rId269"/>
    <p:sldId id="546" r:id="rId270"/>
    <p:sldId id="559" r:id="rId271"/>
    <p:sldId id="558" r:id="rId272"/>
    <p:sldId id="550" r:id="rId273"/>
    <p:sldId id="551" r:id="rId274"/>
    <p:sldId id="552" r:id="rId275"/>
    <p:sldId id="553" r:id="rId276"/>
    <p:sldId id="554" r:id="rId277"/>
    <p:sldId id="561" r:id="rId278"/>
    <p:sldId id="564" r:id="rId279"/>
    <p:sldId id="560" r:id="rId280"/>
    <p:sldId id="565" r:id="rId281"/>
    <p:sldId id="570" r:id="rId282"/>
    <p:sldId id="567" r:id="rId283"/>
    <p:sldId id="568" r:id="rId284"/>
    <p:sldId id="569" r:id="rId285"/>
    <p:sldId id="576" r:id="rId286"/>
    <p:sldId id="577" r:id="rId287"/>
    <p:sldId id="578" r:id="rId288"/>
    <p:sldId id="579" r:id="rId289"/>
    <p:sldId id="580" r:id="rId290"/>
    <p:sldId id="581" r:id="rId291"/>
    <p:sldId id="582" r:id="rId292"/>
    <p:sldId id="583" r:id="rId293"/>
    <p:sldId id="584" r:id="rId294"/>
    <p:sldId id="585" r:id="rId295"/>
    <p:sldId id="586" r:id="rId296"/>
    <p:sldId id="587" r:id="rId297"/>
    <p:sldId id="588" r:id="rId298"/>
    <p:sldId id="589" r:id="rId299"/>
    <p:sldId id="590" r:id="rId300"/>
    <p:sldId id="591" r:id="rId301"/>
    <p:sldId id="592" r:id="rId302"/>
    <p:sldId id="594" r:id="rId303"/>
    <p:sldId id="596" r:id="rId304"/>
    <p:sldId id="595" r:id="rId305"/>
    <p:sldId id="597" r:id="rId3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notesMaster" Target="notesMasters/notes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viewProps" Target="view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tableStyles" Target="tableStyle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emf"/><Relationship Id="rId1" Type="http://schemas.openxmlformats.org/officeDocument/2006/relationships/image" Target="../media/image38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image" Target="../media/image19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20.emf"/><Relationship Id="rId9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image" Target="../media/image19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2.emf"/><Relationship Id="rId4" Type="http://schemas.openxmlformats.org/officeDocument/2006/relationships/image" Target="../media/image20.emf"/><Relationship Id="rId9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t>15/09/2021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t>15/09/2021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replacing the logic that generated passive XML code  with logic that generates executable VM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objects pool</a:t>
            </a:r>
            <a:r>
              <a:rPr lang="en-US" baseline="0" dirty="0"/>
              <a:t> of a program can be huge</a:t>
            </a:r>
          </a:p>
          <a:p>
            <a:r>
              <a:rPr lang="en-US" baseline="0" dirty="0"/>
              <a:t>Example: angry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objects pool</a:t>
            </a:r>
            <a:r>
              <a:rPr lang="en-US" baseline="0" dirty="0"/>
              <a:t> of a program can be huge</a:t>
            </a:r>
          </a:p>
          <a:p>
            <a:r>
              <a:rPr lang="en-US" baseline="0" dirty="0"/>
              <a:t>Example: angry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objects pool</a:t>
            </a:r>
            <a:r>
              <a:rPr lang="en-US" baseline="0" dirty="0"/>
              <a:t> of a program can be huge</a:t>
            </a:r>
          </a:p>
          <a:p>
            <a:r>
              <a:rPr lang="en-US" baseline="0" dirty="0"/>
              <a:t>Example: angry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objects pool</a:t>
            </a:r>
            <a:r>
              <a:rPr lang="en-US" baseline="0" dirty="0"/>
              <a:t> of a program can be huge</a:t>
            </a:r>
          </a:p>
          <a:p>
            <a:r>
              <a:rPr lang="en-US" baseline="0" dirty="0"/>
              <a:t>Example: angry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objects pool</a:t>
            </a:r>
            <a:r>
              <a:rPr lang="en-US" baseline="0" dirty="0"/>
              <a:t> of a program can be huge</a:t>
            </a:r>
          </a:p>
          <a:p>
            <a:r>
              <a:rPr lang="en-US" baseline="0" dirty="0"/>
              <a:t>Example: angry birds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that’s what we’ll do in module 6, and just like Unix is written</a:t>
            </a:r>
            <a:r>
              <a:rPr lang="en-US" baseline="0" dirty="0"/>
              <a:t> in C,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will implement the OS in Jack. using a nice, using all sorts of nice bootstrapping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that’s what we’ll do in module 6, and just like Unix is written</a:t>
            </a:r>
            <a:r>
              <a:rPr lang="en-US" baseline="0" dirty="0"/>
              <a:t> in C,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will implement the OS in Jack. using a nice, using all sorts of nice bootstrapping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replacing the logic that generated passive XML code  with logic that generates executable VM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we had to realize the abstractions circle, rectangle, line,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now have to realize such abstractions as ‘a’, ‘b’, ‘c’, .... ‘1’, ‘2’,’3, ... newLine, backSpace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we had to realize the abstractions circle, rectangle, line,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now have to realize such abstractions as ‘a’, ‘b’, ‘c’, .... ‘1’, ‘2’,’3, ... newLine, backSpace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we had to realize the abstractions circle, rectangle, line,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now have to realize such abstractions as ‘a’, ‘b’, ‘c’, .... ‘1’, ‘2’,’3, ... newLine, backSpace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represented in memory using 8K of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16-bit words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has a tail that used one more row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compared to 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has a tail that used one more row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compared to 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has a tail that used one more row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compared to 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has a tail that used one more row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compared to 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can be developed and unit-tested in any desired order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uk-UA"/>
              <a:pPr/>
              <a:t>296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088521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can be developed and unit-tested in any desired order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uk-UA"/>
              <a:pPr/>
              <a:t>297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0885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So, to make a long story short, operating systems is huge area of research and practice,</a:t>
            </a:r>
          </a:p>
          <a:p>
            <a:pPr marL="0" indent="0">
              <a:buNone/>
            </a:pPr>
            <a:r>
              <a:rPr lang="en-US" sz="1200" dirty="0"/>
              <a:t>especially in a world in which computation is becoming increasingly more distributed, portable, and exposed to all sorts of hazards.</a:t>
            </a:r>
          </a:p>
          <a:p>
            <a:pPr marL="0" indent="0">
              <a:buNone/>
            </a:pPr>
            <a:endParaRPr lang="en-U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Therefoer we should expect to see dramatic improvements in the state of the art of operating systems, and I do hope that some of you will play a major role in these developments.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So, to make a long story short, operating systems is huge area of research and practice,</a:t>
            </a:r>
          </a:p>
          <a:p>
            <a:pPr marL="0" indent="0">
              <a:buNone/>
            </a:pPr>
            <a:r>
              <a:rPr lang="en-US" sz="1200" dirty="0"/>
              <a:t>especially in a world in which computation is becoming increasingly more distributed, portable, and exposed to all sorts of hazards.</a:t>
            </a:r>
          </a:p>
          <a:p>
            <a:pPr marL="0" indent="0">
              <a:buNone/>
            </a:pPr>
            <a:endParaRPr lang="en-U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Therefoer we should expect to see dramatic improvements in the state of the art of operating systems, and I do hope that some of you will play a major role in these developments.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So, to make a long story short, operating systems is huge area of research and practice,</a:t>
            </a:r>
          </a:p>
          <a:p>
            <a:pPr marL="0" indent="0">
              <a:buNone/>
            </a:pPr>
            <a:r>
              <a:rPr lang="en-US" sz="1200" dirty="0"/>
              <a:t>especially in a world in which computation is becoming increasingly more distributed, portable, and exposed to all sorts of hazards.</a:t>
            </a:r>
          </a:p>
          <a:p>
            <a:pPr marL="0" indent="0">
              <a:buNone/>
            </a:pPr>
            <a:endParaRPr lang="en-U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Therefoer we should expect to see dramatic improvements in the state of the art of operating systems, and I do hope that some of you will play a major role in these developments.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So, to make a long story short, operating systems is huge area of research and practice,</a:t>
            </a:r>
          </a:p>
          <a:p>
            <a:pPr marL="0" indent="0">
              <a:buNone/>
            </a:pPr>
            <a:r>
              <a:rPr lang="en-US" sz="1200" dirty="0"/>
              <a:t>especially in a world in which computation is becoming increasingly more distributed, portable, and exposed to all sorts of hazards.</a:t>
            </a:r>
          </a:p>
          <a:p>
            <a:pPr marL="0" indent="0">
              <a:buNone/>
            </a:pPr>
            <a:endParaRPr lang="en-U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Therefoer we should expect to see dramatic improvements in the state of the art of operating systems, and I do hope that some of you will play a major role in these developments.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So, to make a long story short, operating systems is huge area of research and practice,</a:t>
            </a:r>
          </a:p>
          <a:p>
            <a:pPr marL="0" indent="0">
              <a:buNone/>
            </a:pPr>
            <a:r>
              <a:rPr lang="en-US" sz="1200" dirty="0"/>
              <a:t>especially in a world in which computation is becoming increasingly more distributed, portable, and exposed to all sorts of hazards.</a:t>
            </a:r>
          </a:p>
          <a:p>
            <a:pPr marL="0" indent="0">
              <a:buNone/>
            </a:pPr>
            <a:endParaRPr lang="en-U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Therefoer we should expect to see dramatic improvements in the state of the art of operating systems, and I do hope that some of you will play a major role in these developments.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replacing the logic that generated passive XML code  with logic that generates executable VM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the 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rPr>
              <a:t>twoToThe[i]</a:t>
            </a:r>
            <a:r>
              <a:rPr lang="en-US" sz="1200" dirty="0">
                <a:solidFill>
                  <a:srgbClr val="000000"/>
                </a:solidFill>
              </a:rPr>
              <a:t> array can be implemented by </a:t>
            </a:r>
            <a:r>
              <a:rPr lang="en-US" sz="1050" dirty="0">
                <a:solidFill>
                  <a:srgbClr val="000000"/>
                </a:solidFill>
                <a:latin typeface="Consolas"/>
                <a:cs typeface="Consolas"/>
              </a:rPr>
              <a:t>Math.init</a:t>
            </a:r>
            <a:r>
              <a:rPr lang="en-US" sz="1200" dirty="0">
                <a:solidFill>
                  <a:srgbClr val="000000"/>
                </a:solidFill>
              </a:rPr>
              <a:t> as a fixed, static array, and then used in the implementation of </a:t>
            </a:r>
            <a:r>
              <a:rPr lang="en-US" sz="1050" dirty="0">
                <a:solidFill>
                  <a:srgbClr val="000000"/>
                </a:solidFill>
                <a:latin typeface="Consolas"/>
                <a:cs typeface="Consolas"/>
              </a:rPr>
              <a:t>bit(x,i)</a:t>
            </a:r>
            <a:r>
              <a:rPr lang="en-US" sz="1200" dirty="0">
                <a:solidFill>
                  <a:srgbClr val="000000"/>
                </a:solidFill>
              </a:rPr>
              <a:t> , using some</a:t>
            </a:r>
            <a:r>
              <a:rPr lang="en-US" sz="1200" baseline="0" dirty="0">
                <a:solidFill>
                  <a:srgbClr val="000000"/>
                </a:solidFill>
              </a:rPr>
              <a:t> bit-wise boolean operations.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the 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rPr>
              <a:t>twoToThe[i]</a:t>
            </a:r>
            <a:r>
              <a:rPr lang="en-US" sz="1200" dirty="0">
                <a:solidFill>
                  <a:srgbClr val="000000"/>
                </a:solidFill>
              </a:rPr>
              <a:t> array can be implemented by </a:t>
            </a:r>
            <a:r>
              <a:rPr lang="en-US" sz="1050" dirty="0">
                <a:solidFill>
                  <a:srgbClr val="000000"/>
                </a:solidFill>
                <a:latin typeface="Consolas"/>
                <a:cs typeface="Consolas"/>
              </a:rPr>
              <a:t>Math.init</a:t>
            </a:r>
            <a:r>
              <a:rPr lang="en-US" sz="1200" dirty="0">
                <a:solidFill>
                  <a:srgbClr val="000000"/>
                </a:solidFill>
              </a:rPr>
              <a:t> as a fixed, static array, and then used in the imeplementation of </a:t>
            </a:r>
            <a:r>
              <a:rPr lang="en-US" sz="1050" dirty="0">
                <a:solidFill>
                  <a:srgbClr val="000000"/>
                </a:solidFill>
                <a:latin typeface="Consolas"/>
                <a:cs typeface="Consolas"/>
              </a:rPr>
              <a:t>bit(x,i)</a:t>
            </a:r>
            <a:r>
              <a:rPr lang="en-US" sz="1200" dirty="0">
                <a:solidFill>
                  <a:srgbClr val="000000"/>
                </a:solidFill>
              </a:rPr>
              <a:t> , using some</a:t>
            </a:r>
            <a:r>
              <a:rPr lang="en-US" sz="1200" baseline="0" dirty="0">
                <a:solidFill>
                  <a:srgbClr val="000000"/>
                </a:solidFill>
              </a:rPr>
              <a:t> bit-wise boolean operations.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the 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rPr>
              <a:t>twoToThe[i]</a:t>
            </a:r>
            <a:r>
              <a:rPr lang="en-US" sz="1200" dirty="0">
                <a:solidFill>
                  <a:srgbClr val="000000"/>
                </a:solidFill>
              </a:rPr>
              <a:t> array can be implemented by </a:t>
            </a:r>
            <a:r>
              <a:rPr lang="en-US" sz="1050" dirty="0">
                <a:solidFill>
                  <a:srgbClr val="000000"/>
                </a:solidFill>
                <a:latin typeface="Consolas"/>
                <a:cs typeface="Consolas"/>
              </a:rPr>
              <a:t>Math.init</a:t>
            </a:r>
            <a:r>
              <a:rPr lang="en-US" sz="1200" dirty="0">
                <a:solidFill>
                  <a:srgbClr val="000000"/>
                </a:solidFill>
              </a:rPr>
              <a:t> as a fixed, static array, and then used in the imeplementation of </a:t>
            </a:r>
            <a:r>
              <a:rPr lang="en-US" sz="1050" dirty="0">
                <a:solidFill>
                  <a:srgbClr val="000000"/>
                </a:solidFill>
                <a:latin typeface="Consolas"/>
                <a:cs typeface="Consolas"/>
              </a:rPr>
              <a:t>bit(x,i)</a:t>
            </a:r>
            <a:r>
              <a:rPr lang="en-US" sz="1200" dirty="0">
                <a:solidFill>
                  <a:srgbClr val="000000"/>
                </a:solidFill>
              </a:rPr>
              <a:t> , using some</a:t>
            </a:r>
            <a:r>
              <a:rPr lang="en-US" sz="1200" baseline="0" dirty="0">
                <a:solidFill>
                  <a:srgbClr val="000000"/>
                </a:solidFill>
              </a:rPr>
              <a:t> bit-wise boolean operations.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12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12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09000"/>
            <a:ext cx="11197483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/ Chapter 12 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4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4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4.bin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6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7.bin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8.bin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9.bin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0.bin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2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1.bin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213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39.emf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42.emf"/><Relationship Id="rId3" Type="http://schemas.openxmlformats.org/officeDocument/2006/relationships/notesSlide" Target="../notesSlides/notesSlide214.xml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39.emf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9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43.emf"/><Relationship Id="rId4" Type="http://schemas.openxmlformats.org/officeDocument/2006/relationships/oleObject" Target="../embeddings/oleObject51.bin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5.emf"/><Relationship Id="rId18" Type="http://schemas.openxmlformats.org/officeDocument/2006/relationships/oleObject" Target="../embeddings/oleObject10.bin"/><Relationship Id="rId3" Type="http://schemas.openxmlformats.org/officeDocument/2006/relationships/notesSlide" Target="../notesSlides/notesSlide62.xml"/><Relationship Id="rId21" Type="http://schemas.openxmlformats.org/officeDocument/2006/relationships/image" Target="../media/image10.emf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7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8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emf"/><Relationship Id="rId14" Type="http://schemas.openxmlformats.org/officeDocument/2006/relationships/oleObject" Target="../embeddings/oleObject8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5.emf"/><Relationship Id="rId18" Type="http://schemas.openxmlformats.org/officeDocument/2006/relationships/oleObject" Target="../embeddings/oleObject19.bin"/><Relationship Id="rId3" Type="http://schemas.openxmlformats.org/officeDocument/2006/relationships/notesSlide" Target="../notesSlides/notesSlide71.xml"/><Relationship Id="rId21" Type="http://schemas.openxmlformats.org/officeDocument/2006/relationships/image" Target="../media/image21.emf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7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emf"/><Relationship Id="rId5" Type="http://schemas.openxmlformats.org/officeDocument/2006/relationships/image" Target="../media/image19.emf"/><Relationship Id="rId15" Type="http://schemas.openxmlformats.org/officeDocument/2006/relationships/image" Target="../media/image16.emf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18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3.emf"/><Relationship Id="rId14" Type="http://schemas.openxmlformats.org/officeDocument/2006/relationships/oleObject" Target="../embeddings/oleObject17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15.emf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72.xml"/><Relationship Id="rId21" Type="http://schemas.openxmlformats.org/officeDocument/2006/relationships/image" Target="../media/image21.emf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17.emf"/><Relationship Id="rId25" Type="http://schemas.openxmlformats.org/officeDocument/2006/relationships/oleObject" Target="../embeddings/oleObject32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0.emf"/><Relationship Id="rId24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16.emf"/><Relationship Id="rId23" Type="http://schemas.openxmlformats.org/officeDocument/2006/relationships/oleObject" Target="../embeddings/oleObject31.bin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18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3.e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C99363-B92D-F74D-8F36-92CCF1031469}"/>
              </a:ext>
            </a:extLst>
          </p:cNvPr>
          <p:cNvGrpSpPr/>
          <p:nvPr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C5A01-4505-9642-A80A-68893DA32C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BB40F9-C751-CD42-8C41-09EEA278D3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201F271-621D-FD4F-8010-031A3044F29C}"/>
              </a:ext>
            </a:extLst>
          </p:cNvPr>
          <p:cNvSpPr txBox="1">
            <a:spLocks/>
          </p:cNvSpPr>
          <p:nvPr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E37F490-FF3A-954E-9AEE-64C81C035C9D}"/>
              </a:ext>
            </a:extLst>
          </p:cNvPr>
          <p:cNvSpPr txBox="1">
            <a:spLocks/>
          </p:cNvSpPr>
          <p:nvPr/>
        </p:nvSpPr>
        <p:spPr>
          <a:xfrm>
            <a:off x="1029137" y="3280622"/>
            <a:ext cx="6893078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9E22E-FFFA-AF4A-B8C4-F3CB96EC038F}"/>
              </a:ext>
            </a:extLst>
          </p:cNvPr>
          <p:cNvSpPr txBox="1"/>
          <p:nvPr/>
        </p:nvSpPr>
        <p:spPr>
          <a:xfrm>
            <a:off x="0" y="3346728"/>
            <a:ext cx="8634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chapter 12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of Computing Systems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editions)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Press</a:t>
            </a: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5C610DCC-E263-1547-B33F-339C2FFA4CF4}"/>
              </a:ext>
            </a:extLst>
          </p:cNvPr>
          <p:cNvSpPr txBox="1">
            <a:spLocks/>
          </p:cNvSpPr>
          <p:nvPr/>
        </p:nvSpPr>
        <p:spPr>
          <a:xfrm>
            <a:off x="2584066" y="1837884"/>
            <a:ext cx="3466297" cy="58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Chapter 12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54F41D0-ACBE-BE4B-A0BE-E8548776FEA3}"/>
              </a:ext>
            </a:extLst>
          </p:cNvPr>
          <p:cNvSpPr txBox="1">
            <a:spLocks/>
          </p:cNvSpPr>
          <p:nvPr/>
        </p:nvSpPr>
        <p:spPr>
          <a:xfrm>
            <a:off x="950844" y="2418031"/>
            <a:ext cx="6893078" cy="770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94379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Memory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</a:b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b="1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b="1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Keyboard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moveCursor(int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printChar(char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printString(String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printInt(int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println()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backSpace()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b="1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String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Array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Array new(int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method void dispose()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Sys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53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21" y="957817"/>
            <a:ext cx="2266562" cy="440688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667389" y="2552214"/>
            <a:ext cx="563835" cy="223959"/>
            <a:chOff x="6667389" y="2552214"/>
            <a:chExt cx="563835" cy="223959"/>
          </a:xfrm>
        </p:grpSpPr>
        <p:sp>
          <p:nvSpPr>
            <p:cNvPr id="14" name="Rectangle 4"/>
            <p:cNvSpPr txBox="1">
              <a:spLocks noChangeArrowheads="1"/>
            </p:cNvSpPr>
            <p:nvPr/>
          </p:nvSpPr>
          <p:spPr>
            <a:xfrm>
              <a:off x="6667389" y="2580782"/>
              <a:ext cx="301213" cy="19539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0" rIns="3600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 algn="r">
                <a:spcBef>
                  <a:spcPts val="1800"/>
                </a:spcBef>
                <a:buFont typeface="Wingdings" charset="0"/>
                <a:buNone/>
              </a:pPr>
              <a:r>
                <a:rPr lang="en-US" sz="1200" dirty="0">
                  <a:latin typeface="+mn-lt"/>
                  <a:cs typeface="Consolas"/>
                </a:rPr>
                <a:t>0</a:t>
              </a:r>
            </a:p>
          </p:txBody>
        </p:sp>
        <p:sp>
          <p:nvSpPr>
            <p:cNvPr id="15" name="Rectangle 4"/>
            <p:cNvSpPr txBox="1">
              <a:spLocks noChangeArrowheads="1"/>
            </p:cNvSpPr>
            <p:nvPr/>
          </p:nvSpPr>
          <p:spPr>
            <a:xfrm>
              <a:off x="7041457" y="2552214"/>
              <a:ext cx="189767" cy="20581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0" rIns="3600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spcBef>
                  <a:spcPts val="1800"/>
                </a:spcBef>
                <a:buFont typeface="Wingdings" charset="0"/>
                <a:buNone/>
              </a:pPr>
              <a:r>
                <a:rPr lang="en-US" sz="1400" dirty="0">
                  <a:latin typeface="+mn-lt"/>
                  <a:cs typeface="Consolas"/>
                </a:rPr>
                <a:t>p</a:t>
              </a:r>
            </a:p>
          </p:txBody>
        </p:sp>
      </p:grpSp>
      <p:sp>
        <p:nvSpPr>
          <p:cNvPr id="18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var Point p;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p = Point.new(7,5);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39802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671321" y="957817"/>
            <a:ext cx="2266562" cy="5000663"/>
            <a:chOff x="5671321" y="957817"/>
            <a:chExt cx="2266562" cy="5000663"/>
          </a:xfrm>
        </p:grpSpPr>
        <p:sp>
          <p:nvSpPr>
            <p:cNvPr id="26" name="Rectangle 2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794453" y="20999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56790" y="44123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7041457" y="2552214"/>
            <a:ext cx="189767" cy="205814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>
                <a:latin typeface="+mn-lt"/>
                <a:cs typeface="Consolas"/>
              </a:rPr>
              <a:t>p</a:t>
            </a: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var Point p;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p = Point.new(7,5);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43879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671321" y="957817"/>
            <a:ext cx="2266562" cy="5000663"/>
            <a:chOff x="5671321" y="957817"/>
            <a:chExt cx="2266562" cy="5000663"/>
          </a:xfrm>
        </p:grpSpPr>
        <p:sp>
          <p:nvSpPr>
            <p:cNvPr id="26" name="Rectangle 2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794453" y="20999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56790" y="44123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7041457" y="2552214"/>
            <a:ext cx="189767" cy="205814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>
                <a:latin typeface="+mn-lt"/>
                <a:cs typeface="Consolas"/>
              </a:rPr>
              <a:t>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0780" y="4322910"/>
            <a:ext cx="4883992" cy="2091138"/>
            <a:chOff x="760780" y="4322910"/>
            <a:chExt cx="4883992" cy="2091138"/>
          </a:xfrm>
        </p:grpSpPr>
        <p:sp>
          <p:nvSpPr>
            <p:cNvPr id="17" name="Rectangle 4"/>
            <p:cNvSpPr txBox="1">
              <a:spLocks noChangeArrowheads="1"/>
            </p:cNvSpPr>
            <p:nvPr/>
          </p:nvSpPr>
          <p:spPr>
            <a:xfrm>
              <a:off x="760780" y="4322910"/>
              <a:ext cx="1903437" cy="391601"/>
            </a:xfrm>
            <a:prstGeom prst="rect">
              <a:avLst/>
            </a:prstGeom>
          </p:spPr>
          <p:txBody>
            <a:bodyPr vert="horz" lIns="9144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spcBef>
                  <a:spcPts val="1800"/>
                </a:spcBef>
                <a:buFont typeface="Wingdings" charset="0"/>
                <a:buNone/>
              </a:pPr>
              <a:r>
                <a:rPr lang="en-US" sz="1400" dirty="0"/>
                <a:t>OS </a:t>
              </a:r>
              <a:r>
                <a:rPr lang="en-US" sz="1400" dirty="0">
                  <a:latin typeface="Consolas"/>
                  <a:cs typeface="Consolas"/>
                </a:rPr>
                <a:t>Memory</a:t>
              </a:r>
              <a:r>
                <a:rPr lang="en-US" sz="1400" dirty="0"/>
                <a:t> class API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848081" y="4616928"/>
              <a:ext cx="4796691" cy="179712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288000" tIns="50400" rIns="93600" bIns="972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class Memory {</a:t>
              </a:r>
            </a:p>
            <a:p>
              <a:r>
                <a:rPr lang="en-US" sz="1200" dirty="0">
                  <a:latin typeface="Consolas"/>
                  <a:ea typeface="宋体"/>
                </a:rPr>
                <a:t>   ...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ea typeface="宋体"/>
                </a:rPr>
                <a:t>   </a:t>
              </a:r>
              <a:r>
                <a:rPr lang="nl-NL" sz="12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Finds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and allocates from the heap a memory block of the </a:t>
              </a:r>
            </a:p>
            <a:p>
              <a:r>
                <a:rPr lang="en-US" sz="12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      *  specified size and returns a reference to its base address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function int alloc(int size) {}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宋体"/>
                </a:rPr>
                <a:t> 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De-allocates the given object and frees its space */</a:t>
              </a:r>
            </a:p>
            <a:p>
              <a:r>
                <a:rPr lang="en-US" sz="1200" dirty="0">
                  <a:latin typeface="Consolas"/>
                  <a:ea typeface="宋体"/>
                </a:rPr>
                <a:t>   function void deAlloc(int object) {}    </a:t>
              </a:r>
            </a:p>
            <a:p>
              <a:r>
                <a:rPr lang="en-US" sz="1200" dirty="0">
                  <a:latin typeface="Consolas"/>
                  <a:ea typeface="宋体"/>
                </a:rPr>
                <a:t>}</a:t>
              </a:r>
            </a:p>
          </p:txBody>
        </p:sp>
      </p:grp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868444" y="2266731"/>
            <a:ext cx="4064511" cy="194074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Point {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field int x,y;</a:t>
            </a:r>
            <a:endParaRPr lang="he-IL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</a:t>
            </a:r>
            <a:endParaRPr lang="tr-TR" sz="1200" dirty="0">
              <a:latin typeface="Consolas"/>
              <a:ea typeface="宋体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var Point p;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p = Point.new(7,5);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72927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868444" y="2266731"/>
            <a:ext cx="4064511" cy="194074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Point {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field int x,y;</a:t>
            </a:r>
            <a:endParaRPr lang="he-IL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constructor Point new(int ax, int ay) {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   let x = ax;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   ley y = ay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   </a:t>
            </a:r>
            <a:r>
              <a:rPr lang="tr-TR" sz="1200" dirty="0">
                <a:latin typeface="Consolas"/>
                <a:ea typeface="宋体"/>
              </a:rPr>
              <a:t>return this</a:t>
            </a:r>
          </a:p>
          <a:p>
            <a:pPr>
              <a:spcBef>
                <a:spcPts val="100"/>
              </a:spcBef>
            </a:pPr>
            <a:r>
              <a:rPr lang="tr-TR" sz="1200" dirty="0">
                <a:latin typeface="Consolas"/>
                <a:ea typeface="宋体"/>
              </a:rPr>
              <a:t>   }</a:t>
            </a:r>
          </a:p>
          <a:p>
            <a:pPr>
              <a:spcBef>
                <a:spcPts val="100"/>
              </a:spcBef>
            </a:pPr>
            <a:r>
              <a:rPr lang="tr-TR" sz="1200" dirty="0">
                <a:latin typeface="Consolas"/>
                <a:ea typeface="宋体"/>
              </a:rPr>
              <a:t>   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671321" y="957817"/>
            <a:ext cx="2266562" cy="5000663"/>
            <a:chOff x="5671321" y="957817"/>
            <a:chExt cx="2266562" cy="5000663"/>
          </a:xfrm>
        </p:grpSpPr>
        <p:sp>
          <p:nvSpPr>
            <p:cNvPr id="26" name="Rectangle 2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794453" y="20999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56790" y="44123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7041457" y="2552214"/>
            <a:ext cx="189767" cy="205814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>
                <a:latin typeface="+mn-lt"/>
                <a:cs typeface="Consolas"/>
              </a:rPr>
              <a:t>p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122696" y="3309120"/>
            <a:ext cx="2760565" cy="1235520"/>
          </a:xfrm>
          <a:prstGeom prst="wedgeRoundRectCallout">
            <a:avLst>
              <a:gd name="adj1" fmla="val -48115"/>
              <a:gd name="adj2" fmla="val -26321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80975" indent="-6350"/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constructor’s compiled code includes 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(among other things)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low-level code affecting:</a:t>
            </a:r>
          </a:p>
          <a:p>
            <a:pPr marL="180975" indent="-6350"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this = Memory.alloc(2)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var Point p;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p = Point.new(7,5);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8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29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destruction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671321" y="957817"/>
            <a:ext cx="2266562" cy="5000663"/>
            <a:chOff x="5671321" y="957817"/>
            <a:chExt cx="2266562" cy="5000663"/>
          </a:xfrm>
        </p:grpSpPr>
        <p:sp>
          <p:nvSpPr>
            <p:cNvPr id="26" name="Rectangle 2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794453" y="20999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56790" y="44123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7041457" y="2552214"/>
            <a:ext cx="189767" cy="205814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>
                <a:latin typeface="+mn-lt"/>
                <a:cs typeface="Consolas"/>
              </a:rPr>
              <a:t>p</a:t>
            </a: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34321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do p.dispose();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68444" y="2266731"/>
            <a:ext cx="4064511" cy="194074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Point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/>
                <a:ea typeface="宋体"/>
              </a:rPr>
              <a:t>/** Disposes this square.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method void dispose() {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   do Memory.deAlloc(this);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   return;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}</a:t>
            </a:r>
            <a:endParaRPr lang="tr-TR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tr-TR" sz="1200" dirty="0">
                <a:latin typeface="Consolas"/>
                <a:ea typeface="宋体"/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destruction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671321" y="957817"/>
            <a:ext cx="2266562" cy="5000663"/>
            <a:chOff x="5671321" y="957817"/>
            <a:chExt cx="2266562" cy="5000663"/>
          </a:xfrm>
        </p:grpSpPr>
        <p:sp>
          <p:nvSpPr>
            <p:cNvPr id="26" name="Rectangle 2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794453" y="20999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56790" y="44123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7041457" y="2552214"/>
            <a:ext cx="189767" cy="205814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>
                <a:latin typeface="+mn-lt"/>
                <a:cs typeface="Consolas"/>
              </a:rPr>
              <a:t>p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2995003" y="3577263"/>
            <a:ext cx="2893333" cy="848288"/>
          </a:xfrm>
          <a:prstGeom prst="wedgeRoundRectCallout">
            <a:avLst>
              <a:gd name="adj1" fmla="val -48403"/>
              <a:gd name="adj2" fmla="val -2615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180975" indent="-6350"/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 languages that have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garbage collection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 there is no need to dispose objects explicitly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240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construction and destruction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671321" y="957817"/>
            <a:ext cx="2266562" cy="5000663"/>
            <a:chOff x="5671321" y="957817"/>
            <a:chExt cx="2266562" cy="5000663"/>
          </a:xfrm>
        </p:grpSpPr>
        <p:sp>
          <p:nvSpPr>
            <p:cNvPr id="26" name="Rectangle 2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794453" y="20999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756790" y="4412380"/>
              <a:ext cx="771301" cy="154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7041457" y="2552214"/>
            <a:ext cx="189767" cy="205814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0" rIns="3600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>
                <a:latin typeface="+mn-lt"/>
                <a:cs typeface="Consolas"/>
              </a:rPr>
              <a:t>p</a:t>
            </a: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宋体"/>
              </a:rPr>
              <a:t>alloc</a:t>
            </a:r>
            <a:r>
              <a:rPr lang="en-US" sz="1200" dirty="0">
                <a:latin typeface="Consolas"/>
                <a:ea typeface="宋体"/>
              </a:rPr>
              <a:t>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</a:t>
            </a:r>
            <a:r>
              <a:rPr lang="en-US" sz="1200" dirty="0">
                <a:solidFill>
                  <a:srgbClr val="0000FF"/>
                </a:solidFill>
                <a:latin typeface="Consolas"/>
                <a:ea typeface="宋体"/>
              </a:rPr>
              <a:t>deAlloc(</a:t>
            </a:r>
            <a:r>
              <a:rPr lang="en-US" sz="1200" dirty="0">
                <a:latin typeface="Consolas"/>
                <a:ea typeface="宋体"/>
              </a:rPr>
              <a:t>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>
          <a:xfrm>
            <a:off x="773581" y="1020542"/>
            <a:ext cx="4830478" cy="1796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/>
              <a:t>The challenge: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sz="2000" dirty="0"/>
              <a:t>Implementing </a:t>
            </a:r>
            <a:r>
              <a:rPr lang="en-US" sz="1400" dirty="0">
                <a:latin typeface="Consolas"/>
                <a:cs typeface="Consolas"/>
              </a:rPr>
              <a:t>alloc</a:t>
            </a:r>
            <a:r>
              <a:rPr lang="en-US" sz="2000" dirty="0"/>
              <a:t> and </a:t>
            </a:r>
            <a:r>
              <a:rPr lang="en-US" sz="1400" dirty="0">
                <a:latin typeface="Consolas"/>
                <a:cs typeface="Consolas"/>
              </a:rPr>
              <a:t>deAllo</a:t>
            </a:r>
            <a:r>
              <a:rPr lang="en-US" sz="2000" dirty="0"/>
              <a:t>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SzPct val="100000"/>
              <a:buNone/>
              <a:defRPr/>
            </a:pPr>
            <a:r>
              <a:rPr lang="en-US" sz="2000" u="sng" dirty="0"/>
              <a:t>The solution: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sz="2000" dirty="0"/>
              <a:t>Heap management.</a:t>
            </a:r>
          </a:p>
        </p:txBody>
      </p:sp>
    </p:spTree>
    <p:extLst>
      <p:ext uri="{BB962C8B-B14F-4D97-AF65-F5344CB8AC3E}">
        <p14:creationId xmlns:p14="http://schemas.microsoft.com/office/powerpoint/2010/main" val="20392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6" name="Rectangle 1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5529135" y="2052429"/>
            <a:ext cx="1026290" cy="315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185215" y="2093069"/>
            <a:ext cx="1026290" cy="315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378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6" name="Rectangle 1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25304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6" name="Rectangle 1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08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Screen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584569" y="1887417"/>
            <a:ext cx="5722815" cy="263573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Screen</a:t>
            </a:r>
            <a:r>
              <a:rPr lang="en-US" dirty="0"/>
              <a:t> {</a:t>
            </a:r>
          </a:p>
          <a:p>
            <a:r>
              <a:rPr lang="en-US" dirty="0"/>
              <a:t>   function void </a:t>
            </a:r>
            <a:r>
              <a:rPr lang="en-US" b="1" dirty="0"/>
              <a:t>clearScreen</a:t>
            </a:r>
            <a:r>
              <a:rPr lang="en-US" dirty="0"/>
              <a:t>()</a:t>
            </a:r>
          </a:p>
          <a:p>
            <a:r>
              <a:rPr lang="en-US" dirty="0"/>
              <a:t>   function void </a:t>
            </a:r>
            <a:r>
              <a:rPr lang="en-US" b="1" dirty="0"/>
              <a:t>setColor</a:t>
            </a:r>
            <a:r>
              <a:rPr lang="en-US" dirty="0"/>
              <a:t>(boolean b)</a:t>
            </a:r>
          </a:p>
          <a:p>
            <a:r>
              <a:rPr lang="en-US" dirty="0"/>
              <a:t>   function void </a:t>
            </a:r>
            <a:r>
              <a:rPr lang="en-US" b="1" dirty="0"/>
              <a:t>drawPixel</a:t>
            </a:r>
            <a:r>
              <a:rPr lang="en-US" dirty="0"/>
              <a:t>(int x, int y)</a:t>
            </a:r>
          </a:p>
          <a:p>
            <a:r>
              <a:rPr lang="en-US" dirty="0"/>
              <a:t>   function void </a:t>
            </a:r>
            <a:r>
              <a:rPr lang="en-US" b="1" dirty="0"/>
              <a:t>drawLine</a:t>
            </a:r>
            <a:r>
              <a:rPr lang="en-US" dirty="0"/>
              <a:t>(int x1, int y1, int x2, int y2)</a:t>
            </a:r>
          </a:p>
          <a:p>
            <a:r>
              <a:rPr lang="en-US" dirty="0"/>
              <a:t>   function void </a:t>
            </a:r>
            <a:r>
              <a:rPr lang="en-US" b="1" dirty="0"/>
              <a:t>drawRectangle</a:t>
            </a:r>
            <a:r>
              <a:rPr lang="en-US" dirty="0"/>
              <a:t>(int x1, int y1, int x2, int y2)</a:t>
            </a:r>
          </a:p>
          <a:p>
            <a:r>
              <a:rPr lang="en-US" dirty="0"/>
              <a:t>   function void </a:t>
            </a:r>
            <a:r>
              <a:rPr lang="en-US" b="1" dirty="0"/>
              <a:t>drawCircle</a:t>
            </a:r>
            <a:r>
              <a:rPr lang="en-US" dirty="0"/>
              <a:t>(int x, int y, int r)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022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6" name="Rectangle 1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3320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37" name="Rectangle 36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6605058" y="3952028"/>
            <a:ext cx="402354" cy="114675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45760" y="3161474"/>
            <a:ext cx="40640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/>
              <a:t>free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575425" y="3262517"/>
            <a:ext cx="566249" cy="693262"/>
            <a:chOff x="8616950" y="4733926"/>
            <a:chExt cx="566249" cy="69326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/>
            <a:srcRect l="40127" t="83476" r="34890" b="818"/>
            <a:stretch/>
          </p:blipFill>
          <p:spPr>
            <a:xfrm>
              <a:off x="8616950" y="4733926"/>
              <a:ext cx="566249" cy="69215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632902" y="4734611"/>
              <a:ext cx="419023" cy="69257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3606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6" name="Rectangle 15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05058" y="3952028"/>
            <a:ext cx="402354" cy="114675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allocates a memory block of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size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words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):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75425" y="3262517"/>
            <a:ext cx="566249" cy="693262"/>
            <a:chOff x="8616950" y="4733926"/>
            <a:chExt cx="566249" cy="6932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/>
            <a:srcRect l="40127" t="83476" r="34890" b="818"/>
            <a:stretch/>
          </p:blipFill>
          <p:spPr>
            <a:xfrm>
              <a:off x="8616950" y="4733926"/>
              <a:ext cx="566249" cy="69215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632902" y="4734611"/>
              <a:ext cx="419023" cy="69257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2005026" y="5503651"/>
            <a:ext cx="1137345" cy="42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45760" y="3161474"/>
            <a:ext cx="40640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10446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7282E-6 -4.67809E-7 L -0.21166 0.33488 " pathEditMode="relative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395252" y="5445204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56843" y="3029200"/>
            <a:ext cx="343305" cy="181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996026" y="433171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24160" y="5541321"/>
            <a:ext cx="641431" cy="745205"/>
            <a:chOff x="3932301" y="5525039"/>
            <a:chExt cx="641431" cy="74520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l="36810" t="83090" r="34890"/>
            <a:stretch/>
          </p:blipFill>
          <p:spPr>
            <a:xfrm>
              <a:off x="3932301" y="5525039"/>
              <a:ext cx="641431" cy="745205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4005968" y="5531043"/>
              <a:ext cx="438423" cy="69257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0684" y="547541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block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49" name="Rectangle 48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605058" y="3952028"/>
            <a:ext cx="402354" cy="114675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3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allocates a memory block of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size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words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):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2005026" y="5503651"/>
            <a:ext cx="1137345" cy="42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5760" y="3161474"/>
            <a:ext cx="40640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19079582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395252" y="5445204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56843" y="3029200"/>
            <a:ext cx="343305" cy="181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996026" y="433171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24160" y="5541321"/>
            <a:ext cx="641431" cy="745205"/>
            <a:chOff x="3932301" y="5525039"/>
            <a:chExt cx="641431" cy="74520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l="36810" t="83090" r="34890"/>
            <a:stretch/>
          </p:blipFill>
          <p:spPr>
            <a:xfrm>
              <a:off x="3932301" y="5525039"/>
              <a:ext cx="641431" cy="745205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4005968" y="5531043"/>
              <a:ext cx="438423" cy="69257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0684" y="547541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block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49" name="Rectangle 48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605058" y="3952028"/>
            <a:ext cx="402354" cy="114675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8381" y="388804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free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allocates a memory block of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size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words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):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2005026" y="5503651"/>
            <a:ext cx="1137345" cy="42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77603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allocates a memory block of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size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words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):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r>
              <a:rPr lang="en-US" sz="1400" dirty="0">
                <a:latin typeface="Times New Roman"/>
                <a:cs typeface="Times New Roman"/>
              </a:rPr>
              <a:t> + 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return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395252" y="5445204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56843" y="3029200"/>
            <a:ext cx="343305" cy="181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996026" y="433171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24160" y="5541321"/>
            <a:ext cx="641431" cy="745205"/>
            <a:chOff x="3932301" y="5525039"/>
            <a:chExt cx="641431" cy="74520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l="36810" t="83090" r="34890"/>
            <a:stretch/>
          </p:blipFill>
          <p:spPr>
            <a:xfrm>
              <a:off x="3932301" y="5525039"/>
              <a:ext cx="641431" cy="745205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4005968" y="5531043"/>
              <a:ext cx="438423" cy="69257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2005026" y="5503651"/>
            <a:ext cx="1137345" cy="42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0684" y="547541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block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49" name="Rectangle 48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605058" y="3952028"/>
            <a:ext cx="402354" cy="114675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8381" y="388804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33898534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395252" y="5445204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56843" y="3029200"/>
            <a:ext cx="343305" cy="181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996026" y="433171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24160" y="5541321"/>
            <a:ext cx="641431" cy="745205"/>
            <a:chOff x="3932301" y="5525039"/>
            <a:chExt cx="641431" cy="74520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l="36810" t="83090" r="34890"/>
            <a:stretch/>
          </p:blipFill>
          <p:spPr>
            <a:xfrm>
              <a:off x="3932301" y="5525039"/>
              <a:ext cx="641431" cy="745205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4005968" y="5531043"/>
              <a:ext cx="438423" cy="69257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30684" y="547541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block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49" name="Rectangle 48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605058" y="3952028"/>
            <a:ext cx="402354" cy="114675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8381" y="388804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free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allocates a memory block of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size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words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):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r>
              <a:rPr lang="en-US" sz="1400" dirty="0">
                <a:latin typeface="Times New Roman"/>
                <a:cs typeface="Times New Roman"/>
              </a:rPr>
              <a:t> + 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return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de-allocates the memory space of the given object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deAlloc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object</a:t>
            </a:r>
            <a:r>
              <a:rPr lang="en-US" sz="1400" dirty="0">
                <a:latin typeface="Times New Roman"/>
                <a:cs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2005026" y="5503651"/>
            <a:ext cx="1137345" cy="42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67487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(simple)</a:t>
            </a:r>
            <a:endParaRPr lang="en-US" dirty="0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30528" y="1097200"/>
            <a:ext cx="40770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Heap management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395252" y="5445204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56843" y="3029200"/>
            <a:ext cx="343305" cy="181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996026" y="433171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924160" y="5541321"/>
            <a:ext cx="641431" cy="745205"/>
            <a:chOff x="3932301" y="5525039"/>
            <a:chExt cx="641431" cy="74520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l="36810" t="83090" r="34890"/>
            <a:stretch/>
          </p:blipFill>
          <p:spPr>
            <a:xfrm>
              <a:off x="3932301" y="5525039"/>
              <a:ext cx="641431" cy="745205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4005968" y="5531043"/>
              <a:ext cx="438423" cy="69257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1522347" y="5212027"/>
            <a:ext cx="1652600" cy="8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deAlloc(block)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0684" y="547541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block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8033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794453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61856" y="1967260"/>
            <a:ext cx="967584" cy="325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49" name="Rectangle 48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605058" y="3952028"/>
            <a:ext cx="402354" cy="114675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8381" y="3888042"/>
            <a:ext cx="7677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free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892943" y="1457380"/>
            <a:ext cx="4269621" cy="325767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 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allocates a memory block of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size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words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):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free</a:t>
            </a:r>
            <a:r>
              <a:rPr lang="en-US" sz="1400" dirty="0">
                <a:latin typeface="Times New Roman"/>
                <a:cs typeface="Times New Roman"/>
              </a:rPr>
              <a:t> + 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return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1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de-allocates the memory space of the given object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  <a:cs typeface="Times New Roman"/>
              </a:rPr>
              <a:t>deAlloc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object</a:t>
            </a:r>
            <a:r>
              <a:rPr lang="en-US" sz="1400" dirty="0">
                <a:latin typeface="Times New Roman"/>
                <a:cs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do nothing</a:t>
            </a:r>
            <a:r>
              <a:rPr lang="en-US" sz="1400" dirty="0">
                <a:effectLst/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79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400" dirty="0"/>
              <a:t>(the real thing)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666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793745" y="1109462"/>
            <a:ext cx="3612178" cy="4426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dirty="0">
                <a:cs typeface="+mn-cs"/>
              </a:rPr>
              <a:t>Use a linked list to keep track of</a:t>
            </a:r>
            <a:br>
              <a:rPr lang="en-US" sz="1800" dirty="0">
                <a:cs typeface="+mn-cs"/>
              </a:rPr>
            </a:br>
            <a:r>
              <a:rPr lang="en-US" sz="1800" dirty="0">
                <a:cs typeface="+mn-cs"/>
              </a:rPr>
              <a:t>available heap segments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91" y="976320"/>
            <a:ext cx="2751450" cy="22379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62351" y="3434352"/>
            <a:ext cx="2526963" cy="2547731"/>
            <a:chOff x="5562351" y="3434352"/>
            <a:chExt cx="2526963" cy="254773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40560" r="45238"/>
            <a:stretch/>
          </p:blipFill>
          <p:spPr>
            <a:xfrm>
              <a:off x="6300052" y="3744181"/>
              <a:ext cx="390770" cy="223790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63470" y="3971315"/>
              <a:ext cx="758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next</a:t>
              </a: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6804683" y="4499958"/>
              <a:ext cx="218292" cy="1407733"/>
            </a:xfrm>
            <a:prstGeom prst="rightBrace">
              <a:avLst>
                <a:gd name="adj1" fmla="val 39369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99128" y="4896644"/>
              <a:ext cx="9901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/>
                  <a:cs typeface="Times New Roman"/>
                </a:rPr>
                <a:t>RAM area available for allocation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607673" y="4135223"/>
              <a:ext cx="207704" cy="71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ight Brace 26"/>
            <p:cNvSpPr/>
            <p:nvPr/>
          </p:nvSpPr>
          <p:spPr>
            <a:xfrm>
              <a:off x="6810763" y="4021113"/>
              <a:ext cx="165211" cy="442227"/>
            </a:xfrm>
            <a:prstGeom prst="rightBrace">
              <a:avLst>
                <a:gd name="adj1" fmla="val 39369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64288" y="4063946"/>
              <a:ext cx="990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/>
                  <a:cs typeface="Times New Roman"/>
                </a:rPr>
                <a:t>overhead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04558" y="3434352"/>
              <a:ext cx="9901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/>
                  <a:cs typeface="Times New Roman"/>
                </a:rPr>
                <a:t>typical segment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2351" y="4195793"/>
              <a:ext cx="758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1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Output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045677" y="2348528"/>
            <a:ext cx="4382477" cy="259470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Output</a:t>
            </a:r>
            <a:r>
              <a:rPr lang="en-US" dirty="0"/>
              <a:t> {</a:t>
            </a:r>
          </a:p>
          <a:p>
            <a:r>
              <a:rPr lang="en-US" dirty="0"/>
              <a:t>   function void </a:t>
            </a:r>
            <a:r>
              <a:rPr lang="en-US" b="1" dirty="0"/>
              <a:t>moveCursor</a:t>
            </a:r>
            <a:r>
              <a:rPr lang="en-US" dirty="0"/>
              <a:t>(int i, int j)</a:t>
            </a:r>
          </a:p>
          <a:p>
            <a:r>
              <a:rPr lang="en-US" dirty="0"/>
              <a:t>   function void </a:t>
            </a:r>
            <a:r>
              <a:rPr lang="en-US" b="1" dirty="0"/>
              <a:t>printChar</a:t>
            </a:r>
            <a:r>
              <a:rPr lang="en-US" dirty="0"/>
              <a:t>(char c)</a:t>
            </a:r>
          </a:p>
          <a:p>
            <a:r>
              <a:rPr lang="en-US" dirty="0"/>
              <a:t>   function void </a:t>
            </a:r>
            <a:r>
              <a:rPr lang="en-US" b="1" dirty="0"/>
              <a:t>printString</a:t>
            </a:r>
            <a:r>
              <a:rPr lang="en-US" dirty="0"/>
              <a:t>(String s) </a:t>
            </a:r>
          </a:p>
          <a:p>
            <a:r>
              <a:rPr lang="en-US" dirty="0"/>
              <a:t>   function void </a:t>
            </a:r>
            <a:r>
              <a:rPr lang="en-US" b="1" dirty="0"/>
              <a:t>printInt</a:t>
            </a:r>
            <a:r>
              <a:rPr lang="en-US" dirty="0"/>
              <a:t>(int i)</a:t>
            </a:r>
          </a:p>
          <a:p>
            <a:r>
              <a:rPr lang="en-US" dirty="0"/>
              <a:t>   function void </a:t>
            </a:r>
            <a:r>
              <a:rPr lang="en-US" b="1" dirty="0"/>
              <a:t>println</a:t>
            </a:r>
            <a:r>
              <a:rPr lang="en-US" dirty="0"/>
              <a:t>()</a:t>
            </a:r>
          </a:p>
          <a:p>
            <a:r>
              <a:rPr lang="en-US" dirty="0"/>
              <a:t>   function void </a:t>
            </a:r>
            <a:r>
              <a:rPr lang="en-US" b="1" dirty="0"/>
              <a:t>backSpace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80001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793743" y="1109462"/>
            <a:ext cx="4066367" cy="4426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dirty="0">
                <a:cs typeface="+mn-cs"/>
              </a:rPr>
              <a:t>Use a linked list to keep track of</a:t>
            </a:r>
            <a:br>
              <a:rPr lang="en-US" sz="1800" dirty="0">
                <a:cs typeface="+mn-cs"/>
              </a:rPr>
            </a:br>
            <a:r>
              <a:rPr lang="en-US" sz="1800" dirty="0">
                <a:cs typeface="+mn-cs"/>
              </a:rPr>
              <a:t>available heap segments</a:t>
            </a:r>
          </a:p>
          <a:p>
            <a:pPr marL="269875" indent="-269875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alloc(</a:t>
            </a:r>
            <a:r>
              <a:rPr lang="en-US" sz="1800" i="1" u="sng" dirty="0">
                <a:cs typeface="+mn-cs"/>
              </a:rPr>
              <a:t>size</a:t>
            </a:r>
            <a:r>
              <a:rPr lang="en-US" sz="1800" u="sng" dirty="0">
                <a:cs typeface="+mn-cs"/>
              </a:rPr>
              <a:t>):</a:t>
            </a:r>
            <a:br>
              <a:rPr lang="en-US" sz="1800" u="sng" dirty="0">
                <a:cs typeface="+mn-cs"/>
              </a:rPr>
            </a:br>
            <a:r>
              <a:rPr lang="en-US" sz="1800" dirty="0">
                <a:cs typeface="+mn-cs"/>
              </a:rPr>
              <a:t>find a block of size </a:t>
            </a:r>
            <a:r>
              <a:rPr lang="en-US" sz="1800" i="1" dirty="0">
                <a:cs typeface="+mn-cs"/>
              </a:rPr>
              <a:t>size</a:t>
            </a:r>
            <a:r>
              <a:rPr lang="en-US" sz="1800" dirty="0">
                <a:cs typeface="+mn-cs"/>
              </a:rPr>
              <a:t> in one of the segments, remove it from the segment, and give it to the client</a:t>
            </a:r>
          </a:p>
          <a:p>
            <a:pPr marL="269875" indent="-269875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dealloc(</a:t>
            </a:r>
            <a:r>
              <a:rPr lang="en-US" sz="1800" i="1" u="sng" dirty="0">
                <a:cs typeface="+mn-cs"/>
              </a:rPr>
              <a:t>object</a:t>
            </a:r>
            <a:r>
              <a:rPr lang="en-US" sz="1800" u="sng" dirty="0">
                <a:cs typeface="+mn-cs"/>
              </a:rPr>
              <a:t>):</a:t>
            </a:r>
            <a:br>
              <a:rPr lang="en-US" sz="1800" u="sng" dirty="0">
                <a:cs typeface="+mn-cs"/>
              </a:rPr>
            </a:br>
            <a:r>
              <a:rPr lang="en-US" sz="1800" dirty="0">
                <a:cs typeface="+mn-cs"/>
              </a:rPr>
              <a:t>append the object/block to the </a:t>
            </a:r>
            <a:r>
              <a:rPr lang="en-US" sz="1800" i="1" dirty="0">
                <a:cs typeface="+mn-cs"/>
              </a:rPr>
              <a:t>freeList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endParaRPr lang="en-US" sz="1800" dirty="0"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91" y="976320"/>
            <a:ext cx="2751450" cy="22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(detailed)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823532" y="908328"/>
            <a:ext cx="4896581" cy="2519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alloc(</a:t>
            </a:r>
            <a:r>
              <a:rPr lang="en-US" sz="1800" i="1" u="sng" dirty="0">
                <a:cs typeface="+mn-cs"/>
              </a:rPr>
              <a:t>size</a:t>
            </a:r>
            <a:r>
              <a:rPr lang="en-US" sz="1800" u="sng" dirty="0">
                <a:cs typeface="+mn-cs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400" dirty="0"/>
              <a:t>Terminology: if  </a:t>
            </a:r>
            <a:r>
              <a:rPr lang="en-US" sz="1400" i="1" dirty="0"/>
              <a:t>segment</a:t>
            </a:r>
            <a:r>
              <a:rPr lang="en-US" sz="1400" dirty="0"/>
              <a:t>.</a:t>
            </a:r>
            <a:r>
              <a:rPr lang="en-US" sz="1400" i="1" dirty="0"/>
              <a:t>size</a:t>
            </a:r>
            <a:r>
              <a:rPr lang="en-US" sz="1400" dirty="0"/>
              <a:t>  ≥  </a:t>
            </a:r>
            <a:r>
              <a:rPr lang="en-US" sz="1400" i="1" dirty="0"/>
              <a:t>size</a:t>
            </a:r>
            <a:r>
              <a:rPr lang="en-US" sz="800" i="1" dirty="0"/>
              <a:t> </a:t>
            </a:r>
            <a:r>
              <a:rPr lang="en-US" sz="1400" dirty="0"/>
              <a:t>+</a:t>
            </a:r>
            <a:r>
              <a:rPr lang="en-US" sz="800" dirty="0"/>
              <a:t> </a:t>
            </a:r>
            <a:r>
              <a:rPr lang="en-US" sz="1400" dirty="0"/>
              <a:t>2</a:t>
            </a:r>
            <a:br>
              <a:rPr lang="en-US" sz="1400" dirty="0"/>
            </a:br>
            <a:r>
              <a:rPr lang="en-US" sz="1400" i="1" dirty="0"/>
              <a:t>                       </a:t>
            </a:r>
            <a:r>
              <a:rPr lang="en-US" sz="1400" dirty="0"/>
              <a:t>we say that the segment is </a:t>
            </a:r>
            <a:r>
              <a:rPr lang="en-US" sz="1400" i="1" dirty="0"/>
              <a:t>possible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>
                <a:cs typeface="+mn-cs"/>
              </a:rPr>
              <a:t>search the </a:t>
            </a:r>
            <a:r>
              <a:rPr lang="en-US" sz="1600" i="1" dirty="0">
                <a:cs typeface="+mn-cs"/>
              </a:rPr>
              <a:t>freeList</a:t>
            </a:r>
            <a:r>
              <a:rPr lang="en-US" sz="1600" dirty="0">
                <a:cs typeface="+mn-cs"/>
              </a:rPr>
              <a:t> for: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>
                <a:cs typeface="+mn-cs"/>
              </a:rPr>
              <a:t>the first possible segment</a:t>
            </a:r>
            <a:r>
              <a:rPr lang="en-US" sz="1400" i="1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(</a:t>
            </a:r>
            <a:r>
              <a:rPr lang="en-US" sz="1400" i="1" dirty="0">
                <a:cs typeface="+mn-cs"/>
              </a:rPr>
              <a:t>first fit</a:t>
            </a:r>
            <a:r>
              <a:rPr lang="en-US" sz="1400" dirty="0">
                <a:cs typeface="+mn-cs"/>
              </a:rPr>
              <a:t>)</a:t>
            </a:r>
            <a:r>
              <a:rPr lang="he-IL" sz="1400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, or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/>
              <a:t>the smallest possible segments (</a:t>
            </a:r>
            <a:r>
              <a:rPr lang="en-US" sz="1400" i="1" dirty="0"/>
              <a:t>best fit</a:t>
            </a:r>
            <a:r>
              <a:rPr lang="en-US" sz="14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91" y="976320"/>
            <a:ext cx="2751450" cy="22379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01604" y="2097425"/>
            <a:ext cx="375092" cy="1046592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48976" y="1674791"/>
            <a:ext cx="375092" cy="1046592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best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fit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162737" y="3425890"/>
            <a:ext cx="1137345" cy="8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98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(detailed)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823532" y="908328"/>
            <a:ext cx="4896581" cy="2519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alloc(</a:t>
            </a:r>
            <a:r>
              <a:rPr lang="en-US" sz="1800" i="1" u="sng" dirty="0">
                <a:cs typeface="+mn-cs"/>
              </a:rPr>
              <a:t>size</a:t>
            </a:r>
            <a:r>
              <a:rPr lang="en-US" sz="1800" u="sng" dirty="0">
                <a:cs typeface="+mn-cs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400" dirty="0"/>
              <a:t>Terminology: if  </a:t>
            </a:r>
            <a:r>
              <a:rPr lang="en-US" sz="1400" i="1" dirty="0"/>
              <a:t>segment</a:t>
            </a:r>
            <a:r>
              <a:rPr lang="en-US" sz="1400" dirty="0"/>
              <a:t>.</a:t>
            </a:r>
            <a:r>
              <a:rPr lang="en-US" sz="1400" i="1" dirty="0"/>
              <a:t>size</a:t>
            </a:r>
            <a:r>
              <a:rPr lang="en-US" sz="1400" dirty="0"/>
              <a:t>  ≥  </a:t>
            </a:r>
            <a:r>
              <a:rPr lang="en-US" sz="1400" i="1" dirty="0"/>
              <a:t>size</a:t>
            </a:r>
            <a:r>
              <a:rPr lang="en-US" sz="800" i="1" dirty="0"/>
              <a:t> </a:t>
            </a:r>
            <a:r>
              <a:rPr lang="en-US" sz="1400" dirty="0"/>
              <a:t>+</a:t>
            </a:r>
            <a:r>
              <a:rPr lang="en-US" sz="800" dirty="0"/>
              <a:t> </a:t>
            </a:r>
            <a:r>
              <a:rPr lang="en-US" sz="1400" dirty="0"/>
              <a:t>2</a:t>
            </a:r>
            <a:br>
              <a:rPr lang="en-US" sz="1400" dirty="0"/>
            </a:br>
            <a:r>
              <a:rPr lang="en-US" sz="1400" i="1" dirty="0"/>
              <a:t>                       </a:t>
            </a:r>
            <a:r>
              <a:rPr lang="en-US" sz="1400" dirty="0"/>
              <a:t>we say that the segment is </a:t>
            </a:r>
            <a:r>
              <a:rPr lang="en-US" sz="1400" i="1" dirty="0"/>
              <a:t>possible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>
                <a:cs typeface="+mn-cs"/>
              </a:rPr>
              <a:t>search the </a:t>
            </a:r>
            <a:r>
              <a:rPr lang="en-US" sz="1600" i="1" dirty="0">
                <a:cs typeface="+mn-cs"/>
              </a:rPr>
              <a:t>freeList</a:t>
            </a:r>
            <a:r>
              <a:rPr lang="en-US" sz="1600" dirty="0">
                <a:cs typeface="+mn-cs"/>
              </a:rPr>
              <a:t> for: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>
                <a:cs typeface="+mn-cs"/>
              </a:rPr>
              <a:t>the first possible segment</a:t>
            </a:r>
            <a:r>
              <a:rPr lang="en-US" sz="1400" i="1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(</a:t>
            </a:r>
            <a:r>
              <a:rPr lang="en-US" sz="1400" i="1" dirty="0">
                <a:cs typeface="+mn-cs"/>
              </a:rPr>
              <a:t>first fit</a:t>
            </a:r>
            <a:r>
              <a:rPr lang="en-US" sz="1400" dirty="0">
                <a:cs typeface="+mn-cs"/>
              </a:rPr>
              <a:t>)</a:t>
            </a:r>
            <a:r>
              <a:rPr lang="he-IL" sz="1400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, or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/>
              <a:t>the smallest possible segments (</a:t>
            </a:r>
            <a:r>
              <a:rPr lang="en-US" sz="1400" i="1" dirty="0"/>
              <a:t>best fit</a:t>
            </a:r>
            <a:r>
              <a:rPr lang="en-US" sz="1400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91" y="976320"/>
            <a:ext cx="2751450" cy="22379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01604" y="2097425"/>
            <a:ext cx="375092" cy="1046592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fit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62737" y="3425890"/>
            <a:ext cx="1137345" cy="8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09147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91" y="976320"/>
            <a:ext cx="2751450" cy="2237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(detailed)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823532" y="908328"/>
            <a:ext cx="4896581" cy="2519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alloc(</a:t>
            </a:r>
            <a:r>
              <a:rPr lang="en-US" sz="1800" i="1" u="sng" dirty="0">
                <a:cs typeface="+mn-cs"/>
              </a:rPr>
              <a:t>size</a:t>
            </a:r>
            <a:r>
              <a:rPr lang="en-US" sz="1800" u="sng" dirty="0">
                <a:cs typeface="+mn-cs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400" dirty="0"/>
              <a:t>Terminology: if  </a:t>
            </a:r>
            <a:r>
              <a:rPr lang="en-US" sz="1400" i="1" dirty="0"/>
              <a:t>segment</a:t>
            </a:r>
            <a:r>
              <a:rPr lang="en-US" sz="1400" dirty="0"/>
              <a:t>.</a:t>
            </a:r>
            <a:r>
              <a:rPr lang="en-US" sz="1400" i="1" dirty="0"/>
              <a:t>size</a:t>
            </a:r>
            <a:r>
              <a:rPr lang="en-US" sz="1400" dirty="0"/>
              <a:t>  ≥  </a:t>
            </a:r>
            <a:r>
              <a:rPr lang="en-US" sz="1400" i="1" dirty="0"/>
              <a:t>size</a:t>
            </a:r>
            <a:r>
              <a:rPr lang="en-US" sz="800" i="1" dirty="0"/>
              <a:t> </a:t>
            </a:r>
            <a:r>
              <a:rPr lang="en-US" sz="1400" dirty="0"/>
              <a:t>+</a:t>
            </a:r>
            <a:r>
              <a:rPr lang="en-US" sz="800" dirty="0"/>
              <a:t> </a:t>
            </a:r>
            <a:r>
              <a:rPr lang="en-US" sz="1400" dirty="0"/>
              <a:t>2</a:t>
            </a:r>
            <a:br>
              <a:rPr lang="en-US" sz="1400" dirty="0"/>
            </a:br>
            <a:r>
              <a:rPr lang="en-US" sz="1400" i="1" dirty="0"/>
              <a:t>                       </a:t>
            </a:r>
            <a:r>
              <a:rPr lang="en-US" sz="1400" dirty="0"/>
              <a:t>we say that the segment is </a:t>
            </a:r>
            <a:r>
              <a:rPr lang="en-US" sz="1400" i="1" dirty="0"/>
              <a:t>possible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>
                <a:cs typeface="+mn-cs"/>
              </a:rPr>
              <a:t>search the </a:t>
            </a:r>
            <a:r>
              <a:rPr lang="en-US" sz="1600" i="1" dirty="0">
                <a:cs typeface="+mn-cs"/>
              </a:rPr>
              <a:t>freeList</a:t>
            </a:r>
            <a:r>
              <a:rPr lang="en-US" sz="1600" dirty="0">
                <a:cs typeface="+mn-cs"/>
              </a:rPr>
              <a:t> for: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>
                <a:cs typeface="+mn-cs"/>
              </a:rPr>
              <a:t>the first possible segment</a:t>
            </a:r>
            <a:r>
              <a:rPr lang="en-US" sz="1400" i="1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(</a:t>
            </a:r>
            <a:r>
              <a:rPr lang="en-US" sz="1400" i="1" dirty="0">
                <a:cs typeface="+mn-cs"/>
              </a:rPr>
              <a:t>first fit</a:t>
            </a:r>
            <a:r>
              <a:rPr lang="en-US" sz="1400" dirty="0">
                <a:cs typeface="+mn-cs"/>
              </a:rPr>
              <a:t>)</a:t>
            </a:r>
            <a:r>
              <a:rPr lang="he-IL" sz="1400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, or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/>
              <a:t>the smallest possible segments (</a:t>
            </a:r>
            <a:r>
              <a:rPr lang="en-US" sz="1400" i="1" dirty="0"/>
              <a:t>best fit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>
                <a:cs typeface="+mn-cs"/>
              </a:rPr>
              <a:t>carve a block of size </a:t>
            </a:r>
            <a:r>
              <a:rPr lang="en-US" sz="1600" i="1" dirty="0">
                <a:cs typeface="+mn-cs"/>
              </a:rPr>
              <a:t>size</a:t>
            </a:r>
            <a:r>
              <a:rPr lang="en-US" sz="800" i="1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+</a:t>
            </a:r>
            <a:r>
              <a:rPr lang="en-US" sz="800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2 from this segment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/>
              <a:t>return the base address of the block’s data part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1604" y="2097425"/>
            <a:ext cx="375092" cy="1046592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fit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162737" y="3425890"/>
            <a:ext cx="1137345" cy="8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968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91" y="976320"/>
            <a:ext cx="2751450" cy="2237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(detailed)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823532" y="908328"/>
            <a:ext cx="4896581" cy="2519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alloc(</a:t>
            </a:r>
            <a:r>
              <a:rPr lang="en-US" sz="1800" i="1" u="sng" dirty="0">
                <a:cs typeface="+mn-cs"/>
              </a:rPr>
              <a:t>size</a:t>
            </a:r>
            <a:r>
              <a:rPr lang="en-US" sz="1800" u="sng" dirty="0">
                <a:cs typeface="+mn-cs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400" dirty="0"/>
              <a:t>Terminology: if  </a:t>
            </a:r>
            <a:r>
              <a:rPr lang="en-US" sz="1400" i="1" dirty="0"/>
              <a:t>segment</a:t>
            </a:r>
            <a:r>
              <a:rPr lang="en-US" sz="1400" dirty="0"/>
              <a:t>.</a:t>
            </a:r>
            <a:r>
              <a:rPr lang="en-US" sz="1400" i="1" dirty="0"/>
              <a:t>size</a:t>
            </a:r>
            <a:r>
              <a:rPr lang="en-US" sz="1400" dirty="0"/>
              <a:t>  ≥  </a:t>
            </a:r>
            <a:r>
              <a:rPr lang="en-US" sz="1400" i="1" dirty="0"/>
              <a:t>size</a:t>
            </a:r>
            <a:r>
              <a:rPr lang="en-US" sz="800" i="1" dirty="0"/>
              <a:t> </a:t>
            </a:r>
            <a:r>
              <a:rPr lang="en-US" sz="1400" dirty="0"/>
              <a:t>+</a:t>
            </a:r>
            <a:r>
              <a:rPr lang="en-US" sz="800" dirty="0"/>
              <a:t> </a:t>
            </a:r>
            <a:r>
              <a:rPr lang="en-US" sz="1400" dirty="0"/>
              <a:t>2</a:t>
            </a:r>
            <a:br>
              <a:rPr lang="en-US" sz="1400" dirty="0"/>
            </a:br>
            <a:r>
              <a:rPr lang="en-US" sz="1400" i="1" dirty="0"/>
              <a:t>                       </a:t>
            </a:r>
            <a:r>
              <a:rPr lang="en-US" sz="1400" dirty="0"/>
              <a:t>we say that the segment is </a:t>
            </a:r>
            <a:r>
              <a:rPr lang="en-US" sz="1400" i="1" dirty="0"/>
              <a:t>possible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>
                <a:cs typeface="+mn-cs"/>
              </a:rPr>
              <a:t>search the </a:t>
            </a:r>
            <a:r>
              <a:rPr lang="en-US" sz="1600" i="1" dirty="0">
                <a:cs typeface="+mn-cs"/>
              </a:rPr>
              <a:t>freeList</a:t>
            </a:r>
            <a:r>
              <a:rPr lang="en-US" sz="1600" dirty="0">
                <a:cs typeface="+mn-cs"/>
              </a:rPr>
              <a:t> for: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>
                <a:cs typeface="+mn-cs"/>
              </a:rPr>
              <a:t>the first possible segment</a:t>
            </a:r>
            <a:r>
              <a:rPr lang="en-US" sz="1400" i="1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(</a:t>
            </a:r>
            <a:r>
              <a:rPr lang="en-US" sz="1400" i="1" dirty="0">
                <a:cs typeface="+mn-cs"/>
              </a:rPr>
              <a:t>first fit</a:t>
            </a:r>
            <a:r>
              <a:rPr lang="en-US" sz="1400" dirty="0">
                <a:cs typeface="+mn-cs"/>
              </a:rPr>
              <a:t>)</a:t>
            </a:r>
            <a:r>
              <a:rPr lang="he-IL" sz="1400" dirty="0">
                <a:cs typeface="+mn-cs"/>
              </a:rPr>
              <a:t> </a:t>
            </a:r>
            <a:r>
              <a:rPr lang="en-US" sz="1400" dirty="0">
                <a:cs typeface="+mn-cs"/>
              </a:rPr>
              <a:t>, or</a:t>
            </a:r>
          </a:p>
          <a:p>
            <a:pPr marL="627063" lvl="1" indent="-169863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  <a:defRPr/>
            </a:pPr>
            <a:r>
              <a:rPr lang="en-US" sz="1400" dirty="0"/>
              <a:t>the smallest possible segments (</a:t>
            </a:r>
            <a:r>
              <a:rPr lang="en-US" sz="1400" i="1" dirty="0"/>
              <a:t>best fit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>
                <a:cs typeface="+mn-cs"/>
              </a:rPr>
              <a:t>carve a block of size </a:t>
            </a:r>
            <a:r>
              <a:rPr lang="en-US" sz="1600" i="1" dirty="0">
                <a:cs typeface="+mn-cs"/>
              </a:rPr>
              <a:t>size</a:t>
            </a:r>
            <a:r>
              <a:rPr lang="en-US" sz="800" i="1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+</a:t>
            </a:r>
            <a:r>
              <a:rPr lang="en-US" sz="800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2 from this segment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50000"/>
              <a:buFont typeface="Wingdings" charset="2"/>
              <a:buChar char="q"/>
              <a:defRPr/>
            </a:pPr>
            <a:r>
              <a:rPr lang="en-US" sz="1600" dirty="0"/>
              <a:t>return the base address of the block’s data part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1604" y="2097425"/>
            <a:ext cx="375092" cy="1046592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first fit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682" y="3956897"/>
            <a:ext cx="2691860" cy="2797423"/>
          </a:xfrm>
          <a:prstGeom prst="rect">
            <a:avLst/>
          </a:prstGeom>
        </p:spPr>
      </p:pic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6162737" y="3425890"/>
            <a:ext cx="1137345" cy="8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alloc(3)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73926" y="5678284"/>
            <a:ext cx="375092" cy="1020478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96796" y="5842706"/>
            <a:ext cx="1019307" cy="886526"/>
            <a:chOff x="2297619" y="4890147"/>
            <a:chExt cx="1019307" cy="88652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074631" y="5230713"/>
              <a:ext cx="2422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297619" y="4890147"/>
              <a:ext cx="801920" cy="88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r">
                <a:spcBef>
                  <a:spcPts val="3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050" dirty="0">
                  <a:latin typeface="Times New Roman"/>
                  <a:cs typeface="Times New Roman"/>
                </a:rPr>
                <a:t> </a:t>
              </a:r>
            </a:p>
            <a:p>
              <a:pPr marL="342900" indent="-342900" algn="r">
                <a:spcBef>
                  <a:spcPts val="3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050" dirty="0">
                  <a:latin typeface="Consolas"/>
                  <a:cs typeface="Consolas"/>
                </a:rPr>
                <a:t>block</a:t>
              </a:r>
              <a:endParaRPr lang="en-US" sz="1050" dirty="0">
                <a:latin typeface="Times New Roman"/>
                <a:cs typeface="Times New Roman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082422" y="5414540"/>
            <a:ext cx="442815" cy="1754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58588" y="5525160"/>
            <a:ext cx="499290" cy="4742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82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management </a:t>
            </a:r>
            <a:r>
              <a:rPr lang="en-US" sz="2000" dirty="0"/>
              <a:t>(detailed)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81443" y="1109070"/>
            <a:ext cx="6096000" cy="6412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200"/>
              </a:spcBef>
            </a:pPr>
            <a:r>
              <a:rPr lang="en-US" u="sng" dirty="0">
                <a:latin typeface="Times New Roman"/>
                <a:cs typeface="Times New Roman"/>
              </a:rPr>
              <a:t>deAlloc(</a:t>
            </a:r>
            <a:r>
              <a:rPr lang="en-US" i="1" u="sng" dirty="0">
                <a:latin typeface="Times New Roman"/>
                <a:cs typeface="Times New Roman"/>
              </a:rPr>
              <a:t>object</a:t>
            </a:r>
            <a:r>
              <a:rPr lang="en-US" u="sng" dirty="0">
                <a:latin typeface="Times New Roman"/>
                <a:cs typeface="Times New Roman"/>
              </a:rPr>
              <a:t>):</a:t>
            </a:r>
          </a:p>
          <a:p>
            <a:pPr>
              <a:spcBef>
                <a:spcPts val="200"/>
              </a:spcBef>
            </a:pPr>
            <a:r>
              <a:rPr lang="en-US" sz="1600" dirty="0">
                <a:latin typeface="Times New Roman"/>
                <a:cs typeface="Times New Roman"/>
              </a:rPr>
              <a:t>append </a:t>
            </a:r>
            <a:r>
              <a:rPr lang="en-US" sz="1600" i="1" dirty="0">
                <a:latin typeface="Times New Roman"/>
                <a:cs typeface="Times New Roman"/>
              </a:rPr>
              <a:t>object</a:t>
            </a:r>
            <a:r>
              <a:rPr lang="en-US" sz="1600" dirty="0">
                <a:latin typeface="Times New Roman"/>
                <a:cs typeface="Times New Roman"/>
              </a:rPr>
              <a:t> to the end of the </a:t>
            </a:r>
            <a:r>
              <a:rPr lang="en-US" sz="1600" i="1" dirty="0">
                <a:latin typeface="Times New Roman"/>
                <a:cs typeface="Times New Roman"/>
              </a:rPr>
              <a:t>freeList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888697" y="4589247"/>
            <a:ext cx="3347095" cy="2268753"/>
            <a:chOff x="4575922" y="3730690"/>
            <a:chExt cx="3347095" cy="2268753"/>
          </a:xfrm>
        </p:grpSpPr>
        <p:sp>
          <p:nvSpPr>
            <p:cNvPr id="52" name="Rectangle 10"/>
            <p:cNvSpPr>
              <a:spLocks noChangeArrowheads="1"/>
            </p:cNvSpPr>
            <p:nvPr/>
          </p:nvSpPr>
          <p:spPr bwMode="auto">
            <a:xfrm>
              <a:off x="5207697" y="3730690"/>
              <a:ext cx="1619823" cy="88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 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deAlloc(block)</a:t>
              </a:r>
              <a:r>
                <a:rPr lang="en-US" sz="1400" dirty="0">
                  <a:latin typeface="Times New Roman"/>
                  <a:cs typeface="Times New Roman"/>
                </a:rPr>
                <a:t>: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82422" y="5414540"/>
              <a:ext cx="442815" cy="175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58588" y="5525160"/>
              <a:ext cx="499290" cy="474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r="12204" b="38104"/>
            <a:stretch/>
          </p:blipFill>
          <p:spPr>
            <a:xfrm>
              <a:off x="4575922" y="3898018"/>
              <a:ext cx="2363358" cy="173149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39484" t="59397" r="32208"/>
            <a:stretch/>
          </p:blipFill>
          <p:spPr>
            <a:xfrm>
              <a:off x="7161017" y="4137220"/>
              <a:ext cx="762000" cy="11358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6721551" y="4273192"/>
              <a:ext cx="457291" cy="47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298089" y="5335710"/>
              <a:ext cx="1004646" cy="5402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5404520" y="4022957"/>
            <a:ext cx="2973859" cy="8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deAlloc(block)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882923" y="971552"/>
            <a:ext cx="2691860" cy="2797423"/>
            <a:chOff x="4882923" y="971552"/>
            <a:chExt cx="2691860" cy="279742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2923" y="971552"/>
              <a:ext cx="2691860" cy="2797423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4940892" y="2866838"/>
              <a:ext cx="1019307" cy="886526"/>
              <a:chOff x="1747895" y="4890147"/>
              <a:chExt cx="1019307" cy="886526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2524907" y="5230713"/>
                <a:ext cx="24229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1747895" y="4890147"/>
                <a:ext cx="801920" cy="886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r">
                  <a:spcBef>
                    <a:spcPts val="3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050" dirty="0">
                    <a:latin typeface="Times New Roman"/>
                    <a:cs typeface="Times New Roman"/>
                  </a:rPr>
                  <a:t> </a:t>
                </a:r>
              </a:p>
              <a:p>
                <a:pPr marL="342900" indent="-342900" algn="r">
                  <a:spcBef>
                    <a:spcPts val="3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050" dirty="0">
                    <a:latin typeface="Consolas"/>
                    <a:cs typeface="Consolas"/>
                  </a:rPr>
                  <a:t>block</a:t>
                </a:r>
                <a:endParaRPr lang="en-US" sz="1050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36" name="Rounded Rectangular Callout 35"/>
          <p:cNvSpPr/>
          <p:nvPr/>
        </p:nvSpPr>
        <p:spPr>
          <a:xfrm>
            <a:off x="1038457" y="4958170"/>
            <a:ext cx="3040978" cy="999156"/>
          </a:xfrm>
          <a:prstGeom prst="wedgeRoundRectCallout">
            <a:avLst>
              <a:gd name="adj1" fmla="val 77887"/>
              <a:gd name="adj2" fmla="val 443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more we recycle (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deAlloc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), the more the freeeList becomes fragmented</a:t>
            </a:r>
          </a:p>
        </p:txBody>
      </p:sp>
    </p:spTree>
    <p:extLst>
      <p:ext uri="{BB962C8B-B14F-4D97-AF65-F5344CB8AC3E}">
        <p14:creationId xmlns:p14="http://schemas.microsoft.com/office/powerpoint/2010/main" val="217765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86546" y="1064392"/>
            <a:ext cx="2540021" cy="5020994"/>
            <a:chOff x="5445345" y="1092824"/>
            <a:chExt cx="2540021" cy="5020994"/>
          </a:xfrm>
        </p:grpSpPr>
        <p:sp>
          <p:nvSpPr>
            <p:cNvPr id="29" name="Text Box 3"/>
            <p:cNvSpPr txBox="1">
              <a:spLocks noChangeArrowheads="1"/>
            </p:cNvSpPr>
            <p:nvPr/>
          </p:nvSpPr>
          <p:spPr bwMode="auto">
            <a:xfrm>
              <a:off x="6953759" y="1489083"/>
              <a:ext cx="931092" cy="3589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6953554" y="1844732"/>
              <a:ext cx="931092" cy="5515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445345" y="136078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>
              <a:off x="5457122" y="1749320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34" name="Text Box 3"/>
            <p:cNvSpPr txBox="1">
              <a:spLocks noChangeArrowheads="1"/>
            </p:cNvSpPr>
            <p:nvPr/>
          </p:nvSpPr>
          <p:spPr bwMode="auto">
            <a:xfrm>
              <a:off x="5464201" y="2319037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5446259" y="408477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36" name="Text Box 3"/>
            <p:cNvSpPr txBox="1">
              <a:spLocks noChangeArrowheads="1"/>
            </p:cNvSpPr>
            <p:nvPr/>
          </p:nvSpPr>
          <p:spPr bwMode="auto">
            <a:xfrm>
              <a:off x="6552843" y="109282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37" name="Text Box 3"/>
            <p:cNvSpPr txBox="1">
              <a:spLocks noChangeArrowheads="1"/>
            </p:cNvSpPr>
            <p:nvPr/>
          </p:nvSpPr>
          <p:spPr bwMode="auto">
            <a:xfrm>
              <a:off x="6953349" y="2398623"/>
              <a:ext cx="931092" cy="1776815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6953143" y="4177080"/>
              <a:ext cx="931092" cy="1194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6953899" y="5381458"/>
              <a:ext cx="931092" cy="5921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40" name="Text Box 3"/>
            <p:cNvSpPr txBox="1">
              <a:spLocks noChangeArrowheads="1"/>
            </p:cNvSpPr>
            <p:nvPr/>
          </p:nvSpPr>
          <p:spPr bwMode="auto">
            <a:xfrm>
              <a:off x="5456491" y="5251240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5447766" y="569743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1721" y="1193125"/>
            <a:ext cx="4754202" cy="3640290"/>
            <a:chOff x="921721" y="1193125"/>
            <a:chExt cx="4754202" cy="3640290"/>
          </a:xfrm>
        </p:grpSpPr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921721" y="1193125"/>
              <a:ext cx="475420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ea typeface="宋体"/>
                  <a:cs typeface="Times New Roman"/>
                </a:rPr>
                <a:t>Implementing the heap / </a:t>
              </a:r>
              <a:r>
                <a:rPr lang="en-US" sz="1600" i="1" dirty="0">
                  <a:latin typeface="Times New Roman"/>
                  <a:ea typeface="宋体"/>
                  <a:cs typeface="Times New Roman"/>
                </a:rPr>
                <a:t>freeList</a:t>
              </a:r>
              <a:r>
                <a:rPr lang="en-US" sz="1600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dirty="0">
                  <a:latin typeface="Times New Roman"/>
                  <a:ea typeface="宋体"/>
                  <a:cs typeface="Times New Roman"/>
                </a:rPr>
                <a:t>(on the Hack platform):</a:t>
              </a:r>
            </a:p>
          </p:txBody>
        </p:sp>
        <p:sp>
          <p:nvSpPr>
            <p:cNvPr id="20" name="Text Box 3"/>
            <p:cNvSpPr txBox="1">
              <a:spLocks noChangeArrowheads="1"/>
            </p:cNvSpPr>
            <p:nvPr/>
          </p:nvSpPr>
          <p:spPr bwMode="auto">
            <a:xfrm>
              <a:off x="996328" y="1546928"/>
              <a:ext cx="3154947" cy="328648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defPPr>
                <a:defRPr lang="en-US"/>
              </a:defPPr>
              <a:lvl1pPr marL="342900" indent="-342900">
                <a:spcBef>
                  <a:spcPts val="700"/>
                </a:spcBef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class Memory {</a:t>
              </a:r>
            </a:p>
            <a:p>
              <a:pPr>
                <a:spcBef>
                  <a:spcPts val="300"/>
                </a:spcBef>
              </a:pPr>
              <a:r>
                <a:rPr lang="en-US" dirty="0"/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US" dirty="0"/>
                <a:t>   </a:t>
              </a:r>
              <a:endParaRPr lang="en-US" sz="14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63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86546" y="1064392"/>
            <a:ext cx="2540021" cy="5020994"/>
            <a:chOff x="5445345" y="1092824"/>
            <a:chExt cx="2540021" cy="5020994"/>
          </a:xfrm>
        </p:grpSpPr>
        <p:sp>
          <p:nvSpPr>
            <p:cNvPr id="29" name="Text Box 3"/>
            <p:cNvSpPr txBox="1">
              <a:spLocks noChangeArrowheads="1"/>
            </p:cNvSpPr>
            <p:nvPr/>
          </p:nvSpPr>
          <p:spPr bwMode="auto">
            <a:xfrm>
              <a:off x="6953759" y="1489083"/>
              <a:ext cx="931092" cy="3589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6953554" y="1844732"/>
              <a:ext cx="931092" cy="5515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445345" y="136078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>
              <a:off x="5457122" y="1749320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34" name="Text Box 3"/>
            <p:cNvSpPr txBox="1">
              <a:spLocks noChangeArrowheads="1"/>
            </p:cNvSpPr>
            <p:nvPr/>
          </p:nvSpPr>
          <p:spPr bwMode="auto">
            <a:xfrm>
              <a:off x="5464201" y="2319037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5446259" y="408477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36" name="Text Box 3"/>
            <p:cNvSpPr txBox="1">
              <a:spLocks noChangeArrowheads="1"/>
            </p:cNvSpPr>
            <p:nvPr/>
          </p:nvSpPr>
          <p:spPr bwMode="auto">
            <a:xfrm>
              <a:off x="6552843" y="109282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37" name="Text Box 3"/>
            <p:cNvSpPr txBox="1">
              <a:spLocks noChangeArrowheads="1"/>
            </p:cNvSpPr>
            <p:nvPr/>
          </p:nvSpPr>
          <p:spPr bwMode="auto">
            <a:xfrm>
              <a:off x="6953349" y="2398623"/>
              <a:ext cx="931092" cy="1776815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6953143" y="4177080"/>
              <a:ext cx="931092" cy="1194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6953899" y="5381458"/>
              <a:ext cx="931092" cy="5921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40" name="Text Box 3"/>
            <p:cNvSpPr txBox="1">
              <a:spLocks noChangeArrowheads="1"/>
            </p:cNvSpPr>
            <p:nvPr/>
          </p:nvSpPr>
          <p:spPr bwMode="auto">
            <a:xfrm>
              <a:off x="5456491" y="5251240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5447766" y="569743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921721" y="1193125"/>
            <a:ext cx="475420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ea typeface="宋体"/>
                <a:cs typeface="Times New Roman"/>
              </a:rPr>
              <a:t>Implementing the heap / </a:t>
            </a:r>
            <a:r>
              <a:rPr lang="en-US" sz="1600" i="1" dirty="0">
                <a:latin typeface="Times New Roman"/>
                <a:ea typeface="宋体"/>
                <a:cs typeface="Times New Roman"/>
              </a:rPr>
              <a:t>freeList</a:t>
            </a:r>
            <a:r>
              <a:rPr lang="en-US" sz="1600" dirty="0">
                <a:latin typeface="Times New Roman"/>
                <a:ea typeface="宋体"/>
                <a:cs typeface="Times New Roman"/>
              </a:rPr>
              <a:t> </a:t>
            </a:r>
            <a:r>
              <a:rPr lang="en-US" sz="1200" dirty="0">
                <a:latin typeface="Times New Roman"/>
                <a:ea typeface="宋体"/>
                <a:cs typeface="Times New Roman"/>
              </a:rPr>
              <a:t>(on the Hack platform):</a:t>
            </a:r>
          </a:p>
        </p:txBody>
      </p:sp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996328" y="1546928"/>
            <a:ext cx="3154947" cy="328648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heap;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// In </a:t>
            </a:r>
            <a:r>
              <a:rPr lang="en-US" dirty="0">
                <a:solidFill>
                  <a:srgbClr val="008000"/>
                </a:solidFill>
              </a:rPr>
              <a:t>Memory.init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/>
              <a:t>...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en-US" dirty="0"/>
              <a:t>   let heap = 2048;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heapBase</a:t>
            </a:r>
          </a:p>
          <a:p>
            <a:r>
              <a:rPr lang="en-US" dirty="0"/>
              <a:t>   let freeList = heap;</a:t>
            </a:r>
          </a:p>
          <a:p>
            <a:r>
              <a:rPr lang="en-US" dirty="0"/>
              <a:t>   let heap[0] = 0;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next</a:t>
            </a:r>
          </a:p>
          <a:p>
            <a:r>
              <a:rPr lang="en-US" dirty="0"/>
              <a:t>   let heap[1] = 1433</a:t>
            </a:r>
            <a:r>
              <a:rPr lang="he-IL" dirty="0"/>
              <a:t>4</a:t>
            </a:r>
            <a:r>
              <a:rPr lang="en-US" dirty="0"/>
              <a:t>;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length</a:t>
            </a:r>
          </a:p>
          <a:p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/>
              <a:t>...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53145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83" y="915940"/>
            <a:ext cx="1640417" cy="570345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490976" y="1354667"/>
            <a:ext cx="300182" cy="12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481739" y="1530158"/>
            <a:ext cx="300182" cy="12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891219" y="1316182"/>
            <a:ext cx="508000" cy="489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21721" y="1193125"/>
            <a:ext cx="475420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ea typeface="宋体"/>
                <a:cs typeface="Times New Roman"/>
              </a:rPr>
              <a:t>Implementing the heap</a:t>
            </a:r>
            <a:endParaRPr lang="en-US" sz="12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96328" y="1546928"/>
            <a:ext cx="3154947" cy="328648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heap;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// In </a:t>
            </a:r>
            <a:r>
              <a:rPr lang="en-US" dirty="0">
                <a:solidFill>
                  <a:srgbClr val="008000"/>
                </a:solidFill>
              </a:rPr>
              <a:t>Memory.init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/>
              <a:t>...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en-US" dirty="0"/>
              <a:t>   let heap = 2048;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heapBase</a:t>
            </a:r>
          </a:p>
          <a:p>
            <a:r>
              <a:rPr lang="en-US" dirty="0"/>
              <a:t>   let freeList = heap;</a:t>
            </a:r>
          </a:p>
          <a:p>
            <a:r>
              <a:rPr lang="en-US" dirty="0"/>
              <a:t>   let heap[0] = 0;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next</a:t>
            </a:r>
          </a:p>
          <a:p>
            <a:r>
              <a:rPr lang="en-US" dirty="0"/>
              <a:t>   let heap[1] = 1433</a:t>
            </a:r>
            <a:r>
              <a:rPr lang="he-IL" dirty="0"/>
              <a:t>4</a:t>
            </a:r>
            <a:r>
              <a:rPr lang="en-US" dirty="0"/>
              <a:t>;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length</a:t>
            </a:r>
          </a:p>
          <a:p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/>
              <a:t>...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6924085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83" y="915940"/>
            <a:ext cx="1640417" cy="570345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490976" y="1354667"/>
            <a:ext cx="300182" cy="12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481739" y="1530158"/>
            <a:ext cx="300182" cy="123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891219" y="1316182"/>
            <a:ext cx="508000" cy="489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464041" y="2710501"/>
            <a:ext cx="2378927" cy="1620618"/>
          </a:xfrm>
          <a:prstGeom prst="wedgeRoundRectCallout">
            <a:avLst>
              <a:gd name="adj1" fmla="val 70719"/>
              <a:gd name="adj2" fmla="val -2876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>
              <a:spcBef>
                <a:spcPts val="2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Initial state: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entire heap is available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freeList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contains one long segment)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21721" y="1193125"/>
            <a:ext cx="475420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ea typeface="宋体"/>
                <a:cs typeface="Times New Roman"/>
              </a:rPr>
              <a:t>Implementing the heap</a:t>
            </a:r>
            <a:endParaRPr lang="en-US" sz="1200" dirty="0">
              <a:latin typeface="Times New Roman"/>
              <a:ea typeface="宋体"/>
              <a:cs typeface="Times New Roman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996328" y="1546928"/>
            <a:ext cx="3154947" cy="328648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heap;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// In </a:t>
            </a:r>
            <a:r>
              <a:rPr lang="en-US" dirty="0">
                <a:solidFill>
                  <a:srgbClr val="008000"/>
                </a:solidFill>
              </a:rPr>
              <a:t>Memory.init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/>
              <a:t>...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en-US" dirty="0"/>
              <a:t>   let heap = 2048;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heapBase</a:t>
            </a:r>
          </a:p>
          <a:p>
            <a:r>
              <a:rPr lang="en-US" dirty="0"/>
              <a:t>   let freeList = heap;</a:t>
            </a:r>
          </a:p>
          <a:p>
            <a:r>
              <a:rPr lang="en-US" dirty="0"/>
              <a:t>   let heap[0] = 0;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next</a:t>
            </a:r>
          </a:p>
          <a:p>
            <a:r>
              <a:rPr lang="en-US" dirty="0"/>
              <a:t>   let heap[1] = 1433</a:t>
            </a:r>
            <a:r>
              <a:rPr lang="he-IL" dirty="0"/>
              <a:t>4</a:t>
            </a:r>
            <a:r>
              <a:rPr lang="en-US" dirty="0"/>
              <a:t>;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length</a:t>
            </a:r>
          </a:p>
          <a:p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/>
              <a:t>...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79384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Keyboard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b="1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b="1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b="1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491153" y="2819400"/>
            <a:ext cx="4425462" cy="208475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Keyboard</a:t>
            </a:r>
            <a:r>
              <a:rPr lang="en-US" dirty="0"/>
              <a:t> {</a:t>
            </a:r>
          </a:p>
          <a:p>
            <a:r>
              <a:rPr lang="en-US" dirty="0"/>
              <a:t>   function char </a:t>
            </a:r>
            <a:r>
              <a:rPr lang="en-US" b="1" dirty="0"/>
              <a:t>keyPressed</a:t>
            </a:r>
            <a:r>
              <a:rPr lang="en-US" dirty="0"/>
              <a:t>()</a:t>
            </a:r>
          </a:p>
          <a:p>
            <a:r>
              <a:rPr lang="en-US" dirty="0"/>
              <a:t>   function char </a:t>
            </a:r>
            <a:r>
              <a:rPr lang="en-US" b="1" dirty="0"/>
              <a:t>readChar</a:t>
            </a:r>
            <a:r>
              <a:rPr lang="en-US" dirty="0"/>
              <a:t>()</a:t>
            </a:r>
          </a:p>
          <a:p>
            <a:r>
              <a:rPr lang="en-US" dirty="0"/>
              <a:t>   function String </a:t>
            </a:r>
            <a:r>
              <a:rPr lang="en-US" b="1" dirty="0"/>
              <a:t>readLine</a:t>
            </a:r>
            <a:r>
              <a:rPr lang="en-US" dirty="0"/>
              <a:t>(String message) </a:t>
            </a:r>
          </a:p>
          <a:p>
            <a:r>
              <a:rPr lang="en-US" dirty="0"/>
              <a:t>   function int </a:t>
            </a:r>
            <a:r>
              <a:rPr lang="en-US" b="1" dirty="0"/>
              <a:t>readInt</a:t>
            </a:r>
            <a:r>
              <a:rPr lang="en-US" dirty="0"/>
              <a:t>(String message)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696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750440" y="930833"/>
            <a:ext cx="1698608" cy="5764470"/>
            <a:chOff x="4327879" y="0"/>
            <a:chExt cx="3359111" cy="1366078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3100" y="0"/>
              <a:ext cx="3203890" cy="6858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879" y="6802784"/>
              <a:ext cx="2219220" cy="68580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921" y="1557723"/>
            <a:ext cx="2380154" cy="1935907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056496" y="4247374"/>
            <a:ext cx="2458732" cy="999156"/>
          </a:xfrm>
          <a:prstGeom prst="wedgeRoundRectCallout">
            <a:avLst>
              <a:gd name="adj1" fmla="val 70719"/>
              <a:gd name="adj2" fmla="val -2876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>
              <a:spcBef>
                <a:spcPts val="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Heap state after several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alloc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deAlloc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operations: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996329" y="1546928"/>
            <a:ext cx="2339856" cy="238614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heap;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// In </a:t>
            </a:r>
            <a:r>
              <a:rPr lang="en-US" dirty="0">
                <a:solidFill>
                  <a:srgbClr val="008000"/>
                </a:solidFill>
              </a:rPr>
              <a:t>Memory.init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/>
              <a:t>...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en-US" dirty="0"/>
              <a:t>   let heap = 2048;</a:t>
            </a:r>
          </a:p>
          <a:p>
            <a:r>
              <a:rPr lang="en-US" dirty="0"/>
              <a:t>   ...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21721" y="1193125"/>
            <a:ext cx="475420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ea typeface="宋体"/>
                <a:cs typeface="Times New Roman"/>
              </a:rPr>
              <a:t>Implementing the heap</a:t>
            </a:r>
            <a:endParaRPr lang="en-US" sz="1200" dirty="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09784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921" y="1557723"/>
            <a:ext cx="2380154" cy="1935907"/>
          </a:xfrm>
          <a:prstGeom prst="rect">
            <a:avLst/>
          </a:prstGeom>
        </p:spPr>
      </p:pic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692665" y="4370349"/>
            <a:ext cx="5378668" cy="2182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800" dirty="0"/>
              <a:t>The </a:t>
            </a:r>
            <a:r>
              <a:rPr lang="en-US" sz="1200" dirty="0">
                <a:latin typeface="Consolas"/>
                <a:cs typeface="Consolas"/>
              </a:rPr>
              <a:t>freeList</a:t>
            </a:r>
            <a:r>
              <a:rPr lang="en-US" sz="1800" dirty="0"/>
              <a:t> can be realized using the </a:t>
            </a:r>
            <a:r>
              <a:rPr lang="en-US" sz="1200" dirty="0">
                <a:latin typeface="Consolas"/>
                <a:cs typeface="Consolas"/>
              </a:rPr>
              <a:t>heap</a:t>
            </a:r>
            <a:r>
              <a:rPr lang="en-US" sz="1800" dirty="0"/>
              <a:t> array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800" dirty="0">
                <a:cs typeface="+mn-cs"/>
              </a:rPr>
              <a:t>The </a:t>
            </a:r>
            <a:r>
              <a:rPr lang="en-US" sz="1200" dirty="0">
                <a:latin typeface="Consolas"/>
                <a:cs typeface="Consolas"/>
              </a:rPr>
              <a:t>next</a:t>
            </a:r>
            <a:r>
              <a:rPr lang="en-US" sz="1800" dirty="0"/>
              <a:t> and </a:t>
            </a:r>
            <a:r>
              <a:rPr lang="en-US" sz="1200" dirty="0">
                <a:latin typeface="Consolas"/>
                <a:cs typeface="Consolas"/>
              </a:rPr>
              <a:t>size</a:t>
            </a:r>
            <a:r>
              <a:rPr lang="en-US" sz="1800" dirty="0"/>
              <a:t> </a:t>
            </a:r>
            <a:r>
              <a:rPr lang="en-US" sz="1800" dirty="0">
                <a:cs typeface="+mn-cs"/>
              </a:rPr>
              <a:t>properties of the memory segment beginning in address </a:t>
            </a:r>
            <a:r>
              <a:rPr lang="en-US" sz="1200" dirty="0">
                <a:latin typeface="Consolas"/>
                <a:cs typeface="Consolas"/>
              </a:rPr>
              <a:t>addr</a:t>
            </a:r>
            <a:r>
              <a:rPr lang="en-US" sz="1800" dirty="0">
                <a:cs typeface="+mn-cs"/>
              </a:rPr>
              <a:t> can be realized by </a:t>
            </a:r>
            <a:r>
              <a:rPr lang="en-US" sz="1200" dirty="0">
                <a:latin typeface="Consolas"/>
                <a:cs typeface="Consolas"/>
              </a:rPr>
              <a:t>heap[addr-1]</a:t>
            </a:r>
            <a:r>
              <a:rPr lang="en-US" sz="1800" dirty="0">
                <a:cs typeface="+mn-cs"/>
              </a:rPr>
              <a:t> and </a:t>
            </a:r>
            <a:r>
              <a:rPr lang="en-US" sz="1200" dirty="0">
                <a:latin typeface="Consolas"/>
                <a:cs typeface="Consolas"/>
              </a:rPr>
              <a:t>heap[addr-2]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400" dirty="0">
                <a:latin typeface="Consolas"/>
                <a:cs typeface="Consolas"/>
              </a:rPr>
              <a:t>alloc</a:t>
            </a:r>
            <a:r>
              <a:rPr lang="en-US" sz="1800" dirty="0"/>
              <a:t>, </a:t>
            </a:r>
            <a:r>
              <a:rPr lang="en-US" sz="1400" dirty="0">
                <a:latin typeface="Consolas"/>
                <a:cs typeface="Consolas"/>
              </a:rPr>
              <a:t>deAlloc</a:t>
            </a:r>
            <a:r>
              <a:rPr lang="en-US" sz="1800" dirty="0"/>
              <a:t>, and </a:t>
            </a:r>
            <a:r>
              <a:rPr lang="en-US" sz="1400" dirty="0">
                <a:latin typeface="Consolas"/>
                <a:cs typeface="Consolas"/>
              </a:rPr>
              <a:t>deFrag</a:t>
            </a:r>
            <a:r>
              <a:rPr lang="en-US" sz="1800" dirty="0"/>
              <a:t> can be realized as operations on the </a:t>
            </a:r>
            <a:r>
              <a:rPr lang="en-US" sz="1200" dirty="0">
                <a:latin typeface="Consolas"/>
                <a:cs typeface="Consolas"/>
              </a:rPr>
              <a:t>heap</a:t>
            </a:r>
            <a:r>
              <a:rPr lang="en-US" sz="1800" dirty="0"/>
              <a:t> array.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endParaRPr lang="en-US" sz="1800" dirty="0"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4884" y="2179787"/>
            <a:ext cx="309459" cy="717071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62271" y="2169907"/>
            <a:ext cx="312010" cy="1254280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80962" y="2174946"/>
            <a:ext cx="317722" cy="902083"/>
          </a:xfrm>
          <a:prstGeom prst="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750440" y="930833"/>
            <a:ext cx="1698608" cy="5764470"/>
            <a:chOff x="4327879" y="0"/>
            <a:chExt cx="3359111" cy="1366078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3100" y="0"/>
              <a:ext cx="3203890" cy="6858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7879" y="6802784"/>
              <a:ext cx="2219220" cy="685800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7444865" y="4333394"/>
            <a:ext cx="375092" cy="704297"/>
          </a:xfrm>
          <a:prstGeom prst="rect">
            <a:avLst/>
          </a:prstGeom>
          <a:solidFill>
            <a:schemeClr val="accent4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45309" y="5549514"/>
            <a:ext cx="361069" cy="845129"/>
          </a:xfrm>
          <a:prstGeom prst="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39338" y="2578485"/>
            <a:ext cx="375092" cy="1233849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996329" y="1546928"/>
            <a:ext cx="2339856" cy="238614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heap;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// In </a:t>
            </a:r>
            <a:r>
              <a:rPr lang="en-US" dirty="0">
                <a:solidFill>
                  <a:srgbClr val="008000"/>
                </a:solidFill>
              </a:rPr>
              <a:t>Memory.init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/>
              <a:t>...</a:t>
            </a:r>
            <a:endParaRPr lang="en-US" sz="14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en-US" dirty="0"/>
              <a:t>   let heap = 2048;</a:t>
            </a:r>
          </a:p>
          <a:p>
            <a:r>
              <a:rPr lang="en-US" dirty="0"/>
              <a:t>   ...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921721" y="1193125"/>
            <a:ext cx="475420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ea typeface="宋体"/>
                <a:cs typeface="Times New Roman"/>
              </a:rPr>
              <a:t>Implementing the heap</a:t>
            </a:r>
            <a:endParaRPr lang="en-US" sz="1200" dirty="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 </a:t>
            </a:r>
            <a:r>
              <a:rPr lang="en-US" sz="1800" dirty="0"/>
              <a:t>(recap)</a:t>
            </a:r>
            <a:endParaRPr lang="en-US" sz="32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530317" y="1245463"/>
            <a:ext cx="4756571" cy="501031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52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</a:p>
          <a:p>
            <a:pPr>
              <a:spcBef>
                <a:spcPts val="2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freeList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</a:p>
          <a:p>
            <a:pPr>
              <a:spcBef>
                <a:spcPts val="2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freeList</a:t>
            </a:r>
            <a:r>
              <a:rPr lang="en-US" sz="1200" dirty="0">
                <a:latin typeface="Consolas"/>
                <a:cs typeface="Consolas"/>
              </a:rPr>
              <a:t>.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heapSize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freeList</a:t>
            </a:r>
            <a:r>
              <a:rPr lang="en-US" sz="1200" dirty="0">
                <a:latin typeface="Consolas"/>
                <a:cs typeface="Consolas"/>
              </a:rPr>
              <a:t>.</a:t>
            </a:r>
            <a:r>
              <a:rPr lang="en-US" sz="1400" i="1" dirty="0">
                <a:latin typeface="Times New Roman"/>
                <a:cs typeface="Times New Roman"/>
              </a:rPr>
              <a:t>next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200" dirty="0">
                <a:latin typeface="Consolas"/>
                <a:cs typeface="Consolas"/>
              </a:rPr>
              <a:t>0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latin typeface="Times New Roman"/>
                <a:cs typeface="Times New Roman"/>
              </a:rPr>
              <a:t> 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50440" y="930833"/>
            <a:ext cx="1698608" cy="5764470"/>
            <a:chOff x="4327879" y="0"/>
            <a:chExt cx="3359111" cy="136607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3100" y="0"/>
              <a:ext cx="320389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879" y="6802784"/>
              <a:ext cx="221922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3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 </a:t>
            </a:r>
            <a:r>
              <a:rPr lang="en-US" sz="1800" dirty="0"/>
              <a:t>(recap)</a:t>
            </a:r>
            <a:endParaRPr lang="en-US" sz="32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530317" y="1245463"/>
            <a:ext cx="4756571" cy="501031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52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400" b="1" dirty="0">
                <a:latin typeface="Times New Roman"/>
                <a:cs typeface="Times New Roman"/>
              </a:rPr>
              <a:t>init:</a:t>
            </a:r>
          </a:p>
          <a:p>
            <a:pPr>
              <a:spcBef>
                <a:spcPts val="2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freeList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heapBase</a:t>
            </a:r>
          </a:p>
          <a:p>
            <a:pPr>
              <a:spcBef>
                <a:spcPts val="2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freeList</a:t>
            </a:r>
            <a:r>
              <a:rPr lang="en-US" sz="1200" dirty="0">
                <a:latin typeface="Consolas"/>
                <a:cs typeface="Consolas"/>
              </a:rPr>
              <a:t>.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heapSize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freeList</a:t>
            </a:r>
            <a:r>
              <a:rPr lang="en-US" sz="1200" dirty="0">
                <a:latin typeface="Consolas"/>
                <a:cs typeface="Consolas"/>
              </a:rPr>
              <a:t>.</a:t>
            </a:r>
            <a:r>
              <a:rPr lang="en-US" sz="1400" i="1" dirty="0">
                <a:latin typeface="Times New Roman"/>
                <a:cs typeface="Times New Roman"/>
              </a:rPr>
              <a:t>next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200" dirty="0">
                <a:latin typeface="Consolas"/>
                <a:cs typeface="Consolas"/>
              </a:rPr>
              <a:t>0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latin typeface="Times New Roman"/>
                <a:cs typeface="Times New Roman"/>
              </a:rPr>
              <a:t> 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Allocate a memory block of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size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words</a:t>
            </a:r>
          </a:p>
          <a:p>
            <a:pPr>
              <a:spcBef>
                <a:spcPts val="200"/>
              </a:spcBef>
            </a:pPr>
            <a:r>
              <a:rPr lang="en-US" sz="1400" b="1" dirty="0">
                <a:latin typeface="Times New Roman"/>
                <a:cs typeface="Times New Roman"/>
              </a:rPr>
              <a:t>alloc(</a:t>
            </a:r>
            <a:r>
              <a:rPr lang="en-US" sz="1400" b="1" i="1" dirty="0">
                <a:latin typeface="Times New Roman"/>
                <a:cs typeface="Times New Roman"/>
              </a:rPr>
              <a:t>size</a:t>
            </a:r>
            <a:r>
              <a:rPr lang="en-US" sz="1400" b="1" dirty="0">
                <a:latin typeface="Times New Roman"/>
                <a:cs typeface="Times New Roman"/>
              </a:rPr>
              <a:t>):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search </a:t>
            </a:r>
            <a:r>
              <a:rPr lang="en-US" sz="1400" i="1" dirty="0">
                <a:latin typeface="Times New Roman"/>
                <a:cs typeface="Times New Roman"/>
              </a:rPr>
              <a:t>freeList</a:t>
            </a:r>
            <a:r>
              <a:rPr lang="en-US" sz="1400" dirty="0">
                <a:latin typeface="Times New Roman"/>
                <a:cs typeface="Times New Roman"/>
              </a:rPr>
              <a:t> using best-fit or first-fit heuristics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        to obtain a segment with </a:t>
            </a:r>
            <a:r>
              <a:rPr lang="en-US" sz="1400" i="1" dirty="0">
                <a:latin typeface="Times New Roman"/>
                <a:cs typeface="Times New Roman"/>
              </a:rPr>
              <a:t>segment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  <a:r>
              <a:rPr lang="en-US" sz="1400" i="1" dirty="0">
                <a:latin typeface="Times New Roman"/>
                <a:cs typeface="Times New Roman"/>
              </a:rPr>
              <a:t>size</a:t>
            </a:r>
            <a:r>
              <a:rPr lang="en-US" sz="1400" dirty="0">
                <a:latin typeface="Times New Roman"/>
                <a:cs typeface="Times New Roman"/>
              </a:rPr>
              <a:t>  ≥ </a:t>
            </a:r>
            <a:r>
              <a:rPr lang="en-US" sz="1400" i="1" dirty="0">
                <a:latin typeface="Times New Roman"/>
                <a:cs typeface="Times New Roman"/>
              </a:rPr>
              <a:t>size </a:t>
            </a:r>
            <a:r>
              <a:rPr lang="en-US" sz="1400" dirty="0">
                <a:latin typeface="Times New Roman"/>
                <a:cs typeface="Times New Roman"/>
              </a:rPr>
              <a:t>+ 2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if no such segment is found, return failure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       </a:t>
            </a:r>
            <a:r>
              <a:rPr lang="en-US" sz="1200" dirty="0">
                <a:latin typeface="Times New Roman"/>
                <a:cs typeface="Times New Roman"/>
              </a:rPr>
              <a:t> (or attempt defragmentation)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     block</a:t>
            </a:r>
            <a:r>
              <a:rPr lang="en-US" sz="1400" dirty="0">
                <a:latin typeface="Times New Roman"/>
                <a:cs typeface="Times New Roman"/>
              </a:rPr>
              <a:t> = base address of the found space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update the </a:t>
            </a:r>
            <a:r>
              <a:rPr lang="en-US" sz="1400" i="1" dirty="0">
                <a:latin typeface="Times New Roman"/>
                <a:cs typeface="Times New Roman"/>
              </a:rPr>
              <a:t>freeList</a:t>
            </a:r>
            <a:r>
              <a:rPr lang="en-US" sz="1400" dirty="0">
                <a:latin typeface="Times New Roman"/>
                <a:cs typeface="Times New Roman"/>
              </a:rPr>
              <a:t> and the fields of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         to account for the allocation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return </a:t>
            </a:r>
            <a:r>
              <a:rPr lang="en-US" sz="1400" i="1" dirty="0">
                <a:latin typeface="Times New Roman"/>
                <a:cs typeface="Times New Roman"/>
              </a:rPr>
              <a:t>block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latin typeface="Times New Roman"/>
                <a:cs typeface="Times New Roman"/>
              </a:rPr>
              <a:t> 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de-allocate the memory space of the given object</a:t>
            </a:r>
          </a:p>
          <a:p>
            <a:pPr>
              <a:spcBef>
                <a:spcPts val="200"/>
              </a:spcBef>
            </a:pPr>
            <a:r>
              <a:rPr lang="en-US" sz="1400" b="1" dirty="0">
                <a:latin typeface="Times New Roman"/>
                <a:cs typeface="Times New Roman"/>
              </a:rPr>
              <a:t>deAlloc(</a:t>
            </a:r>
            <a:r>
              <a:rPr lang="en-US" sz="1400" b="1" i="1" dirty="0">
                <a:latin typeface="Times New Roman"/>
                <a:cs typeface="Times New Roman"/>
              </a:rPr>
              <a:t>object</a:t>
            </a:r>
            <a:r>
              <a:rPr lang="en-US" sz="1400" b="1" dirty="0">
                <a:latin typeface="Times New Roman"/>
                <a:cs typeface="Times New Roman"/>
              </a:rPr>
              <a:t>): 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latin typeface="Times New Roman"/>
                <a:cs typeface="Times New Roman"/>
              </a:rPr>
              <a:t>     append </a:t>
            </a:r>
            <a:r>
              <a:rPr lang="en-US" sz="1400" i="1" dirty="0">
                <a:latin typeface="Times New Roman"/>
                <a:cs typeface="Times New Roman"/>
              </a:rPr>
              <a:t>object</a:t>
            </a:r>
            <a:r>
              <a:rPr lang="en-US" sz="1400" dirty="0">
                <a:latin typeface="Times New Roman"/>
                <a:cs typeface="Times New Roman"/>
              </a:rPr>
              <a:t> to the end of the </a:t>
            </a:r>
            <a:r>
              <a:rPr lang="en-US" sz="1400" i="1" dirty="0">
                <a:latin typeface="Times New Roman"/>
                <a:cs typeface="Times New Roman"/>
              </a:rPr>
              <a:t>freeList</a:t>
            </a:r>
            <a:r>
              <a:rPr lang="en-US" sz="1400" dirty="0">
                <a:effectLst/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50440" y="930833"/>
            <a:ext cx="1698608" cy="5764470"/>
            <a:chOff x="4327879" y="0"/>
            <a:chExt cx="3359111" cy="136607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3100" y="0"/>
              <a:ext cx="3203890" cy="685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7879" y="6802784"/>
              <a:ext cx="221922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898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126918" y="1423780"/>
            <a:ext cx="5121481" cy="30771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3600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class </a:t>
            </a:r>
            <a:r>
              <a:rPr lang="en-US" sz="1400" b="1" dirty="0"/>
              <a:t>Memory</a:t>
            </a:r>
            <a:r>
              <a:rPr lang="en-US" sz="1400" dirty="0"/>
              <a:t> {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int </a:t>
            </a:r>
            <a:r>
              <a:rPr lang="en-US" sz="1400" b="1" dirty="0"/>
              <a:t>peek</a:t>
            </a:r>
            <a:r>
              <a:rPr lang="en-US" sz="1400" dirty="0"/>
              <a:t>(int address)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poke</a:t>
            </a:r>
            <a:r>
              <a:rPr lang="en-US" sz="1400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Array </a:t>
            </a:r>
            <a:r>
              <a:rPr lang="en-US" sz="1400" b="1" dirty="0"/>
              <a:t>alloc</a:t>
            </a:r>
            <a:r>
              <a:rPr lang="en-US" sz="1400" dirty="0"/>
              <a:t>(int size)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deAlloc</a:t>
            </a:r>
            <a:r>
              <a:rPr lang="en-US" sz="1400" dirty="0"/>
              <a:t>(Array o)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}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380782" y="2012873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16258" y="2493678"/>
            <a:ext cx="385186" cy="41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17436" y="2979665"/>
            <a:ext cx="385186" cy="419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22432" y="3450310"/>
            <a:ext cx="385186" cy="4195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60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956444" y="1517025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145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Class Keyboard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moveCursor(int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printChar(char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printString(String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printInt(int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println()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void backSpace()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Class String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Class Array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function Array new(int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   method void dispose()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Class Sys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7F7F7F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040542" y="1397390"/>
            <a:ext cx="5145095" cy="362807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spcBef>
                <a:spcPts val="7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300"/>
              </a:spcBef>
            </a:pPr>
            <a:r>
              <a:rPr lang="en-US" sz="1400" dirty="0"/>
              <a:t>Class </a:t>
            </a:r>
            <a:r>
              <a:rPr lang="en-US" sz="1400" b="1" dirty="0"/>
              <a:t>Screen</a:t>
            </a:r>
            <a:r>
              <a:rPr lang="en-US" sz="1400" dirty="0"/>
              <a:t> {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clearScreen</a:t>
            </a:r>
            <a:r>
              <a:rPr lang="en-US" sz="1400" dirty="0"/>
              <a:t>()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setColor</a:t>
            </a:r>
            <a:r>
              <a:rPr lang="en-US" sz="1400" dirty="0"/>
              <a:t>(boolean b)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drawPixel</a:t>
            </a:r>
            <a:r>
              <a:rPr lang="en-US" sz="1400" dirty="0"/>
              <a:t>(int x, int y)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drawLine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drawRectangle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drawCircle</a:t>
            </a:r>
            <a:r>
              <a:rPr lang="en-US" sz="1400" dirty="0"/>
              <a:t>(int x, int y, int r)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}</a:t>
            </a:r>
          </a:p>
          <a:p>
            <a:pPr>
              <a:spcBef>
                <a:spcPts val="13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80693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10415" y="1418598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568962" y="1865844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040542" y="1397390"/>
            <a:ext cx="5145095" cy="362807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spcBef>
                <a:spcPts val="7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300"/>
              </a:spcBef>
            </a:pPr>
            <a:r>
              <a:rPr lang="en-US" sz="1400" dirty="0"/>
              <a:t>Class </a:t>
            </a:r>
            <a:r>
              <a:rPr lang="en-US" sz="1400" b="1" dirty="0"/>
              <a:t>Screen</a:t>
            </a:r>
            <a:r>
              <a:rPr lang="en-US" sz="1400" dirty="0"/>
              <a:t> {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clearScreen</a:t>
            </a:r>
            <a:r>
              <a:rPr lang="en-US" sz="1400" dirty="0"/>
              <a:t>()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setColor</a:t>
            </a:r>
            <a:r>
              <a:rPr lang="en-US" sz="1400" dirty="0"/>
              <a:t>(boolean b)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drawPixel</a:t>
            </a:r>
            <a:r>
              <a:rPr lang="en-US" sz="1400" dirty="0"/>
              <a:t>(int x, int y)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drawLine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drawRectangle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drawCircle</a:t>
            </a:r>
            <a:r>
              <a:rPr lang="en-US" sz="1400" dirty="0"/>
              <a:t>(int x, int y, int r)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}</a:t>
            </a:r>
          </a:p>
          <a:p>
            <a:pPr>
              <a:spcBef>
                <a:spcPts val="13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69859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24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5181565"/>
              </p:ext>
            </p:extLst>
          </p:nvPr>
        </p:nvGraphicFramePr>
        <p:xfrm>
          <a:off x="2881157" y="2798463"/>
          <a:ext cx="1187744" cy="893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Clip" r:id="rId4" imgW="4000500" imgH="3148013" progId="">
                  <p:embed/>
                </p:oleObj>
              </mc:Choice>
              <mc:Fallback>
                <p:oleObj name="Clip" r:id="rId4" imgW="4000500" imgH="314801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157" y="2798463"/>
                        <a:ext cx="1187744" cy="893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285" y="2680881"/>
            <a:ext cx="1582243" cy="130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String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Keyboard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moveCursor(int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printChar(char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printString(String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printInt(int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println()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backSpace()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Sys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944447" y="1387225"/>
            <a:ext cx="4441091" cy="439615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String</a:t>
            </a:r>
            <a:r>
              <a:rPr lang="en-US" dirty="0"/>
              <a:t> {</a:t>
            </a:r>
          </a:p>
          <a:p>
            <a:r>
              <a:rPr lang="en-US" dirty="0"/>
              <a:t>   constructor String </a:t>
            </a:r>
            <a:r>
              <a:rPr lang="en-US" b="1" dirty="0"/>
              <a:t>new</a:t>
            </a:r>
            <a:r>
              <a:rPr lang="en-US" dirty="0"/>
              <a:t>(int maxLength)</a:t>
            </a:r>
          </a:p>
          <a:p>
            <a:r>
              <a:rPr lang="en-US" dirty="0"/>
              <a:t>   method void   </a:t>
            </a:r>
            <a:r>
              <a:rPr lang="en-US" b="1" dirty="0"/>
              <a:t>dispose</a:t>
            </a:r>
            <a:r>
              <a:rPr lang="en-US" dirty="0"/>
              <a:t>()</a:t>
            </a:r>
          </a:p>
          <a:p>
            <a:r>
              <a:rPr lang="en-US" dirty="0"/>
              <a:t>   method int    </a:t>
            </a:r>
            <a:r>
              <a:rPr lang="en-US" b="1" dirty="0"/>
              <a:t>length</a:t>
            </a:r>
            <a:r>
              <a:rPr lang="en-US" dirty="0"/>
              <a:t>()</a:t>
            </a:r>
          </a:p>
          <a:p>
            <a:r>
              <a:rPr lang="en-US" dirty="0"/>
              <a:t>   method char   </a:t>
            </a:r>
            <a:r>
              <a:rPr lang="en-US" b="1" dirty="0"/>
              <a:t>charAt</a:t>
            </a:r>
            <a:r>
              <a:rPr lang="en-US" dirty="0"/>
              <a:t>(int j)</a:t>
            </a:r>
          </a:p>
          <a:p>
            <a:r>
              <a:rPr lang="en-US" dirty="0"/>
              <a:t>   method void   </a:t>
            </a:r>
            <a:r>
              <a:rPr lang="en-US" b="1" dirty="0"/>
              <a:t>setCharAt</a:t>
            </a:r>
            <a:r>
              <a:rPr lang="en-US" dirty="0"/>
              <a:t>(int j, char c)</a:t>
            </a:r>
          </a:p>
          <a:p>
            <a:r>
              <a:rPr lang="en-US" dirty="0"/>
              <a:t>   method String </a:t>
            </a:r>
            <a:r>
              <a:rPr lang="en-US" b="1" dirty="0"/>
              <a:t>appendChar</a:t>
            </a:r>
            <a:r>
              <a:rPr lang="en-US" dirty="0"/>
              <a:t>(char c)</a:t>
            </a:r>
          </a:p>
          <a:p>
            <a:r>
              <a:rPr lang="en-US" dirty="0"/>
              <a:t>   method void   </a:t>
            </a:r>
            <a:r>
              <a:rPr lang="en-US" b="1" dirty="0"/>
              <a:t>eraseLastChar</a:t>
            </a:r>
            <a:r>
              <a:rPr lang="en-US" dirty="0"/>
              <a:t>()</a:t>
            </a:r>
          </a:p>
          <a:p>
            <a:r>
              <a:rPr lang="en-US" dirty="0"/>
              <a:t>   method int    </a:t>
            </a:r>
            <a:r>
              <a:rPr lang="en-US" b="1" dirty="0"/>
              <a:t>intValue</a:t>
            </a:r>
            <a:r>
              <a:rPr lang="en-US" dirty="0"/>
              <a:t>()</a:t>
            </a:r>
          </a:p>
          <a:p>
            <a:r>
              <a:rPr lang="en-US" dirty="0"/>
              <a:t>   method void   </a:t>
            </a:r>
            <a:r>
              <a:rPr lang="en-US" b="1" dirty="0"/>
              <a:t>setInt</a:t>
            </a:r>
            <a:r>
              <a:rPr lang="en-US" dirty="0"/>
              <a:t>(int j)</a:t>
            </a:r>
          </a:p>
          <a:p>
            <a:r>
              <a:rPr lang="en-US" dirty="0"/>
              <a:t>   function char </a:t>
            </a:r>
            <a:r>
              <a:rPr lang="en-US" b="1" dirty="0"/>
              <a:t>backSpace</a:t>
            </a:r>
            <a:r>
              <a:rPr lang="en-US" dirty="0"/>
              <a:t>()</a:t>
            </a:r>
          </a:p>
          <a:p>
            <a:r>
              <a:rPr lang="en-US" dirty="0"/>
              <a:t>   function char </a:t>
            </a:r>
            <a:r>
              <a:rPr lang="en-US" b="1" dirty="0"/>
              <a:t>doubleQuote</a:t>
            </a:r>
            <a:r>
              <a:rPr lang="en-US" dirty="0"/>
              <a:t>()</a:t>
            </a:r>
          </a:p>
          <a:p>
            <a:r>
              <a:rPr lang="en-US" dirty="0"/>
              <a:t>   function char </a:t>
            </a:r>
            <a:r>
              <a:rPr lang="en-US" b="1" dirty="0"/>
              <a:t>newLine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5796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24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150283"/>
              </p:ext>
            </p:extLst>
          </p:nvPr>
        </p:nvGraphicFramePr>
        <p:xfrm>
          <a:off x="2881157" y="2798463"/>
          <a:ext cx="1187744" cy="893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Clip" r:id="rId4" imgW="4000500" imgH="3148013" progId="">
                  <p:embed/>
                </p:oleObj>
              </mc:Choice>
              <mc:Fallback>
                <p:oleObj name="Clip" r:id="rId4" imgW="4000500" imgH="314801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157" y="2798463"/>
                        <a:ext cx="1187744" cy="893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285" y="2680881"/>
            <a:ext cx="1582243" cy="13051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31054">
            <a:off x="3500049" y="2701401"/>
            <a:ext cx="1084532" cy="1671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031054">
            <a:off x="6510086" y="2747977"/>
            <a:ext cx="1084532" cy="1671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121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452848" y="2363409"/>
            <a:ext cx="1673607" cy="2363408"/>
            <a:chOff x="5676286" y="2680881"/>
            <a:chExt cx="956256" cy="1211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44766"/>
            <a:stretch/>
          </p:blipFill>
          <p:spPr>
            <a:xfrm>
              <a:off x="5676286" y="2680881"/>
              <a:ext cx="873938" cy="12111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456145" y="3550992"/>
              <a:ext cx="176397" cy="18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3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326559"/>
              </p:ext>
            </p:extLst>
          </p:nvPr>
        </p:nvGraphicFramePr>
        <p:xfrm>
          <a:off x="2822358" y="2539781"/>
          <a:ext cx="2069730" cy="169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Clip" r:id="rId5" imgW="4000500" imgH="3148013" progId="">
                  <p:embed/>
                </p:oleObj>
              </mc:Choice>
              <mc:Fallback>
                <p:oleObj name="Clip" r:id="rId5" imgW="4000500" imgH="314801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358" y="2539781"/>
                        <a:ext cx="2069730" cy="16931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Rectangle 103"/>
          <p:cNvSpPr/>
          <p:nvPr/>
        </p:nvSpPr>
        <p:spPr>
          <a:xfrm rot="1031054">
            <a:off x="3970442" y="2842500"/>
            <a:ext cx="1084532" cy="1671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718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3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5080407"/>
              </p:ext>
            </p:extLst>
          </p:nvPr>
        </p:nvGraphicFramePr>
        <p:xfrm>
          <a:off x="2057970" y="2022421"/>
          <a:ext cx="3516188" cy="286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Clip" r:id="rId4" imgW="4000500" imgH="3148013" progId="">
                  <p:embed/>
                </p:oleObj>
              </mc:Choice>
              <mc:Fallback>
                <p:oleObj name="Clip" r:id="rId4" imgW="4000500" imgH="314801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970" y="2022421"/>
                        <a:ext cx="3516188" cy="2869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Rectangle 103"/>
          <p:cNvSpPr/>
          <p:nvPr/>
        </p:nvSpPr>
        <p:spPr>
          <a:xfrm rot="1031054">
            <a:off x="3817447" y="2530764"/>
            <a:ext cx="1885682" cy="302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11895" y="1622641"/>
            <a:ext cx="2684953" cy="4103630"/>
            <a:chOff x="5676286" y="2680881"/>
            <a:chExt cx="956256" cy="1211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r="44766"/>
            <a:stretch/>
          </p:blipFill>
          <p:spPr>
            <a:xfrm>
              <a:off x="5676286" y="2680881"/>
              <a:ext cx="873938" cy="12111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456145" y="3550992"/>
              <a:ext cx="176397" cy="18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96058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3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0843870"/>
              </p:ext>
            </p:extLst>
          </p:nvPr>
        </p:nvGraphicFramePr>
        <p:xfrm>
          <a:off x="1384103" y="1563846"/>
          <a:ext cx="4962647" cy="385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Clip" r:id="rId4" imgW="4000500" imgH="3148013" progId="">
                  <p:embed/>
                </p:oleObj>
              </mc:Choice>
              <mc:Fallback>
                <p:oleObj name="Clip" r:id="rId4" imgW="4000500" imgH="314801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103" y="1563846"/>
                        <a:ext cx="4962647" cy="3856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Rectangle 103"/>
          <p:cNvSpPr/>
          <p:nvPr/>
        </p:nvSpPr>
        <p:spPr>
          <a:xfrm rot="1031054">
            <a:off x="3758647" y="2636584"/>
            <a:ext cx="1885682" cy="302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25416" y="1140550"/>
            <a:ext cx="3916022" cy="5220663"/>
            <a:chOff x="5676286" y="2680881"/>
            <a:chExt cx="956256" cy="1211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r="44766"/>
            <a:stretch/>
          </p:blipFill>
          <p:spPr>
            <a:xfrm>
              <a:off x="5676286" y="2680881"/>
              <a:ext cx="873938" cy="12111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456145" y="3550992"/>
              <a:ext cx="176397" cy="18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654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 rot="1031054">
            <a:off x="3758647" y="2636584"/>
            <a:ext cx="1885682" cy="302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3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544736"/>
              </p:ext>
            </p:extLst>
          </p:nvPr>
        </p:nvGraphicFramePr>
        <p:xfrm>
          <a:off x="1108795" y="1093178"/>
          <a:ext cx="6606605" cy="4786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Clip" r:id="rId4" imgW="4000500" imgH="3148013" progId="">
                  <p:embed/>
                </p:oleObj>
              </mc:Choice>
              <mc:Fallback>
                <p:oleObj name="Clip" r:id="rId4" imgW="4000500" imgH="314801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795" y="1093178"/>
                        <a:ext cx="6606605" cy="47862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760450" y="976859"/>
            <a:ext cx="4298617" cy="5238796"/>
            <a:chOff x="5844058" y="2759845"/>
            <a:chExt cx="788484" cy="979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/>
            <a:srcRect l="10603" t="6521" r="44767" b="13707"/>
            <a:stretch/>
          </p:blipFill>
          <p:spPr>
            <a:xfrm>
              <a:off x="5844058" y="2759845"/>
              <a:ext cx="706166" cy="96613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456145" y="3550992"/>
              <a:ext cx="176397" cy="18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40195" y="6027361"/>
            <a:ext cx="6957318" cy="458444"/>
            <a:chOff x="2140195" y="6027361"/>
            <a:chExt cx="6957318" cy="458444"/>
          </a:xfrm>
        </p:grpSpPr>
        <p:sp>
          <p:nvSpPr>
            <p:cNvPr id="10" name="TextBox 9"/>
            <p:cNvSpPr txBox="1"/>
            <p:nvPr/>
          </p:nvSpPr>
          <p:spPr>
            <a:xfrm>
              <a:off x="6303647" y="6027361"/>
              <a:ext cx="27938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bitmap graphics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40195" y="6085695"/>
              <a:ext cx="27938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vector graphics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263093" y="5451771"/>
            <a:ext cx="781566" cy="56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9976" y="1284216"/>
            <a:ext cx="3705109" cy="2383041"/>
            <a:chOff x="529976" y="1284216"/>
            <a:chExt cx="3705109" cy="2383041"/>
          </a:xfrm>
        </p:grpSpPr>
        <p:sp>
          <p:nvSpPr>
            <p:cNvPr id="250" name="Rectangle 161"/>
            <p:cNvSpPr>
              <a:spLocks noChangeArrowheads="1"/>
            </p:cNvSpPr>
            <p:nvPr/>
          </p:nvSpPr>
          <p:spPr bwMode="auto">
            <a:xfrm>
              <a:off x="777240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1" name="Rectangle 162"/>
            <p:cNvSpPr>
              <a:spLocks noChangeArrowheads="1"/>
            </p:cNvSpPr>
            <p:nvPr/>
          </p:nvSpPr>
          <p:spPr bwMode="auto">
            <a:xfrm>
              <a:off x="993140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2" name="Rectangle 163"/>
            <p:cNvSpPr>
              <a:spLocks noChangeArrowheads="1"/>
            </p:cNvSpPr>
            <p:nvPr/>
          </p:nvSpPr>
          <p:spPr bwMode="auto">
            <a:xfrm>
              <a:off x="1209040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3" name="Rectangle 164"/>
            <p:cNvSpPr>
              <a:spLocks noChangeArrowheads="1"/>
            </p:cNvSpPr>
            <p:nvPr/>
          </p:nvSpPr>
          <p:spPr bwMode="auto">
            <a:xfrm>
              <a:off x="1424940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4" name="Rectangle 165"/>
            <p:cNvSpPr>
              <a:spLocks noChangeArrowheads="1"/>
            </p:cNvSpPr>
            <p:nvPr/>
          </p:nvSpPr>
          <p:spPr bwMode="auto">
            <a:xfrm>
              <a:off x="16424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5" name="Rectangle 166"/>
            <p:cNvSpPr>
              <a:spLocks noChangeArrowheads="1"/>
            </p:cNvSpPr>
            <p:nvPr/>
          </p:nvSpPr>
          <p:spPr bwMode="auto">
            <a:xfrm>
              <a:off x="1856740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6" name="Rectangle 167"/>
            <p:cNvSpPr>
              <a:spLocks noChangeArrowheads="1"/>
            </p:cNvSpPr>
            <p:nvPr/>
          </p:nvSpPr>
          <p:spPr bwMode="auto">
            <a:xfrm>
              <a:off x="20742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7" name="Rectangle 168"/>
            <p:cNvSpPr>
              <a:spLocks noChangeArrowheads="1"/>
            </p:cNvSpPr>
            <p:nvPr/>
          </p:nvSpPr>
          <p:spPr bwMode="auto">
            <a:xfrm>
              <a:off x="22901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8" name="Rectangle 169"/>
            <p:cNvSpPr>
              <a:spLocks noChangeArrowheads="1"/>
            </p:cNvSpPr>
            <p:nvPr/>
          </p:nvSpPr>
          <p:spPr bwMode="auto">
            <a:xfrm>
              <a:off x="25060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9" name="Rectangle 170"/>
            <p:cNvSpPr>
              <a:spLocks noChangeArrowheads="1"/>
            </p:cNvSpPr>
            <p:nvPr/>
          </p:nvSpPr>
          <p:spPr bwMode="auto">
            <a:xfrm>
              <a:off x="27219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0" name="Rectangle 171"/>
            <p:cNvSpPr>
              <a:spLocks noChangeArrowheads="1"/>
            </p:cNvSpPr>
            <p:nvPr/>
          </p:nvSpPr>
          <p:spPr bwMode="auto">
            <a:xfrm>
              <a:off x="29378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1" name="Rectangle 172"/>
            <p:cNvSpPr>
              <a:spLocks noChangeArrowheads="1"/>
            </p:cNvSpPr>
            <p:nvPr/>
          </p:nvSpPr>
          <p:spPr bwMode="auto">
            <a:xfrm>
              <a:off x="31537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2" name="Rectangle 173"/>
            <p:cNvSpPr>
              <a:spLocks noChangeArrowheads="1"/>
            </p:cNvSpPr>
            <p:nvPr/>
          </p:nvSpPr>
          <p:spPr bwMode="auto">
            <a:xfrm>
              <a:off x="33696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3" name="Rectangle 174"/>
            <p:cNvSpPr>
              <a:spLocks noChangeArrowheads="1"/>
            </p:cNvSpPr>
            <p:nvPr/>
          </p:nvSpPr>
          <p:spPr bwMode="auto">
            <a:xfrm>
              <a:off x="35855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4" name="Rectangle 175"/>
            <p:cNvSpPr>
              <a:spLocks noChangeArrowheads="1"/>
            </p:cNvSpPr>
            <p:nvPr/>
          </p:nvSpPr>
          <p:spPr bwMode="auto">
            <a:xfrm>
              <a:off x="777240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5" name="Rectangle 176"/>
            <p:cNvSpPr>
              <a:spLocks noChangeArrowheads="1"/>
            </p:cNvSpPr>
            <p:nvPr/>
          </p:nvSpPr>
          <p:spPr bwMode="auto">
            <a:xfrm>
              <a:off x="993140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6" name="Rectangle 177"/>
            <p:cNvSpPr>
              <a:spLocks noChangeArrowheads="1"/>
            </p:cNvSpPr>
            <p:nvPr/>
          </p:nvSpPr>
          <p:spPr bwMode="auto">
            <a:xfrm>
              <a:off x="1209040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7" name="Rectangle 178"/>
            <p:cNvSpPr>
              <a:spLocks noChangeArrowheads="1"/>
            </p:cNvSpPr>
            <p:nvPr/>
          </p:nvSpPr>
          <p:spPr bwMode="auto">
            <a:xfrm>
              <a:off x="1424940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8" name="Rectangle 179"/>
            <p:cNvSpPr>
              <a:spLocks noChangeArrowheads="1"/>
            </p:cNvSpPr>
            <p:nvPr/>
          </p:nvSpPr>
          <p:spPr bwMode="auto">
            <a:xfrm>
              <a:off x="16424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9" name="Rectangle 180"/>
            <p:cNvSpPr>
              <a:spLocks noChangeArrowheads="1"/>
            </p:cNvSpPr>
            <p:nvPr/>
          </p:nvSpPr>
          <p:spPr bwMode="auto">
            <a:xfrm>
              <a:off x="18583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0" name="Rectangle 181"/>
            <p:cNvSpPr>
              <a:spLocks noChangeArrowheads="1"/>
            </p:cNvSpPr>
            <p:nvPr/>
          </p:nvSpPr>
          <p:spPr bwMode="auto">
            <a:xfrm>
              <a:off x="20742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1" name="Rectangle 182"/>
            <p:cNvSpPr>
              <a:spLocks noChangeArrowheads="1"/>
            </p:cNvSpPr>
            <p:nvPr/>
          </p:nvSpPr>
          <p:spPr bwMode="auto">
            <a:xfrm>
              <a:off x="22901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2" name="Rectangle 183"/>
            <p:cNvSpPr>
              <a:spLocks noChangeArrowheads="1"/>
            </p:cNvSpPr>
            <p:nvPr/>
          </p:nvSpPr>
          <p:spPr bwMode="auto">
            <a:xfrm>
              <a:off x="25060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27219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4" name="Rectangle 185"/>
            <p:cNvSpPr>
              <a:spLocks noChangeArrowheads="1"/>
            </p:cNvSpPr>
            <p:nvPr/>
          </p:nvSpPr>
          <p:spPr bwMode="auto">
            <a:xfrm>
              <a:off x="29378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5" name="Rectangle 186"/>
            <p:cNvSpPr>
              <a:spLocks noChangeArrowheads="1"/>
            </p:cNvSpPr>
            <p:nvPr/>
          </p:nvSpPr>
          <p:spPr bwMode="auto">
            <a:xfrm>
              <a:off x="31537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6" name="Rectangle 187"/>
            <p:cNvSpPr>
              <a:spLocks noChangeArrowheads="1"/>
            </p:cNvSpPr>
            <p:nvPr/>
          </p:nvSpPr>
          <p:spPr bwMode="auto">
            <a:xfrm>
              <a:off x="33696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7" name="Rectangle 188"/>
            <p:cNvSpPr>
              <a:spLocks noChangeArrowheads="1"/>
            </p:cNvSpPr>
            <p:nvPr/>
          </p:nvSpPr>
          <p:spPr bwMode="auto">
            <a:xfrm>
              <a:off x="35855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8" name="Rectangle 189"/>
            <p:cNvSpPr>
              <a:spLocks noChangeArrowheads="1"/>
            </p:cNvSpPr>
            <p:nvPr/>
          </p:nvSpPr>
          <p:spPr bwMode="auto">
            <a:xfrm>
              <a:off x="777240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9" name="Rectangle 190"/>
            <p:cNvSpPr>
              <a:spLocks noChangeArrowheads="1"/>
            </p:cNvSpPr>
            <p:nvPr/>
          </p:nvSpPr>
          <p:spPr bwMode="auto">
            <a:xfrm>
              <a:off x="993140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0" name="Rectangle 191"/>
            <p:cNvSpPr>
              <a:spLocks noChangeArrowheads="1"/>
            </p:cNvSpPr>
            <p:nvPr/>
          </p:nvSpPr>
          <p:spPr bwMode="auto">
            <a:xfrm>
              <a:off x="1209040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1" name="Rectangle 192"/>
            <p:cNvSpPr>
              <a:spLocks noChangeArrowheads="1"/>
            </p:cNvSpPr>
            <p:nvPr/>
          </p:nvSpPr>
          <p:spPr bwMode="auto">
            <a:xfrm>
              <a:off x="1424940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2" name="Rectangle 193"/>
            <p:cNvSpPr>
              <a:spLocks noChangeArrowheads="1"/>
            </p:cNvSpPr>
            <p:nvPr/>
          </p:nvSpPr>
          <p:spPr bwMode="auto">
            <a:xfrm>
              <a:off x="16424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3" name="Rectangle 194"/>
            <p:cNvSpPr>
              <a:spLocks noChangeArrowheads="1"/>
            </p:cNvSpPr>
            <p:nvPr/>
          </p:nvSpPr>
          <p:spPr bwMode="auto">
            <a:xfrm>
              <a:off x="18583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4" name="Rectangle 195"/>
            <p:cNvSpPr>
              <a:spLocks noChangeArrowheads="1"/>
            </p:cNvSpPr>
            <p:nvPr/>
          </p:nvSpPr>
          <p:spPr bwMode="auto">
            <a:xfrm>
              <a:off x="20742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5" name="Rectangle 196"/>
            <p:cNvSpPr>
              <a:spLocks noChangeArrowheads="1"/>
            </p:cNvSpPr>
            <p:nvPr/>
          </p:nvSpPr>
          <p:spPr bwMode="auto">
            <a:xfrm>
              <a:off x="22901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6" name="Rectangle 197"/>
            <p:cNvSpPr>
              <a:spLocks noChangeArrowheads="1"/>
            </p:cNvSpPr>
            <p:nvPr/>
          </p:nvSpPr>
          <p:spPr bwMode="auto">
            <a:xfrm>
              <a:off x="25060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7" name="Rectangle 198"/>
            <p:cNvSpPr>
              <a:spLocks noChangeArrowheads="1"/>
            </p:cNvSpPr>
            <p:nvPr/>
          </p:nvSpPr>
          <p:spPr bwMode="auto">
            <a:xfrm>
              <a:off x="27219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8" name="Rectangle 199"/>
            <p:cNvSpPr>
              <a:spLocks noChangeArrowheads="1"/>
            </p:cNvSpPr>
            <p:nvPr/>
          </p:nvSpPr>
          <p:spPr bwMode="auto">
            <a:xfrm>
              <a:off x="29378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9" name="Rectangle 200"/>
            <p:cNvSpPr>
              <a:spLocks noChangeArrowheads="1"/>
            </p:cNvSpPr>
            <p:nvPr/>
          </p:nvSpPr>
          <p:spPr bwMode="auto">
            <a:xfrm>
              <a:off x="31537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0" name="Rectangle 201"/>
            <p:cNvSpPr>
              <a:spLocks noChangeArrowheads="1"/>
            </p:cNvSpPr>
            <p:nvPr/>
          </p:nvSpPr>
          <p:spPr bwMode="auto">
            <a:xfrm>
              <a:off x="33696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1" name="Rectangle 202"/>
            <p:cNvSpPr>
              <a:spLocks noChangeArrowheads="1"/>
            </p:cNvSpPr>
            <p:nvPr/>
          </p:nvSpPr>
          <p:spPr bwMode="auto">
            <a:xfrm>
              <a:off x="35855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2" name="Rectangle 203"/>
            <p:cNvSpPr>
              <a:spLocks noChangeArrowheads="1"/>
            </p:cNvSpPr>
            <p:nvPr/>
          </p:nvSpPr>
          <p:spPr bwMode="auto">
            <a:xfrm>
              <a:off x="777240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3" name="Rectangle 204"/>
            <p:cNvSpPr>
              <a:spLocks noChangeArrowheads="1"/>
            </p:cNvSpPr>
            <p:nvPr/>
          </p:nvSpPr>
          <p:spPr bwMode="auto">
            <a:xfrm>
              <a:off x="993140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4" name="Rectangle 205"/>
            <p:cNvSpPr>
              <a:spLocks noChangeArrowheads="1"/>
            </p:cNvSpPr>
            <p:nvPr/>
          </p:nvSpPr>
          <p:spPr bwMode="auto">
            <a:xfrm>
              <a:off x="1209040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5" name="Rectangle 206"/>
            <p:cNvSpPr>
              <a:spLocks noChangeArrowheads="1"/>
            </p:cNvSpPr>
            <p:nvPr/>
          </p:nvSpPr>
          <p:spPr bwMode="auto">
            <a:xfrm>
              <a:off x="1424940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6" name="Rectangle 207"/>
            <p:cNvSpPr>
              <a:spLocks noChangeArrowheads="1"/>
            </p:cNvSpPr>
            <p:nvPr/>
          </p:nvSpPr>
          <p:spPr bwMode="auto">
            <a:xfrm>
              <a:off x="16424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18583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8" name="Rectangle 209"/>
            <p:cNvSpPr>
              <a:spLocks noChangeArrowheads="1"/>
            </p:cNvSpPr>
            <p:nvPr/>
          </p:nvSpPr>
          <p:spPr bwMode="auto">
            <a:xfrm>
              <a:off x="20742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9" name="Rectangle 210"/>
            <p:cNvSpPr>
              <a:spLocks noChangeArrowheads="1"/>
            </p:cNvSpPr>
            <p:nvPr/>
          </p:nvSpPr>
          <p:spPr bwMode="auto">
            <a:xfrm>
              <a:off x="22901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0" name="Rectangle 211"/>
            <p:cNvSpPr>
              <a:spLocks noChangeArrowheads="1"/>
            </p:cNvSpPr>
            <p:nvPr/>
          </p:nvSpPr>
          <p:spPr bwMode="auto">
            <a:xfrm>
              <a:off x="25060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1" name="Rectangle 212"/>
            <p:cNvSpPr>
              <a:spLocks noChangeArrowheads="1"/>
            </p:cNvSpPr>
            <p:nvPr/>
          </p:nvSpPr>
          <p:spPr bwMode="auto">
            <a:xfrm>
              <a:off x="27219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2" name="Rectangle 213"/>
            <p:cNvSpPr>
              <a:spLocks noChangeArrowheads="1"/>
            </p:cNvSpPr>
            <p:nvPr/>
          </p:nvSpPr>
          <p:spPr bwMode="auto">
            <a:xfrm>
              <a:off x="29378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3" name="Rectangle 214"/>
            <p:cNvSpPr>
              <a:spLocks noChangeArrowheads="1"/>
            </p:cNvSpPr>
            <p:nvPr/>
          </p:nvSpPr>
          <p:spPr bwMode="auto">
            <a:xfrm>
              <a:off x="31537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4" name="Rectangle 215"/>
            <p:cNvSpPr>
              <a:spLocks noChangeArrowheads="1"/>
            </p:cNvSpPr>
            <p:nvPr/>
          </p:nvSpPr>
          <p:spPr bwMode="auto">
            <a:xfrm>
              <a:off x="33696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5" name="Rectangle 216"/>
            <p:cNvSpPr>
              <a:spLocks noChangeArrowheads="1"/>
            </p:cNvSpPr>
            <p:nvPr/>
          </p:nvSpPr>
          <p:spPr bwMode="auto">
            <a:xfrm>
              <a:off x="35855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6" name="Rectangle 217"/>
            <p:cNvSpPr>
              <a:spLocks noChangeArrowheads="1"/>
            </p:cNvSpPr>
            <p:nvPr/>
          </p:nvSpPr>
          <p:spPr bwMode="auto">
            <a:xfrm>
              <a:off x="777240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7" name="Rectangle 218"/>
            <p:cNvSpPr>
              <a:spLocks noChangeArrowheads="1"/>
            </p:cNvSpPr>
            <p:nvPr/>
          </p:nvSpPr>
          <p:spPr bwMode="auto">
            <a:xfrm>
              <a:off x="993140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8" name="Rectangle 219"/>
            <p:cNvSpPr>
              <a:spLocks noChangeArrowheads="1"/>
            </p:cNvSpPr>
            <p:nvPr/>
          </p:nvSpPr>
          <p:spPr bwMode="auto">
            <a:xfrm>
              <a:off x="1209040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9" name="Rectangle 220"/>
            <p:cNvSpPr>
              <a:spLocks noChangeArrowheads="1"/>
            </p:cNvSpPr>
            <p:nvPr/>
          </p:nvSpPr>
          <p:spPr bwMode="auto">
            <a:xfrm>
              <a:off x="1424940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0" name="Rectangle 221"/>
            <p:cNvSpPr>
              <a:spLocks noChangeArrowheads="1"/>
            </p:cNvSpPr>
            <p:nvPr/>
          </p:nvSpPr>
          <p:spPr bwMode="auto">
            <a:xfrm>
              <a:off x="16424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1" name="Rectangle 222"/>
            <p:cNvSpPr>
              <a:spLocks noChangeArrowheads="1"/>
            </p:cNvSpPr>
            <p:nvPr/>
          </p:nvSpPr>
          <p:spPr bwMode="auto">
            <a:xfrm>
              <a:off x="18583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2" name="Rectangle 223"/>
            <p:cNvSpPr>
              <a:spLocks noChangeArrowheads="1"/>
            </p:cNvSpPr>
            <p:nvPr/>
          </p:nvSpPr>
          <p:spPr bwMode="auto">
            <a:xfrm>
              <a:off x="20742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3" name="Rectangle 224"/>
            <p:cNvSpPr>
              <a:spLocks noChangeArrowheads="1"/>
            </p:cNvSpPr>
            <p:nvPr/>
          </p:nvSpPr>
          <p:spPr bwMode="auto">
            <a:xfrm>
              <a:off x="22901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4" name="Rectangle 225"/>
            <p:cNvSpPr>
              <a:spLocks noChangeArrowheads="1"/>
            </p:cNvSpPr>
            <p:nvPr/>
          </p:nvSpPr>
          <p:spPr bwMode="auto">
            <a:xfrm>
              <a:off x="25060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5" name="Rectangle 226"/>
            <p:cNvSpPr>
              <a:spLocks noChangeArrowheads="1"/>
            </p:cNvSpPr>
            <p:nvPr/>
          </p:nvSpPr>
          <p:spPr bwMode="auto">
            <a:xfrm>
              <a:off x="27219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6" name="Rectangle 227"/>
            <p:cNvSpPr>
              <a:spLocks noChangeArrowheads="1"/>
            </p:cNvSpPr>
            <p:nvPr/>
          </p:nvSpPr>
          <p:spPr bwMode="auto">
            <a:xfrm>
              <a:off x="29378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7" name="Rectangle 228"/>
            <p:cNvSpPr>
              <a:spLocks noChangeArrowheads="1"/>
            </p:cNvSpPr>
            <p:nvPr/>
          </p:nvSpPr>
          <p:spPr bwMode="auto">
            <a:xfrm>
              <a:off x="31537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8" name="Rectangle 229"/>
            <p:cNvSpPr>
              <a:spLocks noChangeArrowheads="1"/>
            </p:cNvSpPr>
            <p:nvPr/>
          </p:nvSpPr>
          <p:spPr bwMode="auto">
            <a:xfrm>
              <a:off x="33696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9" name="Rectangle 230"/>
            <p:cNvSpPr>
              <a:spLocks noChangeArrowheads="1"/>
            </p:cNvSpPr>
            <p:nvPr/>
          </p:nvSpPr>
          <p:spPr bwMode="auto">
            <a:xfrm>
              <a:off x="35855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0" name="Rectangle 231"/>
            <p:cNvSpPr>
              <a:spLocks noChangeArrowheads="1"/>
            </p:cNvSpPr>
            <p:nvPr/>
          </p:nvSpPr>
          <p:spPr bwMode="auto">
            <a:xfrm>
              <a:off x="777240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1" name="Rectangle 232"/>
            <p:cNvSpPr>
              <a:spLocks noChangeArrowheads="1"/>
            </p:cNvSpPr>
            <p:nvPr/>
          </p:nvSpPr>
          <p:spPr bwMode="auto">
            <a:xfrm>
              <a:off x="993140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2" name="Rectangle 233"/>
            <p:cNvSpPr>
              <a:spLocks noChangeArrowheads="1"/>
            </p:cNvSpPr>
            <p:nvPr/>
          </p:nvSpPr>
          <p:spPr bwMode="auto">
            <a:xfrm>
              <a:off x="1209040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3" name="Rectangle 234"/>
            <p:cNvSpPr>
              <a:spLocks noChangeArrowheads="1"/>
            </p:cNvSpPr>
            <p:nvPr/>
          </p:nvSpPr>
          <p:spPr bwMode="auto">
            <a:xfrm>
              <a:off x="1424940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4" name="Rectangle 235"/>
            <p:cNvSpPr>
              <a:spLocks noChangeArrowheads="1"/>
            </p:cNvSpPr>
            <p:nvPr/>
          </p:nvSpPr>
          <p:spPr bwMode="auto">
            <a:xfrm>
              <a:off x="16424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5" name="Rectangle 236"/>
            <p:cNvSpPr>
              <a:spLocks noChangeArrowheads="1"/>
            </p:cNvSpPr>
            <p:nvPr/>
          </p:nvSpPr>
          <p:spPr bwMode="auto">
            <a:xfrm>
              <a:off x="18583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6" name="Rectangle 237"/>
            <p:cNvSpPr>
              <a:spLocks noChangeArrowheads="1"/>
            </p:cNvSpPr>
            <p:nvPr/>
          </p:nvSpPr>
          <p:spPr bwMode="auto">
            <a:xfrm>
              <a:off x="20742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7" name="Rectangle 238"/>
            <p:cNvSpPr>
              <a:spLocks noChangeArrowheads="1"/>
            </p:cNvSpPr>
            <p:nvPr/>
          </p:nvSpPr>
          <p:spPr bwMode="auto">
            <a:xfrm>
              <a:off x="22901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8" name="Rectangle 239"/>
            <p:cNvSpPr>
              <a:spLocks noChangeArrowheads="1"/>
            </p:cNvSpPr>
            <p:nvPr/>
          </p:nvSpPr>
          <p:spPr bwMode="auto">
            <a:xfrm>
              <a:off x="25060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9" name="Rectangle 240"/>
            <p:cNvSpPr>
              <a:spLocks noChangeArrowheads="1"/>
            </p:cNvSpPr>
            <p:nvPr/>
          </p:nvSpPr>
          <p:spPr bwMode="auto">
            <a:xfrm>
              <a:off x="27219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0" name="Rectangle 241"/>
            <p:cNvSpPr>
              <a:spLocks noChangeArrowheads="1"/>
            </p:cNvSpPr>
            <p:nvPr/>
          </p:nvSpPr>
          <p:spPr bwMode="auto">
            <a:xfrm>
              <a:off x="29378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1" name="Rectangle 242"/>
            <p:cNvSpPr>
              <a:spLocks noChangeArrowheads="1"/>
            </p:cNvSpPr>
            <p:nvPr/>
          </p:nvSpPr>
          <p:spPr bwMode="auto">
            <a:xfrm>
              <a:off x="31537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2" name="Rectangle 243"/>
            <p:cNvSpPr>
              <a:spLocks noChangeArrowheads="1"/>
            </p:cNvSpPr>
            <p:nvPr/>
          </p:nvSpPr>
          <p:spPr bwMode="auto">
            <a:xfrm>
              <a:off x="33696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3" name="Rectangle 244"/>
            <p:cNvSpPr>
              <a:spLocks noChangeArrowheads="1"/>
            </p:cNvSpPr>
            <p:nvPr/>
          </p:nvSpPr>
          <p:spPr bwMode="auto">
            <a:xfrm>
              <a:off x="35855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4" name="Rectangle 245"/>
            <p:cNvSpPr>
              <a:spLocks noChangeArrowheads="1"/>
            </p:cNvSpPr>
            <p:nvPr/>
          </p:nvSpPr>
          <p:spPr bwMode="auto">
            <a:xfrm>
              <a:off x="777240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5" name="Rectangle 246"/>
            <p:cNvSpPr>
              <a:spLocks noChangeArrowheads="1"/>
            </p:cNvSpPr>
            <p:nvPr/>
          </p:nvSpPr>
          <p:spPr bwMode="auto">
            <a:xfrm>
              <a:off x="993140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6" name="Rectangle 247"/>
            <p:cNvSpPr>
              <a:spLocks noChangeArrowheads="1"/>
            </p:cNvSpPr>
            <p:nvPr/>
          </p:nvSpPr>
          <p:spPr bwMode="auto">
            <a:xfrm>
              <a:off x="1209040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7" name="Rectangle 248"/>
            <p:cNvSpPr>
              <a:spLocks noChangeArrowheads="1"/>
            </p:cNvSpPr>
            <p:nvPr/>
          </p:nvSpPr>
          <p:spPr bwMode="auto">
            <a:xfrm>
              <a:off x="1424940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8" name="Rectangle 249"/>
            <p:cNvSpPr>
              <a:spLocks noChangeArrowheads="1"/>
            </p:cNvSpPr>
            <p:nvPr/>
          </p:nvSpPr>
          <p:spPr bwMode="auto">
            <a:xfrm>
              <a:off x="16424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9" name="Rectangle 250"/>
            <p:cNvSpPr>
              <a:spLocks noChangeArrowheads="1"/>
            </p:cNvSpPr>
            <p:nvPr/>
          </p:nvSpPr>
          <p:spPr bwMode="auto">
            <a:xfrm>
              <a:off x="18583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0" name="Rectangle 251"/>
            <p:cNvSpPr>
              <a:spLocks noChangeArrowheads="1"/>
            </p:cNvSpPr>
            <p:nvPr/>
          </p:nvSpPr>
          <p:spPr bwMode="auto">
            <a:xfrm>
              <a:off x="20742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1" name="Rectangle 252"/>
            <p:cNvSpPr>
              <a:spLocks noChangeArrowheads="1"/>
            </p:cNvSpPr>
            <p:nvPr/>
          </p:nvSpPr>
          <p:spPr bwMode="auto">
            <a:xfrm>
              <a:off x="22901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2" name="Rectangle 253"/>
            <p:cNvSpPr>
              <a:spLocks noChangeArrowheads="1"/>
            </p:cNvSpPr>
            <p:nvPr/>
          </p:nvSpPr>
          <p:spPr bwMode="auto">
            <a:xfrm>
              <a:off x="25060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3" name="Rectangle 254"/>
            <p:cNvSpPr>
              <a:spLocks noChangeArrowheads="1"/>
            </p:cNvSpPr>
            <p:nvPr/>
          </p:nvSpPr>
          <p:spPr bwMode="auto">
            <a:xfrm>
              <a:off x="27219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4" name="Rectangle 255"/>
            <p:cNvSpPr>
              <a:spLocks noChangeArrowheads="1"/>
            </p:cNvSpPr>
            <p:nvPr/>
          </p:nvSpPr>
          <p:spPr bwMode="auto">
            <a:xfrm>
              <a:off x="29378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5" name="Rectangle 256"/>
            <p:cNvSpPr>
              <a:spLocks noChangeArrowheads="1"/>
            </p:cNvSpPr>
            <p:nvPr/>
          </p:nvSpPr>
          <p:spPr bwMode="auto">
            <a:xfrm>
              <a:off x="31537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6" name="Rectangle 257"/>
            <p:cNvSpPr>
              <a:spLocks noChangeArrowheads="1"/>
            </p:cNvSpPr>
            <p:nvPr/>
          </p:nvSpPr>
          <p:spPr bwMode="auto">
            <a:xfrm>
              <a:off x="33696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7" name="Rectangle 258"/>
            <p:cNvSpPr>
              <a:spLocks noChangeArrowheads="1"/>
            </p:cNvSpPr>
            <p:nvPr/>
          </p:nvSpPr>
          <p:spPr bwMode="auto">
            <a:xfrm>
              <a:off x="35855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8" name="Rectangle 259"/>
            <p:cNvSpPr>
              <a:spLocks noChangeArrowheads="1"/>
            </p:cNvSpPr>
            <p:nvPr/>
          </p:nvSpPr>
          <p:spPr bwMode="auto">
            <a:xfrm>
              <a:off x="777240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9" name="Rectangle 260"/>
            <p:cNvSpPr>
              <a:spLocks noChangeArrowheads="1"/>
            </p:cNvSpPr>
            <p:nvPr/>
          </p:nvSpPr>
          <p:spPr bwMode="auto">
            <a:xfrm>
              <a:off x="993140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0" name="Rectangle 261"/>
            <p:cNvSpPr>
              <a:spLocks noChangeArrowheads="1"/>
            </p:cNvSpPr>
            <p:nvPr/>
          </p:nvSpPr>
          <p:spPr bwMode="auto">
            <a:xfrm>
              <a:off x="1209040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1" name="Rectangle 262"/>
            <p:cNvSpPr>
              <a:spLocks noChangeArrowheads="1"/>
            </p:cNvSpPr>
            <p:nvPr/>
          </p:nvSpPr>
          <p:spPr bwMode="auto">
            <a:xfrm>
              <a:off x="1424940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2" name="Rectangle 263"/>
            <p:cNvSpPr>
              <a:spLocks noChangeArrowheads="1"/>
            </p:cNvSpPr>
            <p:nvPr/>
          </p:nvSpPr>
          <p:spPr bwMode="auto">
            <a:xfrm>
              <a:off x="16424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3" name="Rectangle 264"/>
            <p:cNvSpPr>
              <a:spLocks noChangeArrowheads="1"/>
            </p:cNvSpPr>
            <p:nvPr/>
          </p:nvSpPr>
          <p:spPr bwMode="auto">
            <a:xfrm>
              <a:off x="18583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4" name="Rectangle 265"/>
            <p:cNvSpPr>
              <a:spLocks noChangeArrowheads="1"/>
            </p:cNvSpPr>
            <p:nvPr/>
          </p:nvSpPr>
          <p:spPr bwMode="auto">
            <a:xfrm>
              <a:off x="20742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5" name="Rectangle 266"/>
            <p:cNvSpPr>
              <a:spLocks noChangeArrowheads="1"/>
            </p:cNvSpPr>
            <p:nvPr/>
          </p:nvSpPr>
          <p:spPr bwMode="auto">
            <a:xfrm>
              <a:off x="22901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6" name="Rectangle 267"/>
            <p:cNvSpPr>
              <a:spLocks noChangeArrowheads="1"/>
            </p:cNvSpPr>
            <p:nvPr/>
          </p:nvSpPr>
          <p:spPr bwMode="auto">
            <a:xfrm>
              <a:off x="25060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7" name="Rectangle 268"/>
            <p:cNvSpPr>
              <a:spLocks noChangeArrowheads="1"/>
            </p:cNvSpPr>
            <p:nvPr/>
          </p:nvSpPr>
          <p:spPr bwMode="auto">
            <a:xfrm>
              <a:off x="27219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8" name="Rectangle 269"/>
            <p:cNvSpPr>
              <a:spLocks noChangeArrowheads="1"/>
            </p:cNvSpPr>
            <p:nvPr/>
          </p:nvSpPr>
          <p:spPr bwMode="auto">
            <a:xfrm>
              <a:off x="29378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9" name="Rectangle 270"/>
            <p:cNvSpPr>
              <a:spLocks noChangeArrowheads="1"/>
            </p:cNvSpPr>
            <p:nvPr/>
          </p:nvSpPr>
          <p:spPr bwMode="auto">
            <a:xfrm>
              <a:off x="31537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0" name="Rectangle 271"/>
            <p:cNvSpPr>
              <a:spLocks noChangeArrowheads="1"/>
            </p:cNvSpPr>
            <p:nvPr/>
          </p:nvSpPr>
          <p:spPr bwMode="auto">
            <a:xfrm>
              <a:off x="33696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1" name="Rectangle 272"/>
            <p:cNvSpPr>
              <a:spLocks noChangeArrowheads="1"/>
            </p:cNvSpPr>
            <p:nvPr/>
          </p:nvSpPr>
          <p:spPr bwMode="auto">
            <a:xfrm>
              <a:off x="35855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2" name="Rectangle 273"/>
            <p:cNvSpPr>
              <a:spLocks noChangeArrowheads="1"/>
            </p:cNvSpPr>
            <p:nvPr/>
          </p:nvSpPr>
          <p:spPr bwMode="auto">
            <a:xfrm>
              <a:off x="777240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3" name="Rectangle 274"/>
            <p:cNvSpPr>
              <a:spLocks noChangeArrowheads="1"/>
            </p:cNvSpPr>
            <p:nvPr/>
          </p:nvSpPr>
          <p:spPr bwMode="auto">
            <a:xfrm>
              <a:off x="993140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4" name="Rectangle 275"/>
            <p:cNvSpPr>
              <a:spLocks noChangeArrowheads="1"/>
            </p:cNvSpPr>
            <p:nvPr/>
          </p:nvSpPr>
          <p:spPr bwMode="auto">
            <a:xfrm>
              <a:off x="1209040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5" name="Rectangle 276"/>
            <p:cNvSpPr>
              <a:spLocks noChangeArrowheads="1"/>
            </p:cNvSpPr>
            <p:nvPr/>
          </p:nvSpPr>
          <p:spPr bwMode="auto">
            <a:xfrm>
              <a:off x="1424940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6" name="Rectangle 277"/>
            <p:cNvSpPr>
              <a:spLocks noChangeArrowheads="1"/>
            </p:cNvSpPr>
            <p:nvPr/>
          </p:nvSpPr>
          <p:spPr bwMode="auto">
            <a:xfrm>
              <a:off x="16424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7" name="Rectangle 278"/>
            <p:cNvSpPr>
              <a:spLocks noChangeArrowheads="1"/>
            </p:cNvSpPr>
            <p:nvPr/>
          </p:nvSpPr>
          <p:spPr bwMode="auto">
            <a:xfrm>
              <a:off x="18583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8" name="Rectangle 279"/>
            <p:cNvSpPr>
              <a:spLocks noChangeArrowheads="1"/>
            </p:cNvSpPr>
            <p:nvPr/>
          </p:nvSpPr>
          <p:spPr bwMode="auto">
            <a:xfrm>
              <a:off x="20742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9" name="Rectangle 280"/>
            <p:cNvSpPr>
              <a:spLocks noChangeArrowheads="1"/>
            </p:cNvSpPr>
            <p:nvPr/>
          </p:nvSpPr>
          <p:spPr bwMode="auto">
            <a:xfrm>
              <a:off x="22901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0" name="Rectangle 281"/>
            <p:cNvSpPr>
              <a:spLocks noChangeArrowheads="1"/>
            </p:cNvSpPr>
            <p:nvPr/>
          </p:nvSpPr>
          <p:spPr bwMode="auto">
            <a:xfrm>
              <a:off x="25060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1" name="Rectangle 282"/>
            <p:cNvSpPr>
              <a:spLocks noChangeArrowheads="1"/>
            </p:cNvSpPr>
            <p:nvPr/>
          </p:nvSpPr>
          <p:spPr bwMode="auto">
            <a:xfrm>
              <a:off x="27219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2" name="Rectangle 283"/>
            <p:cNvSpPr>
              <a:spLocks noChangeArrowheads="1"/>
            </p:cNvSpPr>
            <p:nvPr/>
          </p:nvSpPr>
          <p:spPr bwMode="auto">
            <a:xfrm>
              <a:off x="29378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3" name="Rectangle 284"/>
            <p:cNvSpPr>
              <a:spLocks noChangeArrowheads="1"/>
            </p:cNvSpPr>
            <p:nvPr/>
          </p:nvSpPr>
          <p:spPr bwMode="auto">
            <a:xfrm>
              <a:off x="31537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4" name="Rectangle 285"/>
            <p:cNvSpPr>
              <a:spLocks noChangeArrowheads="1"/>
            </p:cNvSpPr>
            <p:nvPr/>
          </p:nvSpPr>
          <p:spPr bwMode="auto">
            <a:xfrm>
              <a:off x="33696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5" name="Rectangle 286"/>
            <p:cNvSpPr>
              <a:spLocks noChangeArrowheads="1"/>
            </p:cNvSpPr>
            <p:nvPr/>
          </p:nvSpPr>
          <p:spPr bwMode="auto">
            <a:xfrm>
              <a:off x="35855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6" name="Rectangle 287"/>
            <p:cNvSpPr>
              <a:spLocks noChangeArrowheads="1"/>
            </p:cNvSpPr>
            <p:nvPr/>
          </p:nvSpPr>
          <p:spPr bwMode="auto">
            <a:xfrm>
              <a:off x="777240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7" name="Rectangle 288"/>
            <p:cNvSpPr>
              <a:spLocks noChangeArrowheads="1"/>
            </p:cNvSpPr>
            <p:nvPr/>
          </p:nvSpPr>
          <p:spPr bwMode="auto">
            <a:xfrm>
              <a:off x="993140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8" name="Rectangle 289"/>
            <p:cNvSpPr>
              <a:spLocks noChangeArrowheads="1"/>
            </p:cNvSpPr>
            <p:nvPr/>
          </p:nvSpPr>
          <p:spPr bwMode="auto">
            <a:xfrm>
              <a:off x="1209040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9" name="Rectangle 290"/>
            <p:cNvSpPr>
              <a:spLocks noChangeArrowheads="1"/>
            </p:cNvSpPr>
            <p:nvPr/>
          </p:nvSpPr>
          <p:spPr bwMode="auto">
            <a:xfrm>
              <a:off x="1424940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0" name="Rectangle 291"/>
            <p:cNvSpPr>
              <a:spLocks noChangeArrowheads="1"/>
            </p:cNvSpPr>
            <p:nvPr/>
          </p:nvSpPr>
          <p:spPr bwMode="auto">
            <a:xfrm>
              <a:off x="16424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1" name="Rectangle 292"/>
            <p:cNvSpPr>
              <a:spLocks noChangeArrowheads="1"/>
            </p:cNvSpPr>
            <p:nvPr/>
          </p:nvSpPr>
          <p:spPr bwMode="auto">
            <a:xfrm>
              <a:off x="18583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2" name="Rectangle 293"/>
            <p:cNvSpPr>
              <a:spLocks noChangeArrowheads="1"/>
            </p:cNvSpPr>
            <p:nvPr/>
          </p:nvSpPr>
          <p:spPr bwMode="auto">
            <a:xfrm>
              <a:off x="20742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3" name="Rectangle 294"/>
            <p:cNvSpPr>
              <a:spLocks noChangeArrowheads="1"/>
            </p:cNvSpPr>
            <p:nvPr/>
          </p:nvSpPr>
          <p:spPr bwMode="auto">
            <a:xfrm>
              <a:off x="22901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4" name="Rectangle 295"/>
            <p:cNvSpPr>
              <a:spLocks noChangeArrowheads="1"/>
            </p:cNvSpPr>
            <p:nvPr/>
          </p:nvSpPr>
          <p:spPr bwMode="auto">
            <a:xfrm>
              <a:off x="25060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5" name="Rectangle 296"/>
            <p:cNvSpPr>
              <a:spLocks noChangeArrowheads="1"/>
            </p:cNvSpPr>
            <p:nvPr/>
          </p:nvSpPr>
          <p:spPr bwMode="auto">
            <a:xfrm>
              <a:off x="27219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6" name="Rectangle 297"/>
            <p:cNvSpPr>
              <a:spLocks noChangeArrowheads="1"/>
            </p:cNvSpPr>
            <p:nvPr/>
          </p:nvSpPr>
          <p:spPr bwMode="auto">
            <a:xfrm>
              <a:off x="29378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7" name="Rectangle 298"/>
            <p:cNvSpPr>
              <a:spLocks noChangeArrowheads="1"/>
            </p:cNvSpPr>
            <p:nvPr/>
          </p:nvSpPr>
          <p:spPr bwMode="auto">
            <a:xfrm>
              <a:off x="31537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8" name="Rectangle 299"/>
            <p:cNvSpPr>
              <a:spLocks noChangeArrowheads="1"/>
            </p:cNvSpPr>
            <p:nvPr/>
          </p:nvSpPr>
          <p:spPr bwMode="auto">
            <a:xfrm>
              <a:off x="33696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9" name="Rectangle 300"/>
            <p:cNvSpPr>
              <a:spLocks noChangeArrowheads="1"/>
            </p:cNvSpPr>
            <p:nvPr/>
          </p:nvSpPr>
          <p:spPr bwMode="auto">
            <a:xfrm>
              <a:off x="35855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0" name="Rectangle 301"/>
            <p:cNvSpPr>
              <a:spLocks noChangeArrowheads="1"/>
            </p:cNvSpPr>
            <p:nvPr/>
          </p:nvSpPr>
          <p:spPr bwMode="auto">
            <a:xfrm>
              <a:off x="3801428" y="1506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1" name="Rectangle 302"/>
            <p:cNvSpPr>
              <a:spLocks noChangeArrowheads="1"/>
            </p:cNvSpPr>
            <p:nvPr/>
          </p:nvSpPr>
          <p:spPr bwMode="auto">
            <a:xfrm>
              <a:off x="3801428" y="1722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2" name="Rectangle 303"/>
            <p:cNvSpPr>
              <a:spLocks noChangeArrowheads="1"/>
            </p:cNvSpPr>
            <p:nvPr/>
          </p:nvSpPr>
          <p:spPr bwMode="auto">
            <a:xfrm>
              <a:off x="3801428" y="1938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3" name="Rectangle 304"/>
            <p:cNvSpPr>
              <a:spLocks noChangeArrowheads="1"/>
            </p:cNvSpPr>
            <p:nvPr/>
          </p:nvSpPr>
          <p:spPr bwMode="auto">
            <a:xfrm>
              <a:off x="3801428" y="2154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4" name="Rectangle 305"/>
            <p:cNvSpPr>
              <a:spLocks noChangeArrowheads="1"/>
            </p:cNvSpPr>
            <p:nvPr/>
          </p:nvSpPr>
          <p:spPr bwMode="auto">
            <a:xfrm>
              <a:off x="3801428" y="2370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5" name="Rectangle 306"/>
            <p:cNvSpPr>
              <a:spLocks noChangeArrowheads="1"/>
            </p:cNvSpPr>
            <p:nvPr/>
          </p:nvSpPr>
          <p:spPr bwMode="auto">
            <a:xfrm>
              <a:off x="3801428" y="2586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6" name="Rectangle 307"/>
            <p:cNvSpPr>
              <a:spLocks noChangeArrowheads="1"/>
            </p:cNvSpPr>
            <p:nvPr/>
          </p:nvSpPr>
          <p:spPr bwMode="auto">
            <a:xfrm>
              <a:off x="3801428" y="2801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7" name="Rectangle 308"/>
            <p:cNvSpPr>
              <a:spLocks noChangeArrowheads="1"/>
            </p:cNvSpPr>
            <p:nvPr/>
          </p:nvSpPr>
          <p:spPr bwMode="auto">
            <a:xfrm>
              <a:off x="3801428" y="3017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8" name="Rectangle 309"/>
            <p:cNvSpPr>
              <a:spLocks noChangeArrowheads="1"/>
            </p:cNvSpPr>
            <p:nvPr/>
          </p:nvSpPr>
          <p:spPr bwMode="auto">
            <a:xfrm>
              <a:off x="3801428" y="3233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9" name="Rectangle 310"/>
            <p:cNvSpPr>
              <a:spLocks noChangeArrowheads="1"/>
            </p:cNvSpPr>
            <p:nvPr/>
          </p:nvSpPr>
          <p:spPr bwMode="auto">
            <a:xfrm>
              <a:off x="3801428" y="3449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2" name="Rectangle 287"/>
            <p:cNvSpPr>
              <a:spLocks noChangeArrowheads="1"/>
            </p:cNvSpPr>
            <p:nvPr/>
          </p:nvSpPr>
          <p:spPr bwMode="auto">
            <a:xfrm>
              <a:off x="778655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0</a:t>
              </a:r>
              <a:endParaRPr lang="en-US" sz="900" b="1" dirty="0"/>
            </a:p>
          </p:txBody>
        </p:sp>
        <p:sp>
          <p:nvSpPr>
            <p:cNvPr id="453" name="Rectangle 288"/>
            <p:cNvSpPr>
              <a:spLocks noChangeArrowheads="1"/>
            </p:cNvSpPr>
            <p:nvPr/>
          </p:nvSpPr>
          <p:spPr bwMode="auto">
            <a:xfrm>
              <a:off x="994555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1</a:t>
              </a:r>
              <a:endParaRPr lang="en-US" sz="900" b="1" dirty="0"/>
            </a:p>
          </p:txBody>
        </p:sp>
        <p:sp>
          <p:nvSpPr>
            <p:cNvPr id="454" name="Rectangle 289"/>
            <p:cNvSpPr>
              <a:spLocks noChangeArrowheads="1"/>
            </p:cNvSpPr>
            <p:nvPr/>
          </p:nvSpPr>
          <p:spPr bwMode="auto">
            <a:xfrm>
              <a:off x="1210455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2</a:t>
              </a:r>
              <a:endParaRPr lang="en-US" sz="900" b="1" dirty="0"/>
            </a:p>
          </p:txBody>
        </p:sp>
        <p:sp>
          <p:nvSpPr>
            <p:cNvPr id="455" name="Rectangle 290"/>
            <p:cNvSpPr>
              <a:spLocks noChangeArrowheads="1"/>
            </p:cNvSpPr>
            <p:nvPr/>
          </p:nvSpPr>
          <p:spPr bwMode="auto">
            <a:xfrm>
              <a:off x="1426355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3</a:t>
              </a:r>
              <a:endParaRPr lang="en-US" sz="900" b="1" dirty="0"/>
            </a:p>
          </p:txBody>
        </p:sp>
        <p:sp>
          <p:nvSpPr>
            <p:cNvPr id="456" name="Rectangle 291"/>
            <p:cNvSpPr>
              <a:spLocks noChangeArrowheads="1"/>
            </p:cNvSpPr>
            <p:nvPr/>
          </p:nvSpPr>
          <p:spPr bwMode="auto">
            <a:xfrm>
              <a:off x="16438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4</a:t>
              </a:r>
              <a:endParaRPr lang="en-US" sz="900" b="1" dirty="0"/>
            </a:p>
          </p:txBody>
        </p:sp>
        <p:sp>
          <p:nvSpPr>
            <p:cNvPr id="457" name="Rectangle 292"/>
            <p:cNvSpPr>
              <a:spLocks noChangeArrowheads="1"/>
            </p:cNvSpPr>
            <p:nvPr/>
          </p:nvSpPr>
          <p:spPr bwMode="auto">
            <a:xfrm>
              <a:off x="18597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5</a:t>
              </a:r>
              <a:endParaRPr lang="en-US" sz="900" b="1" dirty="0"/>
            </a:p>
          </p:txBody>
        </p:sp>
        <p:sp>
          <p:nvSpPr>
            <p:cNvPr id="458" name="Rectangle 293"/>
            <p:cNvSpPr>
              <a:spLocks noChangeArrowheads="1"/>
            </p:cNvSpPr>
            <p:nvPr/>
          </p:nvSpPr>
          <p:spPr bwMode="auto">
            <a:xfrm>
              <a:off x="20756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6</a:t>
              </a:r>
              <a:endParaRPr lang="en-US" sz="900" b="1" dirty="0"/>
            </a:p>
          </p:txBody>
        </p:sp>
        <p:sp>
          <p:nvSpPr>
            <p:cNvPr id="459" name="Rectangle 294"/>
            <p:cNvSpPr>
              <a:spLocks noChangeArrowheads="1"/>
            </p:cNvSpPr>
            <p:nvPr/>
          </p:nvSpPr>
          <p:spPr bwMode="auto">
            <a:xfrm>
              <a:off x="22915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7</a:t>
              </a:r>
              <a:endParaRPr lang="en-US" sz="900" b="1" dirty="0"/>
            </a:p>
          </p:txBody>
        </p:sp>
        <p:sp>
          <p:nvSpPr>
            <p:cNvPr id="460" name="Rectangle 295"/>
            <p:cNvSpPr>
              <a:spLocks noChangeArrowheads="1"/>
            </p:cNvSpPr>
            <p:nvPr/>
          </p:nvSpPr>
          <p:spPr bwMode="auto">
            <a:xfrm>
              <a:off x="25074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8</a:t>
              </a:r>
              <a:endParaRPr lang="en-US" sz="900" b="1" dirty="0"/>
            </a:p>
          </p:txBody>
        </p:sp>
        <p:sp>
          <p:nvSpPr>
            <p:cNvPr id="461" name="Rectangle 296"/>
            <p:cNvSpPr>
              <a:spLocks noChangeArrowheads="1"/>
            </p:cNvSpPr>
            <p:nvPr/>
          </p:nvSpPr>
          <p:spPr bwMode="auto">
            <a:xfrm>
              <a:off x="27233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9</a:t>
              </a:r>
              <a:endParaRPr lang="en-US" sz="900" b="1" dirty="0"/>
            </a:p>
          </p:txBody>
        </p:sp>
        <p:sp>
          <p:nvSpPr>
            <p:cNvPr id="462" name="Rectangle 297"/>
            <p:cNvSpPr>
              <a:spLocks noChangeArrowheads="1"/>
            </p:cNvSpPr>
            <p:nvPr/>
          </p:nvSpPr>
          <p:spPr bwMode="auto">
            <a:xfrm>
              <a:off x="29392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10</a:t>
              </a:r>
              <a:endParaRPr lang="en-US" sz="900" b="1" dirty="0"/>
            </a:p>
          </p:txBody>
        </p:sp>
        <p:sp>
          <p:nvSpPr>
            <p:cNvPr id="463" name="Rectangle 298"/>
            <p:cNvSpPr>
              <a:spLocks noChangeArrowheads="1"/>
            </p:cNvSpPr>
            <p:nvPr/>
          </p:nvSpPr>
          <p:spPr bwMode="auto">
            <a:xfrm>
              <a:off x="31551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11</a:t>
              </a:r>
              <a:endParaRPr lang="en-US" sz="900" b="1" dirty="0"/>
            </a:p>
          </p:txBody>
        </p:sp>
        <p:sp>
          <p:nvSpPr>
            <p:cNvPr id="464" name="Rectangle 299"/>
            <p:cNvSpPr>
              <a:spLocks noChangeArrowheads="1"/>
            </p:cNvSpPr>
            <p:nvPr/>
          </p:nvSpPr>
          <p:spPr bwMode="auto">
            <a:xfrm>
              <a:off x="33710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12</a:t>
              </a:r>
              <a:endParaRPr lang="en-US" sz="900" b="1" dirty="0"/>
            </a:p>
          </p:txBody>
        </p:sp>
        <p:sp>
          <p:nvSpPr>
            <p:cNvPr id="465" name="Rectangle 300"/>
            <p:cNvSpPr>
              <a:spLocks noChangeArrowheads="1"/>
            </p:cNvSpPr>
            <p:nvPr/>
          </p:nvSpPr>
          <p:spPr bwMode="auto">
            <a:xfrm>
              <a:off x="35869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13</a:t>
              </a:r>
              <a:endParaRPr lang="en-US" sz="900" b="1" dirty="0"/>
            </a:p>
          </p:txBody>
        </p:sp>
        <p:sp>
          <p:nvSpPr>
            <p:cNvPr id="466" name="Rectangle 310"/>
            <p:cNvSpPr>
              <a:spLocks noChangeArrowheads="1"/>
            </p:cNvSpPr>
            <p:nvPr/>
          </p:nvSpPr>
          <p:spPr bwMode="auto">
            <a:xfrm>
              <a:off x="3802843" y="1284216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14</a:t>
              </a:r>
              <a:endParaRPr lang="en-US" sz="900" b="1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29976" y="1499088"/>
              <a:ext cx="215900" cy="2159000"/>
              <a:chOff x="2812506" y="4305340"/>
              <a:chExt cx="215900" cy="2159000"/>
            </a:xfrm>
            <a:noFill/>
          </p:grpSpPr>
          <p:sp>
            <p:nvSpPr>
              <p:cNvPr id="467" name="Rectangle 161"/>
              <p:cNvSpPr>
                <a:spLocks noChangeArrowheads="1"/>
              </p:cNvSpPr>
              <p:nvPr/>
            </p:nvSpPr>
            <p:spPr bwMode="auto">
              <a:xfrm>
                <a:off x="2812506" y="43053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0</a:t>
                </a:r>
                <a:endParaRPr lang="en-US" sz="900" b="1" dirty="0"/>
              </a:p>
            </p:txBody>
          </p:sp>
          <p:sp>
            <p:nvSpPr>
              <p:cNvPr id="468" name="Rectangle 175"/>
              <p:cNvSpPr>
                <a:spLocks noChangeArrowheads="1"/>
              </p:cNvSpPr>
              <p:nvPr/>
            </p:nvSpPr>
            <p:spPr bwMode="auto">
              <a:xfrm>
                <a:off x="2812506" y="45212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1</a:t>
                </a:r>
                <a:endParaRPr lang="en-US" sz="900" b="1" dirty="0"/>
              </a:p>
            </p:txBody>
          </p:sp>
          <p:sp>
            <p:nvSpPr>
              <p:cNvPr id="469" name="Rectangle 189"/>
              <p:cNvSpPr>
                <a:spLocks noChangeArrowheads="1"/>
              </p:cNvSpPr>
              <p:nvPr/>
            </p:nvSpPr>
            <p:spPr bwMode="auto">
              <a:xfrm>
                <a:off x="2812506" y="47371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2</a:t>
                </a:r>
                <a:endParaRPr lang="en-US" sz="900" b="1" dirty="0"/>
              </a:p>
            </p:txBody>
          </p:sp>
          <p:sp>
            <p:nvSpPr>
              <p:cNvPr id="470" name="Rectangle 203"/>
              <p:cNvSpPr>
                <a:spLocks noChangeArrowheads="1"/>
              </p:cNvSpPr>
              <p:nvPr/>
            </p:nvSpPr>
            <p:spPr bwMode="auto">
              <a:xfrm>
                <a:off x="2812506" y="49530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3</a:t>
                </a:r>
                <a:endParaRPr lang="en-US" sz="900" b="1" dirty="0"/>
              </a:p>
            </p:txBody>
          </p:sp>
          <p:sp>
            <p:nvSpPr>
              <p:cNvPr id="471" name="Rectangle 217"/>
              <p:cNvSpPr>
                <a:spLocks noChangeArrowheads="1"/>
              </p:cNvSpPr>
              <p:nvPr/>
            </p:nvSpPr>
            <p:spPr bwMode="auto">
              <a:xfrm>
                <a:off x="2812506" y="51689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4</a:t>
                </a:r>
                <a:endParaRPr lang="en-US" sz="900" b="1" dirty="0"/>
              </a:p>
            </p:txBody>
          </p:sp>
          <p:sp>
            <p:nvSpPr>
              <p:cNvPr id="472" name="Rectangle 231"/>
              <p:cNvSpPr>
                <a:spLocks noChangeArrowheads="1"/>
              </p:cNvSpPr>
              <p:nvPr/>
            </p:nvSpPr>
            <p:spPr bwMode="auto">
              <a:xfrm>
                <a:off x="2812506" y="53848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5</a:t>
                </a:r>
                <a:endParaRPr lang="en-US" sz="900" b="1" dirty="0"/>
              </a:p>
            </p:txBody>
          </p:sp>
          <p:sp>
            <p:nvSpPr>
              <p:cNvPr id="473" name="Rectangle 245"/>
              <p:cNvSpPr>
                <a:spLocks noChangeArrowheads="1"/>
              </p:cNvSpPr>
              <p:nvPr/>
            </p:nvSpPr>
            <p:spPr bwMode="auto">
              <a:xfrm>
                <a:off x="2812506" y="56007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6</a:t>
                </a:r>
                <a:endParaRPr lang="en-US" sz="900" b="1" dirty="0"/>
              </a:p>
            </p:txBody>
          </p:sp>
          <p:sp>
            <p:nvSpPr>
              <p:cNvPr id="474" name="Rectangle 259"/>
              <p:cNvSpPr>
                <a:spLocks noChangeArrowheads="1"/>
              </p:cNvSpPr>
              <p:nvPr/>
            </p:nvSpPr>
            <p:spPr bwMode="auto">
              <a:xfrm>
                <a:off x="2812506" y="58166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7</a:t>
                </a:r>
                <a:endParaRPr lang="en-US" sz="900" b="1" dirty="0"/>
              </a:p>
            </p:txBody>
          </p:sp>
          <p:sp>
            <p:nvSpPr>
              <p:cNvPr id="475" name="Rectangle 273"/>
              <p:cNvSpPr>
                <a:spLocks noChangeArrowheads="1"/>
              </p:cNvSpPr>
              <p:nvPr/>
            </p:nvSpPr>
            <p:spPr bwMode="auto">
              <a:xfrm>
                <a:off x="2812506" y="60325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he-IL" sz="900" b="1" dirty="0"/>
                  <a:t>8</a:t>
                </a:r>
                <a:endParaRPr lang="en-US" sz="900" b="1" dirty="0"/>
              </a:p>
            </p:txBody>
          </p:sp>
          <p:sp>
            <p:nvSpPr>
              <p:cNvPr id="476" name="Rectangle 287"/>
              <p:cNvSpPr>
                <a:spLocks noChangeArrowheads="1"/>
              </p:cNvSpPr>
              <p:nvPr/>
            </p:nvSpPr>
            <p:spPr bwMode="auto">
              <a:xfrm>
                <a:off x="2812506" y="6248440"/>
                <a:ext cx="215900" cy="215900"/>
              </a:xfrm>
              <a:prstGeom prst="rect">
                <a:avLst/>
              </a:prstGeom>
              <a:grp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sz="900" b="1" dirty="0"/>
                  <a:t>...</a:t>
                </a:r>
              </a:p>
            </p:txBody>
          </p:sp>
        </p:grpSp>
        <p:sp>
          <p:nvSpPr>
            <p:cNvPr id="482" name="Rectangle 301"/>
            <p:cNvSpPr>
              <a:spLocks noChangeArrowheads="1"/>
            </p:cNvSpPr>
            <p:nvPr/>
          </p:nvSpPr>
          <p:spPr bwMode="auto">
            <a:xfrm>
              <a:off x="4017770" y="15082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3" name="Rectangle 302"/>
            <p:cNvSpPr>
              <a:spLocks noChangeArrowheads="1"/>
            </p:cNvSpPr>
            <p:nvPr/>
          </p:nvSpPr>
          <p:spPr bwMode="auto">
            <a:xfrm>
              <a:off x="4017770" y="17241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4" name="Rectangle 303"/>
            <p:cNvSpPr>
              <a:spLocks noChangeArrowheads="1"/>
            </p:cNvSpPr>
            <p:nvPr/>
          </p:nvSpPr>
          <p:spPr bwMode="auto">
            <a:xfrm>
              <a:off x="4017770" y="19400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5" name="Rectangle 304"/>
            <p:cNvSpPr>
              <a:spLocks noChangeArrowheads="1"/>
            </p:cNvSpPr>
            <p:nvPr/>
          </p:nvSpPr>
          <p:spPr bwMode="auto">
            <a:xfrm>
              <a:off x="4017770" y="21559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6" name="Rectangle 305"/>
            <p:cNvSpPr>
              <a:spLocks noChangeArrowheads="1"/>
            </p:cNvSpPr>
            <p:nvPr/>
          </p:nvSpPr>
          <p:spPr bwMode="auto">
            <a:xfrm>
              <a:off x="4017770" y="23718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7" name="Rectangle 306"/>
            <p:cNvSpPr>
              <a:spLocks noChangeArrowheads="1"/>
            </p:cNvSpPr>
            <p:nvPr/>
          </p:nvSpPr>
          <p:spPr bwMode="auto">
            <a:xfrm>
              <a:off x="4017770" y="25877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8" name="Rectangle 307"/>
            <p:cNvSpPr>
              <a:spLocks noChangeArrowheads="1"/>
            </p:cNvSpPr>
            <p:nvPr/>
          </p:nvSpPr>
          <p:spPr bwMode="auto">
            <a:xfrm>
              <a:off x="4017770" y="28036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9" name="Rectangle 308"/>
            <p:cNvSpPr>
              <a:spLocks noChangeArrowheads="1"/>
            </p:cNvSpPr>
            <p:nvPr/>
          </p:nvSpPr>
          <p:spPr bwMode="auto">
            <a:xfrm>
              <a:off x="4017770" y="30195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0" name="Rectangle 309"/>
            <p:cNvSpPr>
              <a:spLocks noChangeArrowheads="1"/>
            </p:cNvSpPr>
            <p:nvPr/>
          </p:nvSpPr>
          <p:spPr bwMode="auto">
            <a:xfrm>
              <a:off x="4017770" y="32354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1" name="Rectangle 310"/>
            <p:cNvSpPr>
              <a:spLocks noChangeArrowheads="1"/>
            </p:cNvSpPr>
            <p:nvPr/>
          </p:nvSpPr>
          <p:spPr bwMode="auto">
            <a:xfrm>
              <a:off x="4017770" y="3451357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2" name="Rectangle 310"/>
            <p:cNvSpPr>
              <a:spLocks noChangeArrowheads="1"/>
            </p:cNvSpPr>
            <p:nvPr/>
          </p:nvSpPr>
          <p:spPr bwMode="auto">
            <a:xfrm>
              <a:off x="4019185" y="1285935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he-IL" sz="900" b="1" dirty="0"/>
                <a:t>15</a:t>
              </a:r>
              <a:endParaRPr lang="en-US" sz="900" b="1" dirty="0"/>
            </a:p>
          </p:txBody>
        </p:sp>
      </p:grpSp>
      <p:pic>
        <p:nvPicPr>
          <p:cNvPr id="193" name="Picture 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05" y="1331689"/>
            <a:ext cx="629852" cy="31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549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Rectangle 161"/>
          <p:cNvSpPr>
            <a:spLocks noChangeArrowheads="1"/>
          </p:cNvSpPr>
          <p:nvPr/>
        </p:nvSpPr>
        <p:spPr bwMode="auto">
          <a:xfrm>
            <a:off x="777240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62"/>
          <p:cNvSpPr>
            <a:spLocks noChangeArrowheads="1"/>
          </p:cNvSpPr>
          <p:nvPr/>
        </p:nvSpPr>
        <p:spPr bwMode="auto">
          <a:xfrm>
            <a:off x="993140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163"/>
          <p:cNvSpPr>
            <a:spLocks noChangeArrowheads="1"/>
          </p:cNvSpPr>
          <p:nvPr/>
        </p:nvSpPr>
        <p:spPr bwMode="auto">
          <a:xfrm>
            <a:off x="1209040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164"/>
          <p:cNvSpPr>
            <a:spLocks noChangeArrowheads="1"/>
          </p:cNvSpPr>
          <p:nvPr/>
        </p:nvSpPr>
        <p:spPr bwMode="auto">
          <a:xfrm>
            <a:off x="1424940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165"/>
          <p:cNvSpPr>
            <a:spLocks noChangeArrowheads="1"/>
          </p:cNvSpPr>
          <p:nvPr/>
        </p:nvSpPr>
        <p:spPr bwMode="auto">
          <a:xfrm>
            <a:off x="16424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5" name="Rectangle 166"/>
          <p:cNvSpPr>
            <a:spLocks noChangeArrowheads="1"/>
          </p:cNvSpPr>
          <p:nvPr/>
        </p:nvSpPr>
        <p:spPr bwMode="auto">
          <a:xfrm>
            <a:off x="1856740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6" name="Rectangle 167"/>
          <p:cNvSpPr>
            <a:spLocks noChangeArrowheads="1"/>
          </p:cNvSpPr>
          <p:nvPr/>
        </p:nvSpPr>
        <p:spPr bwMode="auto">
          <a:xfrm>
            <a:off x="20742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7" name="Rectangle 168"/>
          <p:cNvSpPr>
            <a:spLocks noChangeArrowheads="1"/>
          </p:cNvSpPr>
          <p:nvPr/>
        </p:nvSpPr>
        <p:spPr bwMode="auto">
          <a:xfrm>
            <a:off x="22901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169"/>
          <p:cNvSpPr>
            <a:spLocks noChangeArrowheads="1"/>
          </p:cNvSpPr>
          <p:nvPr/>
        </p:nvSpPr>
        <p:spPr bwMode="auto">
          <a:xfrm>
            <a:off x="25060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170"/>
          <p:cNvSpPr>
            <a:spLocks noChangeArrowheads="1"/>
          </p:cNvSpPr>
          <p:nvPr/>
        </p:nvSpPr>
        <p:spPr bwMode="auto">
          <a:xfrm>
            <a:off x="27219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171"/>
          <p:cNvSpPr>
            <a:spLocks noChangeArrowheads="1"/>
          </p:cNvSpPr>
          <p:nvPr/>
        </p:nvSpPr>
        <p:spPr bwMode="auto">
          <a:xfrm>
            <a:off x="29378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172"/>
          <p:cNvSpPr>
            <a:spLocks noChangeArrowheads="1"/>
          </p:cNvSpPr>
          <p:nvPr/>
        </p:nvSpPr>
        <p:spPr bwMode="auto">
          <a:xfrm>
            <a:off x="31537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173"/>
          <p:cNvSpPr>
            <a:spLocks noChangeArrowheads="1"/>
          </p:cNvSpPr>
          <p:nvPr/>
        </p:nvSpPr>
        <p:spPr bwMode="auto">
          <a:xfrm>
            <a:off x="3369628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174"/>
          <p:cNvSpPr>
            <a:spLocks noChangeArrowheads="1"/>
          </p:cNvSpPr>
          <p:nvPr/>
        </p:nvSpPr>
        <p:spPr bwMode="auto">
          <a:xfrm>
            <a:off x="3585528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175"/>
          <p:cNvSpPr>
            <a:spLocks noChangeArrowheads="1"/>
          </p:cNvSpPr>
          <p:nvPr/>
        </p:nvSpPr>
        <p:spPr bwMode="auto">
          <a:xfrm>
            <a:off x="777240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176"/>
          <p:cNvSpPr>
            <a:spLocks noChangeArrowheads="1"/>
          </p:cNvSpPr>
          <p:nvPr/>
        </p:nvSpPr>
        <p:spPr bwMode="auto">
          <a:xfrm>
            <a:off x="993140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177"/>
          <p:cNvSpPr>
            <a:spLocks noChangeArrowheads="1"/>
          </p:cNvSpPr>
          <p:nvPr/>
        </p:nvSpPr>
        <p:spPr bwMode="auto">
          <a:xfrm>
            <a:off x="1209040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178"/>
          <p:cNvSpPr>
            <a:spLocks noChangeArrowheads="1"/>
          </p:cNvSpPr>
          <p:nvPr/>
        </p:nvSpPr>
        <p:spPr bwMode="auto">
          <a:xfrm>
            <a:off x="1424940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179"/>
          <p:cNvSpPr>
            <a:spLocks noChangeArrowheads="1"/>
          </p:cNvSpPr>
          <p:nvPr/>
        </p:nvSpPr>
        <p:spPr bwMode="auto">
          <a:xfrm>
            <a:off x="16424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9" name="Rectangle 180"/>
          <p:cNvSpPr>
            <a:spLocks noChangeArrowheads="1"/>
          </p:cNvSpPr>
          <p:nvPr/>
        </p:nvSpPr>
        <p:spPr bwMode="auto">
          <a:xfrm>
            <a:off x="18583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0" name="Rectangle 181"/>
          <p:cNvSpPr>
            <a:spLocks noChangeArrowheads="1"/>
          </p:cNvSpPr>
          <p:nvPr/>
        </p:nvSpPr>
        <p:spPr bwMode="auto">
          <a:xfrm>
            <a:off x="20742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1" name="Rectangle 182"/>
          <p:cNvSpPr>
            <a:spLocks noChangeArrowheads="1"/>
          </p:cNvSpPr>
          <p:nvPr/>
        </p:nvSpPr>
        <p:spPr bwMode="auto">
          <a:xfrm>
            <a:off x="22901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183"/>
          <p:cNvSpPr>
            <a:spLocks noChangeArrowheads="1"/>
          </p:cNvSpPr>
          <p:nvPr/>
        </p:nvSpPr>
        <p:spPr bwMode="auto">
          <a:xfrm>
            <a:off x="25060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184"/>
          <p:cNvSpPr>
            <a:spLocks noChangeArrowheads="1"/>
          </p:cNvSpPr>
          <p:nvPr/>
        </p:nvSpPr>
        <p:spPr bwMode="auto">
          <a:xfrm>
            <a:off x="27219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185"/>
          <p:cNvSpPr>
            <a:spLocks noChangeArrowheads="1"/>
          </p:cNvSpPr>
          <p:nvPr/>
        </p:nvSpPr>
        <p:spPr bwMode="auto">
          <a:xfrm>
            <a:off x="29378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186"/>
          <p:cNvSpPr>
            <a:spLocks noChangeArrowheads="1"/>
          </p:cNvSpPr>
          <p:nvPr/>
        </p:nvSpPr>
        <p:spPr bwMode="auto">
          <a:xfrm>
            <a:off x="31537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187"/>
          <p:cNvSpPr>
            <a:spLocks noChangeArrowheads="1"/>
          </p:cNvSpPr>
          <p:nvPr/>
        </p:nvSpPr>
        <p:spPr bwMode="auto">
          <a:xfrm>
            <a:off x="33696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188"/>
          <p:cNvSpPr>
            <a:spLocks noChangeArrowheads="1"/>
          </p:cNvSpPr>
          <p:nvPr/>
        </p:nvSpPr>
        <p:spPr bwMode="auto">
          <a:xfrm>
            <a:off x="35855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189"/>
          <p:cNvSpPr>
            <a:spLocks noChangeArrowheads="1"/>
          </p:cNvSpPr>
          <p:nvPr/>
        </p:nvSpPr>
        <p:spPr bwMode="auto">
          <a:xfrm>
            <a:off x="777240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190"/>
          <p:cNvSpPr>
            <a:spLocks noChangeArrowheads="1"/>
          </p:cNvSpPr>
          <p:nvPr/>
        </p:nvSpPr>
        <p:spPr bwMode="auto">
          <a:xfrm>
            <a:off x="993140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191"/>
          <p:cNvSpPr>
            <a:spLocks noChangeArrowheads="1"/>
          </p:cNvSpPr>
          <p:nvPr/>
        </p:nvSpPr>
        <p:spPr bwMode="auto">
          <a:xfrm>
            <a:off x="1209040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192"/>
          <p:cNvSpPr>
            <a:spLocks noChangeArrowheads="1"/>
          </p:cNvSpPr>
          <p:nvPr/>
        </p:nvSpPr>
        <p:spPr bwMode="auto">
          <a:xfrm>
            <a:off x="1424940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193"/>
          <p:cNvSpPr>
            <a:spLocks noChangeArrowheads="1"/>
          </p:cNvSpPr>
          <p:nvPr/>
        </p:nvSpPr>
        <p:spPr bwMode="auto">
          <a:xfrm>
            <a:off x="16424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3" name="Rectangle 194"/>
          <p:cNvSpPr>
            <a:spLocks noChangeArrowheads="1"/>
          </p:cNvSpPr>
          <p:nvPr/>
        </p:nvSpPr>
        <p:spPr bwMode="auto">
          <a:xfrm>
            <a:off x="18583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4" name="Rectangle 195"/>
          <p:cNvSpPr>
            <a:spLocks noChangeArrowheads="1"/>
          </p:cNvSpPr>
          <p:nvPr/>
        </p:nvSpPr>
        <p:spPr bwMode="auto">
          <a:xfrm>
            <a:off x="20742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5" name="Rectangle 196"/>
          <p:cNvSpPr>
            <a:spLocks noChangeArrowheads="1"/>
          </p:cNvSpPr>
          <p:nvPr/>
        </p:nvSpPr>
        <p:spPr bwMode="auto">
          <a:xfrm>
            <a:off x="22901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197"/>
          <p:cNvSpPr>
            <a:spLocks noChangeArrowheads="1"/>
          </p:cNvSpPr>
          <p:nvPr/>
        </p:nvSpPr>
        <p:spPr bwMode="auto">
          <a:xfrm>
            <a:off x="25060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198"/>
          <p:cNvSpPr>
            <a:spLocks noChangeArrowheads="1"/>
          </p:cNvSpPr>
          <p:nvPr/>
        </p:nvSpPr>
        <p:spPr bwMode="auto">
          <a:xfrm>
            <a:off x="27219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199"/>
          <p:cNvSpPr>
            <a:spLocks noChangeArrowheads="1"/>
          </p:cNvSpPr>
          <p:nvPr/>
        </p:nvSpPr>
        <p:spPr bwMode="auto">
          <a:xfrm>
            <a:off x="29378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9" name="Rectangle 200"/>
          <p:cNvSpPr>
            <a:spLocks noChangeArrowheads="1"/>
          </p:cNvSpPr>
          <p:nvPr/>
        </p:nvSpPr>
        <p:spPr bwMode="auto">
          <a:xfrm>
            <a:off x="31537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01"/>
          <p:cNvSpPr>
            <a:spLocks noChangeArrowheads="1"/>
          </p:cNvSpPr>
          <p:nvPr/>
        </p:nvSpPr>
        <p:spPr bwMode="auto">
          <a:xfrm>
            <a:off x="33696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1" name="Rectangle 202"/>
          <p:cNvSpPr>
            <a:spLocks noChangeArrowheads="1"/>
          </p:cNvSpPr>
          <p:nvPr/>
        </p:nvSpPr>
        <p:spPr bwMode="auto">
          <a:xfrm>
            <a:off x="35855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2" name="Rectangle 203"/>
          <p:cNvSpPr>
            <a:spLocks noChangeArrowheads="1"/>
          </p:cNvSpPr>
          <p:nvPr/>
        </p:nvSpPr>
        <p:spPr bwMode="auto">
          <a:xfrm>
            <a:off x="777240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04"/>
          <p:cNvSpPr>
            <a:spLocks noChangeArrowheads="1"/>
          </p:cNvSpPr>
          <p:nvPr/>
        </p:nvSpPr>
        <p:spPr bwMode="auto">
          <a:xfrm>
            <a:off x="993140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4" name="Rectangle 205"/>
          <p:cNvSpPr>
            <a:spLocks noChangeArrowheads="1"/>
          </p:cNvSpPr>
          <p:nvPr/>
        </p:nvSpPr>
        <p:spPr bwMode="auto">
          <a:xfrm>
            <a:off x="1209040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5" name="Rectangle 206"/>
          <p:cNvSpPr>
            <a:spLocks noChangeArrowheads="1"/>
          </p:cNvSpPr>
          <p:nvPr/>
        </p:nvSpPr>
        <p:spPr bwMode="auto">
          <a:xfrm>
            <a:off x="1424940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07"/>
          <p:cNvSpPr>
            <a:spLocks noChangeArrowheads="1"/>
          </p:cNvSpPr>
          <p:nvPr/>
        </p:nvSpPr>
        <p:spPr bwMode="auto">
          <a:xfrm>
            <a:off x="16424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08"/>
          <p:cNvSpPr>
            <a:spLocks noChangeArrowheads="1"/>
          </p:cNvSpPr>
          <p:nvPr/>
        </p:nvSpPr>
        <p:spPr bwMode="auto">
          <a:xfrm>
            <a:off x="18583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8" name="Rectangle 209"/>
          <p:cNvSpPr>
            <a:spLocks noChangeArrowheads="1"/>
          </p:cNvSpPr>
          <p:nvPr/>
        </p:nvSpPr>
        <p:spPr bwMode="auto">
          <a:xfrm>
            <a:off x="20742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9" name="Rectangle 210"/>
          <p:cNvSpPr>
            <a:spLocks noChangeArrowheads="1"/>
          </p:cNvSpPr>
          <p:nvPr/>
        </p:nvSpPr>
        <p:spPr bwMode="auto">
          <a:xfrm>
            <a:off x="22901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0" name="Rectangle 211"/>
          <p:cNvSpPr>
            <a:spLocks noChangeArrowheads="1"/>
          </p:cNvSpPr>
          <p:nvPr/>
        </p:nvSpPr>
        <p:spPr bwMode="auto">
          <a:xfrm>
            <a:off x="25060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1" name="Rectangle 212"/>
          <p:cNvSpPr>
            <a:spLocks noChangeArrowheads="1"/>
          </p:cNvSpPr>
          <p:nvPr/>
        </p:nvSpPr>
        <p:spPr bwMode="auto">
          <a:xfrm>
            <a:off x="27219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13"/>
          <p:cNvSpPr>
            <a:spLocks noChangeArrowheads="1"/>
          </p:cNvSpPr>
          <p:nvPr/>
        </p:nvSpPr>
        <p:spPr bwMode="auto">
          <a:xfrm>
            <a:off x="29378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3" name="Rectangle 214"/>
          <p:cNvSpPr>
            <a:spLocks noChangeArrowheads="1"/>
          </p:cNvSpPr>
          <p:nvPr/>
        </p:nvSpPr>
        <p:spPr bwMode="auto">
          <a:xfrm>
            <a:off x="31537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4" name="Rectangle 215"/>
          <p:cNvSpPr>
            <a:spLocks noChangeArrowheads="1"/>
          </p:cNvSpPr>
          <p:nvPr/>
        </p:nvSpPr>
        <p:spPr bwMode="auto">
          <a:xfrm>
            <a:off x="3369628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5" name="Rectangle 216"/>
          <p:cNvSpPr>
            <a:spLocks noChangeArrowheads="1"/>
          </p:cNvSpPr>
          <p:nvPr/>
        </p:nvSpPr>
        <p:spPr bwMode="auto">
          <a:xfrm>
            <a:off x="3585528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17"/>
          <p:cNvSpPr>
            <a:spLocks noChangeArrowheads="1"/>
          </p:cNvSpPr>
          <p:nvPr/>
        </p:nvSpPr>
        <p:spPr bwMode="auto">
          <a:xfrm>
            <a:off x="777240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18"/>
          <p:cNvSpPr>
            <a:spLocks noChangeArrowheads="1"/>
          </p:cNvSpPr>
          <p:nvPr/>
        </p:nvSpPr>
        <p:spPr bwMode="auto">
          <a:xfrm>
            <a:off x="993140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8" name="Rectangle 219"/>
          <p:cNvSpPr>
            <a:spLocks noChangeArrowheads="1"/>
          </p:cNvSpPr>
          <p:nvPr/>
        </p:nvSpPr>
        <p:spPr bwMode="auto">
          <a:xfrm>
            <a:off x="1209040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9" name="Rectangle 220"/>
          <p:cNvSpPr>
            <a:spLocks noChangeArrowheads="1"/>
          </p:cNvSpPr>
          <p:nvPr/>
        </p:nvSpPr>
        <p:spPr bwMode="auto">
          <a:xfrm>
            <a:off x="1424940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0" name="Rectangle 221"/>
          <p:cNvSpPr>
            <a:spLocks noChangeArrowheads="1"/>
          </p:cNvSpPr>
          <p:nvPr/>
        </p:nvSpPr>
        <p:spPr bwMode="auto">
          <a:xfrm>
            <a:off x="16424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22"/>
          <p:cNvSpPr>
            <a:spLocks noChangeArrowheads="1"/>
          </p:cNvSpPr>
          <p:nvPr/>
        </p:nvSpPr>
        <p:spPr bwMode="auto">
          <a:xfrm>
            <a:off x="18583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23"/>
          <p:cNvSpPr>
            <a:spLocks noChangeArrowheads="1"/>
          </p:cNvSpPr>
          <p:nvPr/>
        </p:nvSpPr>
        <p:spPr bwMode="auto">
          <a:xfrm>
            <a:off x="20742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24"/>
          <p:cNvSpPr>
            <a:spLocks noChangeArrowheads="1"/>
          </p:cNvSpPr>
          <p:nvPr/>
        </p:nvSpPr>
        <p:spPr bwMode="auto">
          <a:xfrm>
            <a:off x="22901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25"/>
          <p:cNvSpPr>
            <a:spLocks noChangeArrowheads="1"/>
          </p:cNvSpPr>
          <p:nvPr/>
        </p:nvSpPr>
        <p:spPr bwMode="auto">
          <a:xfrm>
            <a:off x="25060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5" name="Rectangle 226"/>
          <p:cNvSpPr>
            <a:spLocks noChangeArrowheads="1"/>
          </p:cNvSpPr>
          <p:nvPr/>
        </p:nvSpPr>
        <p:spPr bwMode="auto">
          <a:xfrm>
            <a:off x="27219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6" name="Rectangle 227"/>
          <p:cNvSpPr>
            <a:spLocks noChangeArrowheads="1"/>
          </p:cNvSpPr>
          <p:nvPr/>
        </p:nvSpPr>
        <p:spPr bwMode="auto">
          <a:xfrm>
            <a:off x="29378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28"/>
          <p:cNvSpPr>
            <a:spLocks noChangeArrowheads="1"/>
          </p:cNvSpPr>
          <p:nvPr/>
        </p:nvSpPr>
        <p:spPr bwMode="auto">
          <a:xfrm>
            <a:off x="31537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29"/>
          <p:cNvSpPr>
            <a:spLocks noChangeArrowheads="1"/>
          </p:cNvSpPr>
          <p:nvPr/>
        </p:nvSpPr>
        <p:spPr bwMode="auto">
          <a:xfrm>
            <a:off x="33696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30"/>
          <p:cNvSpPr>
            <a:spLocks noChangeArrowheads="1"/>
          </p:cNvSpPr>
          <p:nvPr/>
        </p:nvSpPr>
        <p:spPr bwMode="auto">
          <a:xfrm>
            <a:off x="35855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31"/>
          <p:cNvSpPr>
            <a:spLocks noChangeArrowheads="1"/>
          </p:cNvSpPr>
          <p:nvPr/>
        </p:nvSpPr>
        <p:spPr bwMode="auto">
          <a:xfrm>
            <a:off x="777240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32"/>
          <p:cNvSpPr>
            <a:spLocks noChangeArrowheads="1"/>
          </p:cNvSpPr>
          <p:nvPr/>
        </p:nvSpPr>
        <p:spPr bwMode="auto">
          <a:xfrm>
            <a:off x="993140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33"/>
          <p:cNvSpPr>
            <a:spLocks noChangeArrowheads="1"/>
          </p:cNvSpPr>
          <p:nvPr/>
        </p:nvSpPr>
        <p:spPr bwMode="auto">
          <a:xfrm>
            <a:off x="1209040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34"/>
          <p:cNvSpPr>
            <a:spLocks noChangeArrowheads="1"/>
          </p:cNvSpPr>
          <p:nvPr/>
        </p:nvSpPr>
        <p:spPr bwMode="auto">
          <a:xfrm>
            <a:off x="1424940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4" name="Rectangle 235"/>
          <p:cNvSpPr>
            <a:spLocks noChangeArrowheads="1"/>
          </p:cNvSpPr>
          <p:nvPr/>
        </p:nvSpPr>
        <p:spPr bwMode="auto">
          <a:xfrm>
            <a:off x="16424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5" name="Rectangle 236"/>
          <p:cNvSpPr>
            <a:spLocks noChangeArrowheads="1"/>
          </p:cNvSpPr>
          <p:nvPr/>
        </p:nvSpPr>
        <p:spPr bwMode="auto">
          <a:xfrm>
            <a:off x="18583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6" name="Rectangle 237"/>
          <p:cNvSpPr>
            <a:spLocks noChangeArrowheads="1"/>
          </p:cNvSpPr>
          <p:nvPr/>
        </p:nvSpPr>
        <p:spPr bwMode="auto">
          <a:xfrm>
            <a:off x="20742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38"/>
          <p:cNvSpPr>
            <a:spLocks noChangeArrowheads="1"/>
          </p:cNvSpPr>
          <p:nvPr/>
        </p:nvSpPr>
        <p:spPr bwMode="auto">
          <a:xfrm>
            <a:off x="22901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39"/>
          <p:cNvSpPr>
            <a:spLocks noChangeArrowheads="1"/>
          </p:cNvSpPr>
          <p:nvPr/>
        </p:nvSpPr>
        <p:spPr bwMode="auto">
          <a:xfrm>
            <a:off x="25060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40"/>
          <p:cNvSpPr>
            <a:spLocks noChangeArrowheads="1"/>
          </p:cNvSpPr>
          <p:nvPr/>
        </p:nvSpPr>
        <p:spPr bwMode="auto">
          <a:xfrm>
            <a:off x="27219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41"/>
          <p:cNvSpPr>
            <a:spLocks noChangeArrowheads="1"/>
          </p:cNvSpPr>
          <p:nvPr/>
        </p:nvSpPr>
        <p:spPr bwMode="auto">
          <a:xfrm>
            <a:off x="29378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42"/>
          <p:cNvSpPr>
            <a:spLocks noChangeArrowheads="1"/>
          </p:cNvSpPr>
          <p:nvPr/>
        </p:nvSpPr>
        <p:spPr bwMode="auto">
          <a:xfrm>
            <a:off x="31537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43"/>
          <p:cNvSpPr>
            <a:spLocks noChangeArrowheads="1"/>
          </p:cNvSpPr>
          <p:nvPr/>
        </p:nvSpPr>
        <p:spPr bwMode="auto">
          <a:xfrm>
            <a:off x="33696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44"/>
          <p:cNvSpPr>
            <a:spLocks noChangeArrowheads="1"/>
          </p:cNvSpPr>
          <p:nvPr/>
        </p:nvSpPr>
        <p:spPr bwMode="auto">
          <a:xfrm>
            <a:off x="35855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45"/>
          <p:cNvSpPr>
            <a:spLocks noChangeArrowheads="1"/>
          </p:cNvSpPr>
          <p:nvPr/>
        </p:nvSpPr>
        <p:spPr bwMode="auto">
          <a:xfrm>
            <a:off x="7772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46"/>
          <p:cNvSpPr>
            <a:spLocks noChangeArrowheads="1"/>
          </p:cNvSpPr>
          <p:nvPr/>
        </p:nvSpPr>
        <p:spPr bwMode="auto">
          <a:xfrm>
            <a:off x="9931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47"/>
          <p:cNvSpPr>
            <a:spLocks noChangeArrowheads="1"/>
          </p:cNvSpPr>
          <p:nvPr/>
        </p:nvSpPr>
        <p:spPr bwMode="auto">
          <a:xfrm>
            <a:off x="12090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48"/>
          <p:cNvSpPr>
            <a:spLocks noChangeArrowheads="1"/>
          </p:cNvSpPr>
          <p:nvPr/>
        </p:nvSpPr>
        <p:spPr bwMode="auto">
          <a:xfrm>
            <a:off x="14249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8" name="Rectangle 249"/>
          <p:cNvSpPr>
            <a:spLocks noChangeArrowheads="1"/>
          </p:cNvSpPr>
          <p:nvPr/>
        </p:nvSpPr>
        <p:spPr bwMode="auto">
          <a:xfrm>
            <a:off x="16424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9" name="Rectangle 250"/>
          <p:cNvSpPr>
            <a:spLocks noChangeArrowheads="1"/>
          </p:cNvSpPr>
          <p:nvPr/>
        </p:nvSpPr>
        <p:spPr bwMode="auto">
          <a:xfrm>
            <a:off x="18583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0" name="Rectangle 251"/>
          <p:cNvSpPr>
            <a:spLocks noChangeArrowheads="1"/>
          </p:cNvSpPr>
          <p:nvPr/>
        </p:nvSpPr>
        <p:spPr bwMode="auto">
          <a:xfrm>
            <a:off x="20742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52"/>
          <p:cNvSpPr>
            <a:spLocks noChangeArrowheads="1"/>
          </p:cNvSpPr>
          <p:nvPr/>
        </p:nvSpPr>
        <p:spPr bwMode="auto">
          <a:xfrm>
            <a:off x="22901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53"/>
          <p:cNvSpPr>
            <a:spLocks noChangeArrowheads="1"/>
          </p:cNvSpPr>
          <p:nvPr/>
        </p:nvSpPr>
        <p:spPr bwMode="auto">
          <a:xfrm>
            <a:off x="25060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54"/>
          <p:cNvSpPr>
            <a:spLocks noChangeArrowheads="1"/>
          </p:cNvSpPr>
          <p:nvPr/>
        </p:nvSpPr>
        <p:spPr bwMode="auto">
          <a:xfrm>
            <a:off x="27219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55"/>
          <p:cNvSpPr>
            <a:spLocks noChangeArrowheads="1"/>
          </p:cNvSpPr>
          <p:nvPr/>
        </p:nvSpPr>
        <p:spPr bwMode="auto">
          <a:xfrm>
            <a:off x="29378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56"/>
          <p:cNvSpPr>
            <a:spLocks noChangeArrowheads="1"/>
          </p:cNvSpPr>
          <p:nvPr/>
        </p:nvSpPr>
        <p:spPr bwMode="auto">
          <a:xfrm>
            <a:off x="31537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57"/>
          <p:cNvSpPr>
            <a:spLocks noChangeArrowheads="1"/>
          </p:cNvSpPr>
          <p:nvPr/>
        </p:nvSpPr>
        <p:spPr bwMode="auto">
          <a:xfrm>
            <a:off x="33696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58"/>
          <p:cNvSpPr>
            <a:spLocks noChangeArrowheads="1"/>
          </p:cNvSpPr>
          <p:nvPr/>
        </p:nvSpPr>
        <p:spPr bwMode="auto">
          <a:xfrm>
            <a:off x="35855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59"/>
          <p:cNvSpPr>
            <a:spLocks noChangeArrowheads="1"/>
          </p:cNvSpPr>
          <p:nvPr/>
        </p:nvSpPr>
        <p:spPr bwMode="auto">
          <a:xfrm>
            <a:off x="7772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60"/>
          <p:cNvSpPr>
            <a:spLocks noChangeArrowheads="1"/>
          </p:cNvSpPr>
          <p:nvPr/>
        </p:nvSpPr>
        <p:spPr bwMode="auto">
          <a:xfrm>
            <a:off x="9931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61"/>
          <p:cNvSpPr>
            <a:spLocks noChangeArrowheads="1"/>
          </p:cNvSpPr>
          <p:nvPr/>
        </p:nvSpPr>
        <p:spPr bwMode="auto">
          <a:xfrm>
            <a:off x="12090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62"/>
          <p:cNvSpPr>
            <a:spLocks noChangeArrowheads="1"/>
          </p:cNvSpPr>
          <p:nvPr/>
        </p:nvSpPr>
        <p:spPr bwMode="auto">
          <a:xfrm>
            <a:off x="14249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2" name="Rectangle 263"/>
          <p:cNvSpPr>
            <a:spLocks noChangeArrowheads="1"/>
          </p:cNvSpPr>
          <p:nvPr/>
        </p:nvSpPr>
        <p:spPr bwMode="auto">
          <a:xfrm>
            <a:off x="16424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3" name="Rectangle 264"/>
          <p:cNvSpPr>
            <a:spLocks noChangeArrowheads="1"/>
          </p:cNvSpPr>
          <p:nvPr/>
        </p:nvSpPr>
        <p:spPr bwMode="auto">
          <a:xfrm>
            <a:off x="18583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4" name="Rectangle 265"/>
          <p:cNvSpPr>
            <a:spLocks noChangeArrowheads="1"/>
          </p:cNvSpPr>
          <p:nvPr/>
        </p:nvSpPr>
        <p:spPr bwMode="auto">
          <a:xfrm>
            <a:off x="20742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66"/>
          <p:cNvSpPr>
            <a:spLocks noChangeArrowheads="1"/>
          </p:cNvSpPr>
          <p:nvPr/>
        </p:nvSpPr>
        <p:spPr bwMode="auto">
          <a:xfrm>
            <a:off x="22901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67"/>
          <p:cNvSpPr>
            <a:spLocks noChangeArrowheads="1"/>
          </p:cNvSpPr>
          <p:nvPr/>
        </p:nvSpPr>
        <p:spPr bwMode="auto">
          <a:xfrm>
            <a:off x="25060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68"/>
          <p:cNvSpPr>
            <a:spLocks noChangeArrowheads="1"/>
          </p:cNvSpPr>
          <p:nvPr/>
        </p:nvSpPr>
        <p:spPr bwMode="auto">
          <a:xfrm>
            <a:off x="27219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69"/>
          <p:cNvSpPr>
            <a:spLocks noChangeArrowheads="1"/>
          </p:cNvSpPr>
          <p:nvPr/>
        </p:nvSpPr>
        <p:spPr bwMode="auto">
          <a:xfrm>
            <a:off x="29378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70"/>
          <p:cNvSpPr>
            <a:spLocks noChangeArrowheads="1"/>
          </p:cNvSpPr>
          <p:nvPr/>
        </p:nvSpPr>
        <p:spPr bwMode="auto">
          <a:xfrm>
            <a:off x="31537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71"/>
          <p:cNvSpPr>
            <a:spLocks noChangeArrowheads="1"/>
          </p:cNvSpPr>
          <p:nvPr/>
        </p:nvSpPr>
        <p:spPr bwMode="auto">
          <a:xfrm>
            <a:off x="33696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72"/>
          <p:cNvSpPr>
            <a:spLocks noChangeArrowheads="1"/>
          </p:cNvSpPr>
          <p:nvPr/>
        </p:nvSpPr>
        <p:spPr bwMode="auto">
          <a:xfrm>
            <a:off x="3585528" y="3017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73"/>
          <p:cNvSpPr>
            <a:spLocks noChangeArrowheads="1"/>
          </p:cNvSpPr>
          <p:nvPr/>
        </p:nvSpPr>
        <p:spPr bwMode="auto">
          <a:xfrm>
            <a:off x="777240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74"/>
          <p:cNvSpPr>
            <a:spLocks noChangeArrowheads="1"/>
          </p:cNvSpPr>
          <p:nvPr/>
        </p:nvSpPr>
        <p:spPr bwMode="auto">
          <a:xfrm>
            <a:off x="993140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75"/>
          <p:cNvSpPr>
            <a:spLocks noChangeArrowheads="1"/>
          </p:cNvSpPr>
          <p:nvPr/>
        </p:nvSpPr>
        <p:spPr bwMode="auto">
          <a:xfrm>
            <a:off x="1209040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276"/>
          <p:cNvSpPr>
            <a:spLocks noChangeArrowheads="1"/>
          </p:cNvSpPr>
          <p:nvPr/>
        </p:nvSpPr>
        <p:spPr bwMode="auto">
          <a:xfrm>
            <a:off x="1424940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277"/>
          <p:cNvSpPr>
            <a:spLocks noChangeArrowheads="1"/>
          </p:cNvSpPr>
          <p:nvPr/>
        </p:nvSpPr>
        <p:spPr bwMode="auto">
          <a:xfrm>
            <a:off x="16424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278"/>
          <p:cNvSpPr>
            <a:spLocks noChangeArrowheads="1"/>
          </p:cNvSpPr>
          <p:nvPr/>
        </p:nvSpPr>
        <p:spPr bwMode="auto">
          <a:xfrm>
            <a:off x="18583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279"/>
          <p:cNvSpPr>
            <a:spLocks noChangeArrowheads="1"/>
          </p:cNvSpPr>
          <p:nvPr/>
        </p:nvSpPr>
        <p:spPr bwMode="auto">
          <a:xfrm>
            <a:off x="20742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280"/>
          <p:cNvSpPr>
            <a:spLocks noChangeArrowheads="1"/>
          </p:cNvSpPr>
          <p:nvPr/>
        </p:nvSpPr>
        <p:spPr bwMode="auto">
          <a:xfrm>
            <a:off x="22901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281"/>
          <p:cNvSpPr>
            <a:spLocks noChangeArrowheads="1"/>
          </p:cNvSpPr>
          <p:nvPr/>
        </p:nvSpPr>
        <p:spPr bwMode="auto">
          <a:xfrm>
            <a:off x="25060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282"/>
          <p:cNvSpPr>
            <a:spLocks noChangeArrowheads="1"/>
          </p:cNvSpPr>
          <p:nvPr/>
        </p:nvSpPr>
        <p:spPr bwMode="auto">
          <a:xfrm>
            <a:off x="27219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283"/>
          <p:cNvSpPr>
            <a:spLocks noChangeArrowheads="1"/>
          </p:cNvSpPr>
          <p:nvPr/>
        </p:nvSpPr>
        <p:spPr bwMode="auto">
          <a:xfrm>
            <a:off x="29378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284"/>
          <p:cNvSpPr>
            <a:spLocks noChangeArrowheads="1"/>
          </p:cNvSpPr>
          <p:nvPr/>
        </p:nvSpPr>
        <p:spPr bwMode="auto">
          <a:xfrm>
            <a:off x="31537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285"/>
          <p:cNvSpPr>
            <a:spLocks noChangeArrowheads="1"/>
          </p:cNvSpPr>
          <p:nvPr/>
        </p:nvSpPr>
        <p:spPr bwMode="auto">
          <a:xfrm>
            <a:off x="3369628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286"/>
          <p:cNvSpPr>
            <a:spLocks noChangeArrowheads="1"/>
          </p:cNvSpPr>
          <p:nvPr/>
        </p:nvSpPr>
        <p:spPr bwMode="auto">
          <a:xfrm>
            <a:off x="3585528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6" name="Rectangle 287"/>
          <p:cNvSpPr>
            <a:spLocks noChangeArrowheads="1"/>
          </p:cNvSpPr>
          <p:nvPr/>
        </p:nvSpPr>
        <p:spPr bwMode="auto">
          <a:xfrm>
            <a:off x="7772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288"/>
          <p:cNvSpPr>
            <a:spLocks noChangeArrowheads="1"/>
          </p:cNvSpPr>
          <p:nvPr/>
        </p:nvSpPr>
        <p:spPr bwMode="auto">
          <a:xfrm>
            <a:off x="9931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289"/>
          <p:cNvSpPr>
            <a:spLocks noChangeArrowheads="1"/>
          </p:cNvSpPr>
          <p:nvPr/>
        </p:nvSpPr>
        <p:spPr bwMode="auto">
          <a:xfrm>
            <a:off x="12090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290"/>
          <p:cNvSpPr>
            <a:spLocks noChangeArrowheads="1"/>
          </p:cNvSpPr>
          <p:nvPr/>
        </p:nvSpPr>
        <p:spPr bwMode="auto">
          <a:xfrm>
            <a:off x="14249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291"/>
          <p:cNvSpPr>
            <a:spLocks noChangeArrowheads="1"/>
          </p:cNvSpPr>
          <p:nvPr/>
        </p:nvSpPr>
        <p:spPr bwMode="auto">
          <a:xfrm>
            <a:off x="16424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292"/>
          <p:cNvSpPr>
            <a:spLocks noChangeArrowheads="1"/>
          </p:cNvSpPr>
          <p:nvPr/>
        </p:nvSpPr>
        <p:spPr bwMode="auto">
          <a:xfrm>
            <a:off x="18583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293"/>
          <p:cNvSpPr>
            <a:spLocks noChangeArrowheads="1"/>
          </p:cNvSpPr>
          <p:nvPr/>
        </p:nvSpPr>
        <p:spPr bwMode="auto">
          <a:xfrm>
            <a:off x="20742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294"/>
          <p:cNvSpPr>
            <a:spLocks noChangeArrowheads="1"/>
          </p:cNvSpPr>
          <p:nvPr/>
        </p:nvSpPr>
        <p:spPr bwMode="auto">
          <a:xfrm>
            <a:off x="22901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295"/>
          <p:cNvSpPr>
            <a:spLocks noChangeArrowheads="1"/>
          </p:cNvSpPr>
          <p:nvPr/>
        </p:nvSpPr>
        <p:spPr bwMode="auto">
          <a:xfrm>
            <a:off x="25060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296"/>
          <p:cNvSpPr>
            <a:spLocks noChangeArrowheads="1"/>
          </p:cNvSpPr>
          <p:nvPr/>
        </p:nvSpPr>
        <p:spPr bwMode="auto">
          <a:xfrm>
            <a:off x="27219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297"/>
          <p:cNvSpPr>
            <a:spLocks noChangeArrowheads="1"/>
          </p:cNvSpPr>
          <p:nvPr/>
        </p:nvSpPr>
        <p:spPr bwMode="auto">
          <a:xfrm>
            <a:off x="29378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298"/>
          <p:cNvSpPr>
            <a:spLocks noChangeArrowheads="1"/>
          </p:cNvSpPr>
          <p:nvPr/>
        </p:nvSpPr>
        <p:spPr bwMode="auto">
          <a:xfrm>
            <a:off x="31537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299"/>
          <p:cNvSpPr>
            <a:spLocks noChangeArrowheads="1"/>
          </p:cNvSpPr>
          <p:nvPr/>
        </p:nvSpPr>
        <p:spPr bwMode="auto">
          <a:xfrm>
            <a:off x="33696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9" name="Rectangle 300"/>
          <p:cNvSpPr>
            <a:spLocks noChangeArrowheads="1"/>
          </p:cNvSpPr>
          <p:nvPr/>
        </p:nvSpPr>
        <p:spPr bwMode="auto">
          <a:xfrm>
            <a:off x="35855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0" name="Rectangle 301"/>
          <p:cNvSpPr>
            <a:spLocks noChangeArrowheads="1"/>
          </p:cNvSpPr>
          <p:nvPr/>
        </p:nvSpPr>
        <p:spPr bwMode="auto">
          <a:xfrm>
            <a:off x="3801428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302"/>
          <p:cNvSpPr>
            <a:spLocks noChangeArrowheads="1"/>
          </p:cNvSpPr>
          <p:nvPr/>
        </p:nvSpPr>
        <p:spPr bwMode="auto">
          <a:xfrm>
            <a:off x="38014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303"/>
          <p:cNvSpPr>
            <a:spLocks noChangeArrowheads="1"/>
          </p:cNvSpPr>
          <p:nvPr/>
        </p:nvSpPr>
        <p:spPr bwMode="auto">
          <a:xfrm>
            <a:off x="38014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304"/>
          <p:cNvSpPr>
            <a:spLocks noChangeArrowheads="1"/>
          </p:cNvSpPr>
          <p:nvPr/>
        </p:nvSpPr>
        <p:spPr bwMode="auto">
          <a:xfrm>
            <a:off x="3801428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305"/>
          <p:cNvSpPr>
            <a:spLocks noChangeArrowheads="1"/>
          </p:cNvSpPr>
          <p:nvPr/>
        </p:nvSpPr>
        <p:spPr bwMode="auto">
          <a:xfrm>
            <a:off x="38014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306"/>
          <p:cNvSpPr>
            <a:spLocks noChangeArrowheads="1"/>
          </p:cNvSpPr>
          <p:nvPr/>
        </p:nvSpPr>
        <p:spPr bwMode="auto">
          <a:xfrm>
            <a:off x="38014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307"/>
          <p:cNvSpPr>
            <a:spLocks noChangeArrowheads="1"/>
          </p:cNvSpPr>
          <p:nvPr/>
        </p:nvSpPr>
        <p:spPr bwMode="auto">
          <a:xfrm>
            <a:off x="38014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308"/>
          <p:cNvSpPr>
            <a:spLocks noChangeArrowheads="1"/>
          </p:cNvSpPr>
          <p:nvPr/>
        </p:nvSpPr>
        <p:spPr bwMode="auto">
          <a:xfrm>
            <a:off x="3801428" y="3017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309"/>
          <p:cNvSpPr>
            <a:spLocks noChangeArrowheads="1"/>
          </p:cNvSpPr>
          <p:nvPr/>
        </p:nvSpPr>
        <p:spPr bwMode="auto">
          <a:xfrm>
            <a:off x="3801428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310"/>
          <p:cNvSpPr>
            <a:spLocks noChangeArrowheads="1"/>
          </p:cNvSpPr>
          <p:nvPr/>
        </p:nvSpPr>
        <p:spPr bwMode="auto">
          <a:xfrm>
            <a:off x="38014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87"/>
          <p:cNvSpPr>
            <a:spLocks noChangeArrowheads="1"/>
          </p:cNvSpPr>
          <p:nvPr/>
        </p:nvSpPr>
        <p:spPr bwMode="auto">
          <a:xfrm>
            <a:off x="7786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0</a:t>
            </a:r>
            <a:endParaRPr lang="en-US" sz="900" b="1" dirty="0"/>
          </a:p>
        </p:txBody>
      </p:sp>
      <p:sp>
        <p:nvSpPr>
          <p:cNvPr id="453" name="Rectangle 288"/>
          <p:cNvSpPr>
            <a:spLocks noChangeArrowheads="1"/>
          </p:cNvSpPr>
          <p:nvPr/>
        </p:nvSpPr>
        <p:spPr bwMode="auto">
          <a:xfrm>
            <a:off x="9945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</a:t>
            </a:r>
            <a:endParaRPr lang="en-US" sz="900" b="1" dirty="0"/>
          </a:p>
        </p:txBody>
      </p:sp>
      <p:sp>
        <p:nvSpPr>
          <p:cNvPr id="454" name="Rectangle 289"/>
          <p:cNvSpPr>
            <a:spLocks noChangeArrowheads="1"/>
          </p:cNvSpPr>
          <p:nvPr/>
        </p:nvSpPr>
        <p:spPr bwMode="auto">
          <a:xfrm>
            <a:off x="12104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2</a:t>
            </a:r>
            <a:endParaRPr lang="en-US" sz="900" b="1" dirty="0"/>
          </a:p>
        </p:txBody>
      </p:sp>
      <p:sp>
        <p:nvSpPr>
          <p:cNvPr id="455" name="Rectangle 290"/>
          <p:cNvSpPr>
            <a:spLocks noChangeArrowheads="1"/>
          </p:cNvSpPr>
          <p:nvPr/>
        </p:nvSpPr>
        <p:spPr bwMode="auto">
          <a:xfrm>
            <a:off x="14263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3</a:t>
            </a:r>
            <a:endParaRPr lang="en-US" sz="900" b="1" dirty="0"/>
          </a:p>
        </p:txBody>
      </p:sp>
      <p:sp>
        <p:nvSpPr>
          <p:cNvPr id="456" name="Rectangle 291"/>
          <p:cNvSpPr>
            <a:spLocks noChangeArrowheads="1"/>
          </p:cNvSpPr>
          <p:nvPr/>
        </p:nvSpPr>
        <p:spPr bwMode="auto">
          <a:xfrm>
            <a:off x="16438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4</a:t>
            </a:r>
            <a:endParaRPr lang="en-US" sz="900" b="1" dirty="0"/>
          </a:p>
        </p:txBody>
      </p:sp>
      <p:sp>
        <p:nvSpPr>
          <p:cNvPr id="457" name="Rectangle 292"/>
          <p:cNvSpPr>
            <a:spLocks noChangeArrowheads="1"/>
          </p:cNvSpPr>
          <p:nvPr/>
        </p:nvSpPr>
        <p:spPr bwMode="auto">
          <a:xfrm>
            <a:off x="18597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5</a:t>
            </a:r>
            <a:endParaRPr lang="en-US" sz="900" b="1" dirty="0"/>
          </a:p>
        </p:txBody>
      </p:sp>
      <p:sp>
        <p:nvSpPr>
          <p:cNvPr id="458" name="Rectangle 293"/>
          <p:cNvSpPr>
            <a:spLocks noChangeArrowheads="1"/>
          </p:cNvSpPr>
          <p:nvPr/>
        </p:nvSpPr>
        <p:spPr bwMode="auto">
          <a:xfrm>
            <a:off x="20756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6</a:t>
            </a:r>
            <a:endParaRPr lang="en-US" sz="900" b="1" dirty="0"/>
          </a:p>
        </p:txBody>
      </p:sp>
      <p:sp>
        <p:nvSpPr>
          <p:cNvPr id="459" name="Rectangle 294"/>
          <p:cNvSpPr>
            <a:spLocks noChangeArrowheads="1"/>
          </p:cNvSpPr>
          <p:nvPr/>
        </p:nvSpPr>
        <p:spPr bwMode="auto">
          <a:xfrm>
            <a:off x="22915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7</a:t>
            </a:r>
            <a:endParaRPr lang="en-US" sz="900" b="1" dirty="0"/>
          </a:p>
        </p:txBody>
      </p:sp>
      <p:sp>
        <p:nvSpPr>
          <p:cNvPr id="460" name="Rectangle 295"/>
          <p:cNvSpPr>
            <a:spLocks noChangeArrowheads="1"/>
          </p:cNvSpPr>
          <p:nvPr/>
        </p:nvSpPr>
        <p:spPr bwMode="auto">
          <a:xfrm>
            <a:off x="25074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8</a:t>
            </a:r>
            <a:endParaRPr lang="en-US" sz="900" b="1" dirty="0"/>
          </a:p>
        </p:txBody>
      </p:sp>
      <p:sp>
        <p:nvSpPr>
          <p:cNvPr id="461" name="Rectangle 296"/>
          <p:cNvSpPr>
            <a:spLocks noChangeArrowheads="1"/>
          </p:cNvSpPr>
          <p:nvPr/>
        </p:nvSpPr>
        <p:spPr bwMode="auto">
          <a:xfrm>
            <a:off x="27233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9</a:t>
            </a:r>
            <a:endParaRPr lang="en-US" sz="900" b="1" dirty="0"/>
          </a:p>
        </p:txBody>
      </p:sp>
      <p:sp>
        <p:nvSpPr>
          <p:cNvPr id="462" name="Rectangle 297"/>
          <p:cNvSpPr>
            <a:spLocks noChangeArrowheads="1"/>
          </p:cNvSpPr>
          <p:nvPr/>
        </p:nvSpPr>
        <p:spPr bwMode="auto">
          <a:xfrm>
            <a:off x="29392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10</a:t>
            </a:r>
            <a:endParaRPr lang="en-US" sz="900" b="1" dirty="0"/>
          </a:p>
        </p:txBody>
      </p:sp>
      <p:sp>
        <p:nvSpPr>
          <p:cNvPr id="463" name="Rectangle 298"/>
          <p:cNvSpPr>
            <a:spLocks noChangeArrowheads="1"/>
          </p:cNvSpPr>
          <p:nvPr/>
        </p:nvSpPr>
        <p:spPr bwMode="auto">
          <a:xfrm>
            <a:off x="31551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11</a:t>
            </a:r>
            <a:endParaRPr lang="en-US" sz="900" b="1" dirty="0"/>
          </a:p>
        </p:txBody>
      </p:sp>
      <p:sp>
        <p:nvSpPr>
          <p:cNvPr id="464" name="Rectangle 299"/>
          <p:cNvSpPr>
            <a:spLocks noChangeArrowheads="1"/>
          </p:cNvSpPr>
          <p:nvPr/>
        </p:nvSpPr>
        <p:spPr bwMode="auto">
          <a:xfrm>
            <a:off x="33710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12</a:t>
            </a:r>
            <a:endParaRPr lang="en-US" sz="900" b="1" dirty="0"/>
          </a:p>
        </p:txBody>
      </p:sp>
      <p:sp>
        <p:nvSpPr>
          <p:cNvPr id="465" name="Rectangle 300"/>
          <p:cNvSpPr>
            <a:spLocks noChangeArrowheads="1"/>
          </p:cNvSpPr>
          <p:nvPr/>
        </p:nvSpPr>
        <p:spPr bwMode="auto">
          <a:xfrm>
            <a:off x="35869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13</a:t>
            </a:r>
            <a:endParaRPr lang="en-US" sz="900" b="1" dirty="0"/>
          </a:p>
        </p:txBody>
      </p:sp>
      <p:sp>
        <p:nvSpPr>
          <p:cNvPr id="466" name="Rectangle 310"/>
          <p:cNvSpPr>
            <a:spLocks noChangeArrowheads="1"/>
          </p:cNvSpPr>
          <p:nvPr/>
        </p:nvSpPr>
        <p:spPr bwMode="auto">
          <a:xfrm>
            <a:off x="38028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14</a:t>
            </a:r>
            <a:endParaRPr lang="en-US" sz="9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9976" y="1499088"/>
            <a:ext cx="215900" cy="2159000"/>
            <a:chOff x="2812506" y="4305340"/>
            <a:chExt cx="215900" cy="2159000"/>
          </a:xfrm>
        </p:grpSpPr>
        <p:sp>
          <p:nvSpPr>
            <p:cNvPr id="467" name="Rectangle 161"/>
            <p:cNvSpPr>
              <a:spLocks noChangeArrowheads="1"/>
            </p:cNvSpPr>
            <p:nvPr/>
          </p:nvSpPr>
          <p:spPr bwMode="auto">
            <a:xfrm>
              <a:off x="2812506" y="43053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0</a:t>
              </a:r>
              <a:endParaRPr lang="en-US" sz="900" b="1" dirty="0"/>
            </a:p>
          </p:txBody>
        </p:sp>
        <p:sp>
          <p:nvSpPr>
            <p:cNvPr id="468" name="Rectangle 175"/>
            <p:cNvSpPr>
              <a:spLocks noChangeArrowheads="1"/>
            </p:cNvSpPr>
            <p:nvPr/>
          </p:nvSpPr>
          <p:spPr bwMode="auto">
            <a:xfrm>
              <a:off x="2812506" y="45212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1</a:t>
              </a:r>
              <a:endParaRPr lang="en-US" sz="900" b="1" dirty="0"/>
            </a:p>
          </p:txBody>
        </p:sp>
        <p:sp>
          <p:nvSpPr>
            <p:cNvPr id="469" name="Rectangle 189"/>
            <p:cNvSpPr>
              <a:spLocks noChangeArrowheads="1"/>
            </p:cNvSpPr>
            <p:nvPr/>
          </p:nvSpPr>
          <p:spPr bwMode="auto">
            <a:xfrm>
              <a:off x="2812506" y="47371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2</a:t>
              </a:r>
              <a:endParaRPr lang="en-US" sz="900" b="1" dirty="0"/>
            </a:p>
          </p:txBody>
        </p:sp>
        <p:sp>
          <p:nvSpPr>
            <p:cNvPr id="470" name="Rectangle 203"/>
            <p:cNvSpPr>
              <a:spLocks noChangeArrowheads="1"/>
            </p:cNvSpPr>
            <p:nvPr/>
          </p:nvSpPr>
          <p:spPr bwMode="auto">
            <a:xfrm>
              <a:off x="2812506" y="49530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3</a:t>
              </a:r>
              <a:endParaRPr lang="en-US" sz="900" b="1" dirty="0"/>
            </a:p>
          </p:txBody>
        </p:sp>
        <p:sp>
          <p:nvSpPr>
            <p:cNvPr id="471" name="Rectangle 217"/>
            <p:cNvSpPr>
              <a:spLocks noChangeArrowheads="1"/>
            </p:cNvSpPr>
            <p:nvPr/>
          </p:nvSpPr>
          <p:spPr bwMode="auto">
            <a:xfrm>
              <a:off x="2812506" y="51689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4</a:t>
              </a:r>
              <a:endParaRPr lang="en-US" sz="900" b="1" dirty="0"/>
            </a:p>
          </p:txBody>
        </p:sp>
        <p:sp>
          <p:nvSpPr>
            <p:cNvPr id="472" name="Rectangle 231"/>
            <p:cNvSpPr>
              <a:spLocks noChangeArrowheads="1"/>
            </p:cNvSpPr>
            <p:nvPr/>
          </p:nvSpPr>
          <p:spPr bwMode="auto">
            <a:xfrm>
              <a:off x="2812506" y="53848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5</a:t>
              </a:r>
              <a:endParaRPr lang="en-US" sz="900" b="1" dirty="0"/>
            </a:p>
          </p:txBody>
        </p:sp>
        <p:sp>
          <p:nvSpPr>
            <p:cNvPr id="473" name="Rectangle 245"/>
            <p:cNvSpPr>
              <a:spLocks noChangeArrowheads="1"/>
            </p:cNvSpPr>
            <p:nvPr/>
          </p:nvSpPr>
          <p:spPr bwMode="auto">
            <a:xfrm>
              <a:off x="2812506" y="56007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6</a:t>
              </a:r>
              <a:endParaRPr lang="en-US" sz="900" b="1" dirty="0"/>
            </a:p>
          </p:txBody>
        </p:sp>
        <p:sp>
          <p:nvSpPr>
            <p:cNvPr id="474" name="Rectangle 259"/>
            <p:cNvSpPr>
              <a:spLocks noChangeArrowheads="1"/>
            </p:cNvSpPr>
            <p:nvPr/>
          </p:nvSpPr>
          <p:spPr bwMode="auto">
            <a:xfrm>
              <a:off x="2812506" y="58166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7</a:t>
              </a:r>
              <a:endParaRPr lang="en-US" sz="900" b="1" dirty="0"/>
            </a:p>
          </p:txBody>
        </p:sp>
        <p:sp>
          <p:nvSpPr>
            <p:cNvPr id="475" name="Rectangle 273"/>
            <p:cNvSpPr>
              <a:spLocks noChangeArrowheads="1"/>
            </p:cNvSpPr>
            <p:nvPr/>
          </p:nvSpPr>
          <p:spPr bwMode="auto">
            <a:xfrm>
              <a:off x="2812506" y="60325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8</a:t>
              </a:r>
              <a:endParaRPr lang="en-US" sz="900" b="1" dirty="0"/>
            </a:p>
          </p:txBody>
        </p:sp>
        <p:sp>
          <p:nvSpPr>
            <p:cNvPr id="476" name="Rectangle 287"/>
            <p:cNvSpPr>
              <a:spLocks noChangeArrowheads="1"/>
            </p:cNvSpPr>
            <p:nvPr/>
          </p:nvSpPr>
          <p:spPr bwMode="auto">
            <a:xfrm>
              <a:off x="2812506" y="62484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900" b="1" dirty="0"/>
                <a:t>...</a:t>
              </a:r>
            </a:p>
          </p:txBody>
        </p:sp>
      </p:grpSp>
      <p:sp>
        <p:nvSpPr>
          <p:cNvPr id="482" name="Rectangle 301"/>
          <p:cNvSpPr>
            <a:spLocks noChangeArrowheads="1"/>
          </p:cNvSpPr>
          <p:nvPr/>
        </p:nvSpPr>
        <p:spPr bwMode="auto">
          <a:xfrm>
            <a:off x="4017770" y="15082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3" name="Rectangle 302"/>
          <p:cNvSpPr>
            <a:spLocks noChangeArrowheads="1"/>
          </p:cNvSpPr>
          <p:nvPr/>
        </p:nvSpPr>
        <p:spPr bwMode="auto">
          <a:xfrm>
            <a:off x="4017770" y="17241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4" name="Rectangle 303"/>
          <p:cNvSpPr>
            <a:spLocks noChangeArrowheads="1"/>
          </p:cNvSpPr>
          <p:nvPr/>
        </p:nvSpPr>
        <p:spPr bwMode="auto">
          <a:xfrm>
            <a:off x="4017770" y="19400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5" name="Rectangle 304"/>
          <p:cNvSpPr>
            <a:spLocks noChangeArrowheads="1"/>
          </p:cNvSpPr>
          <p:nvPr/>
        </p:nvSpPr>
        <p:spPr bwMode="auto">
          <a:xfrm>
            <a:off x="4017770" y="21559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6" name="Rectangle 305"/>
          <p:cNvSpPr>
            <a:spLocks noChangeArrowheads="1"/>
          </p:cNvSpPr>
          <p:nvPr/>
        </p:nvSpPr>
        <p:spPr bwMode="auto">
          <a:xfrm>
            <a:off x="4017770" y="23718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7" name="Rectangle 306"/>
          <p:cNvSpPr>
            <a:spLocks noChangeArrowheads="1"/>
          </p:cNvSpPr>
          <p:nvPr/>
        </p:nvSpPr>
        <p:spPr bwMode="auto">
          <a:xfrm>
            <a:off x="4017770" y="25877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8" name="Rectangle 307"/>
          <p:cNvSpPr>
            <a:spLocks noChangeArrowheads="1"/>
          </p:cNvSpPr>
          <p:nvPr/>
        </p:nvSpPr>
        <p:spPr bwMode="auto">
          <a:xfrm>
            <a:off x="4017770" y="28036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308"/>
          <p:cNvSpPr>
            <a:spLocks noChangeArrowheads="1"/>
          </p:cNvSpPr>
          <p:nvPr/>
        </p:nvSpPr>
        <p:spPr bwMode="auto">
          <a:xfrm>
            <a:off x="4017770" y="30195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309"/>
          <p:cNvSpPr>
            <a:spLocks noChangeArrowheads="1"/>
          </p:cNvSpPr>
          <p:nvPr/>
        </p:nvSpPr>
        <p:spPr bwMode="auto">
          <a:xfrm>
            <a:off x="4017770" y="32354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310"/>
          <p:cNvSpPr>
            <a:spLocks noChangeArrowheads="1"/>
          </p:cNvSpPr>
          <p:nvPr/>
        </p:nvSpPr>
        <p:spPr bwMode="auto">
          <a:xfrm>
            <a:off x="4017770" y="34513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310"/>
          <p:cNvSpPr>
            <a:spLocks noChangeArrowheads="1"/>
          </p:cNvSpPr>
          <p:nvPr/>
        </p:nvSpPr>
        <p:spPr bwMode="auto">
          <a:xfrm>
            <a:off x="4019185" y="1285935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15</a:t>
            </a:r>
            <a:endParaRPr lang="en-US" sz="9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613946" y="3937423"/>
            <a:ext cx="2556729" cy="2446730"/>
            <a:chOff x="613946" y="3937423"/>
            <a:chExt cx="2556729" cy="2446730"/>
          </a:xfrm>
        </p:grpSpPr>
        <p:sp>
          <p:nvSpPr>
            <p:cNvPr id="477" name="Text Box 3"/>
            <p:cNvSpPr txBox="1">
              <a:spLocks noChangeArrowheads="1"/>
            </p:cNvSpPr>
            <p:nvPr/>
          </p:nvSpPr>
          <p:spPr bwMode="auto">
            <a:xfrm>
              <a:off x="688696" y="4284594"/>
              <a:ext cx="2481979" cy="20995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drawLine(3,0,11,0);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drawRectangle(3,1,9,5);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drawLine(12,1,12,2);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drawLine(10,3,11,3);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drawLine(4,6,8,6);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drawLine(0,7,12,7);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drawLine(1,8,11,8);</a:t>
              </a: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b="1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5" name="Rectangle 148"/>
            <p:cNvSpPr>
              <a:spLocks noChangeArrowheads="1"/>
            </p:cNvSpPr>
            <p:nvPr/>
          </p:nvSpPr>
          <p:spPr bwMode="auto">
            <a:xfrm>
              <a:off x="613946" y="3937423"/>
              <a:ext cx="1913292" cy="477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1896"/>
                </a:spcBef>
                <a:buClr>
                  <a:srgbClr val="006600"/>
                </a:buClr>
                <a:buSzPct val="78000"/>
              </a:pPr>
              <a:r>
                <a:rPr lang="en-US" sz="1600" dirty="0">
                  <a:latin typeface="Times New Roman"/>
                  <a:cs typeface="Times New Roman"/>
                </a:rPr>
                <a:t>vector graphics file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33244" y="3925663"/>
            <a:ext cx="2527284" cy="2459920"/>
            <a:chOff x="3833244" y="3925663"/>
            <a:chExt cx="2527284" cy="2459920"/>
          </a:xfrm>
        </p:grpSpPr>
        <p:sp>
          <p:nvSpPr>
            <p:cNvPr id="481" name="Text Box 3"/>
            <p:cNvSpPr txBox="1">
              <a:spLocks noChangeArrowheads="1"/>
            </p:cNvSpPr>
            <p:nvPr/>
          </p:nvSpPr>
          <p:spPr bwMode="auto">
            <a:xfrm>
              <a:off x="3878549" y="4286024"/>
              <a:ext cx="2481979" cy="20995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00011111111100000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00011111110010000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00011111110010000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00011111111100000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b="1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6" name="Rectangle 148"/>
            <p:cNvSpPr>
              <a:spLocks noChangeArrowheads="1"/>
            </p:cNvSpPr>
            <p:nvPr/>
          </p:nvSpPr>
          <p:spPr bwMode="auto">
            <a:xfrm>
              <a:off x="3833244" y="3925663"/>
              <a:ext cx="1952464" cy="477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1896"/>
                </a:spcBef>
                <a:buClr>
                  <a:srgbClr val="006600"/>
                </a:buClr>
                <a:buSzPct val="78000"/>
              </a:pPr>
              <a:r>
                <a:rPr lang="en-US" sz="1600" dirty="0">
                  <a:latin typeface="Times New Roman"/>
                  <a:cs typeface="Times New Roman"/>
                </a:rPr>
                <a:t>bitmap graphics file</a:t>
              </a:r>
            </a:p>
          </p:txBody>
        </p:sp>
      </p:grpSp>
      <p:pic>
        <p:nvPicPr>
          <p:cNvPr id="198" name="Picture 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05" y="1331689"/>
            <a:ext cx="629852" cy="31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7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9" name="Picture 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85" y="1341849"/>
            <a:ext cx="629852" cy="31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13946" y="3937423"/>
            <a:ext cx="2556729" cy="2446730"/>
            <a:chOff x="613946" y="3937423"/>
            <a:chExt cx="2556729" cy="2446730"/>
          </a:xfrm>
        </p:grpSpPr>
        <p:sp>
          <p:nvSpPr>
            <p:cNvPr id="477" name="Text Box 3"/>
            <p:cNvSpPr txBox="1">
              <a:spLocks noChangeArrowheads="1"/>
            </p:cNvSpPr>
            <p:nvPr/>
          </p:nvSpPr>
          <p:spPr bwMode="auto">
            <a:xfrm>
              <a:off x="688696" y="4284594"/>
              <a:ext cx="2481979" cy="20995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drawLine(3,0,11,0);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drawRectangle(3,1,9,5);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drawLine(12,1,12,2);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drawLine(10,3,11,3);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drawLine(4,6,8,6);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drawLine(0,7,12,7);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drawLine(1,8,11,8);</a:t>
              </a: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b="1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5" name="Rectangle 148"/>
            <p:cNvSpPr>
              <a:spLocks noChangeArrowheads="1"/>
            </p:cNvSpPr>
            <p:nvPr/>
          </p:nvSpPr>
          <p:spPr bwMode="auto">
            <a:xfrm>
              <a:off x="613946" y="3937423"/>
              <a:ext cx="1913292" cy="477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1896"/>
                </a:spcBef>
                <a:buClr>
                  <a:srgbClr val="006600"/>
                </a:buClr>
                <a:buSzPct val="78000"/>
              </a:pPr>
              <a:r>
                <a:rPr lang="en-US" sz="1600" dirty="0">
                  <a:latin typeface="Times New Roman"/>
                  <a:cs typeface="Times New Roman"/>
                </a:rPr>
                <a:t>vector graphics file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33244" y="3925663"/>
            <a:ext cx="2527284" cy="2459920"/>
            <a:chOff x="3833244" y="3925663"/>
            <a:chExt cx="2527284" cy="2459920"/>
          </a:xfrm>
        </p:grpSpPr>
        <p:sp>
          <p:nvSpPr>
            <p:cNvPr id="481" name="Text Box 3"/>
            <p:cNvSpPr txBox="1">
              <a:spLocks noChangeArrowheads="1"/>
            </p:cNvSpPr>
            <p:nvPr/>
          </p:nvSpPr>
          <p:spPr bwMode="auto">
            <a:xfrm>
              <a:off x="3878549" y="4286024"/>
              <a:ext cx="2481979" cy="20995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00011111111100000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00011111110010000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00011111110010000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00011111111100000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00011111110000000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b="1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16" name="Rectangle 148"/>
            <p:cNvSpPr>
              <a:spLocks noChangeArrowheads="1"/>
            </p:cNvSpPr>
            <p:nvPr/>
          </p:nvSpPr>
          <p:spPr bwMode="auto">
            <a:xfrm>
              <a:off x="3833244" y="3925663"/>
              <a:ext cx="1952464" cy="477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1896"/>
                </a:spcBef>
                <a:buClr>
                  <a:srgbClr val="006600"/>
                </a:buClr>
                <a:buSzPct val="78000"/>
              </a:pPr>
              <a:r>
                <a:rPr lang="en-US" sz="1600" dirty="0">
                  <a:latin typeface="Times New Roman"/>
                  <a:cs typeface="Times New Roman"/>
                </a:rPr>
                <a:t>bitmap graphics file</a:t>
              </a:r>
            </a:p>
          </p:txBody>
        </p:sp>
      </p:grpSp>
      <p:pic>
        <p:nvPicPr>
          <p:cNvPr id="198" name="Picture 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5" y="2083528"/>
            <a:ext cx="2760835" cy="137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Picture 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05" y="1331689"/>
            <a:ext cx="629852" cy="31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475" t="35841" r="51880" b="48317"/>
          <a:stretch/>
        </p:blipFill>
        <p:spPr>
          <a:xfrm>
            <a:off x="3627120" y="1706880"/>
            <a:ext cx="3058160" cy="21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Rectangle 161"/>
          <p:cNvSpPr>
            <a:spLocks noChangeArrowheads="1"/>
          </p:cNvSpPr>
          <p:nvPr/>
        </p:nvSpPr>
        <p:spPr bwMode="auto">
          <a:xfrm>
            <a:off x="777240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62"/>
          <p:cNvSpPr>
            <a:spLocks noChangeArrowheads="1"/>
          </p:cNvSpPr>
          <p:nvPr/>
        </p:nvSpPr>
        <p:spPr bwMode="auto">
          <a:xfrm>
            <a:off x="993140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163"/>
          <p:cNvSpPr>
            <a:spLocks noChangeArrowheads="1"/>
          </p:cNvSpPr>
          <p:nvPr/>
        </p:nvSpPr>
        <p:spPr bwMode="auto">
          <a:xfrm>
            <a:off x="1209040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164"/>
          <p:cNvSpPr>
            <a:spLocks noChangeArrowheads="1"/>
          </p:cNvSpPr>
          <p:nvPr/>
        </p:nvSpPr>
        <p:spPr bwMode="auto">
          <a:xfrm>
            <a:off x="1424940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165"/>
          <p:cNvSpPr>
            <a:spLocks noChangeArrowheads="1"/>
          </p:cNvSpPr>
          <p:nvPr/>
        </p:nvSpPr>
        <p:spPr bwMode="auto">
          <a:xfrm>
            <a:off x="16424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5" name="Rectangle 166"/>
          <p:cNvSpPr>
            <a:spLocks noChangeArrowheads="1"/>
          </p:cNvSpPr>
          <p:nvPr/>
        </p:nvSpPr>
        <p:spPr bwMode="auto">
          <a:xfrm>
            <a:off x="1856740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6" name="Rectangle 167"/>
          <p:cNvSpPr>
            <a:spLocks noChangeArrowheads="1"/>
          </p:cNvSpPr>
          <p:nvPr/>
        </p:nvSpPr>
        <p:spPr bwMode="auto">
          <a:xfrm>
            <a:off x="20742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7" name="Rectangle 168"/>
          <p:cNvSpPr>
            <a:spLocks noChangeArrowheads="1"/>
          </p:cNvSpPr>
          <p:nvPr/>
        </p:nvSpPr>
        <p:spPr bwMode="auto">
          <a:xfrm>
            <a:off x="22901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169"/>
          <p:cNvSpPr>
            <a:spLocks noChangeArrowheads="1"/>
          </p:cNvSpPr>
          <p:nvPr/>
        </p:nvSpPr>
        <p:spPr bwMode="auto">
          <a:xfrm>
            <a:off x="25060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170"/>
          <p:cNvSpPr>
            <a:spLocks noChangeArrowheads="1"/>
          </p:cNvSpPr>
          <p:nvPr/>
        </p:nvSpPr>
        <p:spPr bwMode="auto">
          <a:xfrm>
            <a:off x="27219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171"/>
          <p:cNvSpPr>
            <a:spLocks noChangeArrowheads="1"/>
          </p:cNvSpPr>
          <p:nvPr/>
        </p:nvSpPr>
        <p:spPr bwMode="auto">
          <a:xfrm>
            <a:off x="29378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172"/>
          <p:cNvSpPr>
            <a:spLocks noChangeArrowheads="1"/>
          </p:cNvSpPr>
          <p:nvPr/>
        </p:nvSpPr>
        <p:spPr bwMode="auto">
          <a:xfrm>
            <a:off x="3153728" y="15065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173"/>
          <p:cNvSpPr>
            <a:spLocks noChangeArrowheads="1"/>
          </p:cNvSpPr>
          <p:nvPr/>
        </p:nvSpPr>
        <p:spPr bwMode="auto">
          <a:xfrm>
            <a:off x="3369628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174"/>
          <p:cNvSpPr>
            <a:spLocks noChangeArrowheads="1"/>
          </p:cNvSpPr>
          <p:nvPr/>
        </p:nvSpPr>
        <p:spPr bwMode="auto">
          <a:xfrm>
            <a:off x="3585528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175"/>
          <p:cNvSpPr>
            <a:spLocks noChangeArrowheads="1"/>
          </p:cNvSpPr>
          <p:nvPr/>
        </p:nvSpPr>
        <p:spPr bwMode="auto">
          <a:xfrm>
            <a:off x="777240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176"/>
          <p:cNvSpPr>
            <a:spLocks noChangeArrowheads="1"/>
          </p:cNvSpPr>
          <p:nvPr/>
        </p:nvSpPr>
        <p:spPr bwMode="auto">
          <a:xfrm>
            <a:off x="993140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177"/>
          <p:cNvSpPr>
            <a:spLocks noChangeArrowheads="1"/>
          </p:cNvSpPr>
          <p:nvPr/>
        </p:nvSpPr>
        <p:spPr bwMode="auto">
          <a:xfrm>
            <a:off x="1209040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178"/>
          <p:cNvSpPr>
            <a:spLocks noChangeArrowheads="1"/>
          </p:cNvSpPr>
          <p:nvPr/>
        </p:nvSpPr>
        <p:spPr bwMode="auto">
          <a:xfrm>
            <a:off x="1424940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179"/>
          <p:cNvSpPr>
            <a:spLocks noChangeArrowheads="1"/>
          </p:cNvSpPr>
          <p:nvPr/>
        </p:nvSpPr>
        <p:spPr bwMode="auto">
          <a:xfrm>
            <a:off x="16424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9" name="Rectangle 180"/>
          <p:cNvSpPr>
            <a:spLocks noChangeArrowheads="1"/>
          </p:cNvSpPr>
          <p:nvPr/>
        </p:nvSpPr>
        <p:spPr bwMode="auto">
          <a:xfrm>
            <a:off x="18583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0" name="Rectangle 181"/>
          <p:cNvSpPr>
            <a:spLocks noChangeArrowheads="1"/>
          </p:cNvSpPr>
          <p:nvPr/>
        </p:nvSpPr>
        <p:spPr bwMode="auto">
          <a:xfrm>
            <a:off x="20742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1" name="Rectangle 182"/>
          <p:cNvSpPr>
            <a:spLocks noChangeArrowheads="1"/>
          </p:cNvSpPr>
          <p:nvPr/>
        </p:nvSpPr>
        <p:spPr bwMode="auto">
          <a:xfrm>
            <a:off x="22901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183"/>
          <p:cNvSpPr>
            <a:spLocks noChangeArrowheads="1"/>
          </p:cNvSpPr>
          <p:nvPr/>
        </p:nvSpPr>
        <p:spPr bwMode="auto">
          <a:xfrm>
            <a:off x="25060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184"/>
          <p:cNvSpPr>
            <a:spLocks noChangeArrowheads="1"/>
          </p:cNvSpPr>
          <p:nvPr/>
        </p:nvSpPr>
        <p:spPr bwMode="auto">
          <a:xfrm>
            <a:off x="27219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185"/>
          <p:cNvSpPr>
            <a:spLocks noChangeArrowheads="1"/>
          </p:cNvSpPr>
          <p:nvPr/>
        </p:nvSpPr>
        <p:spPr bwMode="auto">
          <a:xfrm>
            <a:off x="29378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186"/>
          <p:cNvSpPr>
            <a:spLocks noChangeArrowheads="1"/>
          </p:cNvSpPr>
          <p:nvPr/>
        </p:nvSpPr>
        <p:spPr bwMode="auto">
          <a:xfrm>
            <a:off x="31537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187"/>
          <p:cNvSpPr>
            <a:spLocks noChangeArrowheads="1"/>
          </p:cNvSpPr>
          <p:nvPr/>
        </p:nvSpPr>
        <p:spPr bwMode="auto">
          <a:xfrm>
            <a:off x="3369628" y="17224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188"/>
          <p:cNvSpPr>
            <a:spLocks noChangeArrowheads="1"/>
          </p:cNvSpPr>
          <p:nvPr/>
        </p:nvSpPr>
        <p:spPr bwMode="auto">
          <a:xfrm>
            <a:off x="35855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189"/>
          <p:cNvSpPr>
            <a:spLocks noChangeArrowheads="1"/>
          </p:cNvSpPr>
          <p:nvPr/>
        </p:nvSpPr>
        <p:spPr bwMode="auto">
          <a:xfrm>
            <a:off x="777240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190"/>
          <p:cNvSpPr>
            <a:spLocks noChangeArrowheads="1"/>
          </p:cNvSpPr>
          <p:nvPr/>
        </p:nvSpPr>
        <p:spPr bwMode="auto">
          <a:xfrm>
            <a:off x="993140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191"/>
          <p:cNvSpPr>
            <a:spLocks noChangeArrowheads="1"/>
          </p:cNvSpPr>
          <p:nvPr/>
        </p:nvSpPr>
        <p:spPr bwMode="auto">
          <a:xfrm>
            <a:off x="1209040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192"/>
          <p:cNvSpPr>
            <a:spLocks noChangeArrowheads="1"/>
          </p:cNvSpPr>
          <p:nvPr/>
        </p:nvSpPr>
        <p:spPr bwMode="auto">
          <a:xfrm>
            <a:off x="1424940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193"/>
          <p:cNvSpPr>
            <a:spLocks noChangeArrowheads="1"/>
          </p:cNvSpPr>
          <p:nvPr/>
        </p:nvSpPr>
        <p:spPr bwMode="auto">
          <a:xfrm>
            <a:off x="16424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3" name="Rectangle 194"/>
          <p:cNvSpPr>
            <a:spLocks noChangeArrowheads="1"/>
          </p:cNvSpPr>
          <p:nvPr/>
        </p:nvSpPr>
        <p:spPr bwMode="auto">
          <a:xfrm>
            <a:off x="18583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4" name="Rectangle 195"/>
          <p:cNvSpPr>
            <a:spLocks noChangeArrowheads="1"/>
          </p:cNvSpPr>
          <p:nvPr/>
        </p:nvSpPr>
        <p:spPr bwMode="auto">
          <a:xfrm>
            <a:off x="20742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5" name="Rectangle 196"/>
          <p:cNvSpPr>
            <a:spLocks noChangeArrowheads="1"/>
          </p:cNvSpPr>
          <p:nvPr/>
        </p:nvSpPr>
        <p:spPr bwMode="auto">
          <a:xfrm>
            <a:off x="22901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197"/>
          <p:cNvSpPr>
            <a:spLocks noChangeArrowheads="1"/>
          </p:cNvSpPr>
          <p:nvPr/>
        </p:nvSpPr>
        <p:spPr bwMode="auto">
          <a:xfrm>
            <a:off x="25060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198"/>
          <p:cNvSpPr>
            <a:spLocks noChangeArrowheads="1"/>
          </p:cNvSpPr>
          <p:nvPr/>
        </p:nvSpPr>
        <p:spPr bwMode="auto">
          <a:xfrm>
            <a:off x="27219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199"/>
          <p:cNvSpPr>
            <a:spLocks noChangeArrowheads="1"/>
          </p:cNvSpPr>
          <p:nvPr/>
        </p:nvSpPr>
        <p:spPr bwMode="auto">
          <a:xfrm>
            <a:off x="29378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9" name="Rectangle 200"/>
          <p:cNvSpPr>
            <a:spLocks noChangeArrowheads="1"/>
          </p:cNvSpPr>
          <p:nvPr/>
        </p:nvSpPr>
        <p:spPr bwMode="auto">
          <a:xfrm>
            <a:off x="31537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01"/>
          <p:cNvSpPr>
            <a:spLocks noChangeArrowheads="1"/>
          </p:cNvSpPr>
          <p:nvPr/>
        </p:nvSpPr>
        <p:spPr bwMode="auto">
          <a:xfrm>
            <a:off x="3369628" y="19383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1" name="Rectangle 202"/>
          <p:cNvSpPr>
            <a:spLocks noChangeArrowheads="1"/>
          </p:cNvSpPr>
          <p:nvPr/>
        </p:nvSpPr>
        <p:spPr bwMode="auto">
          <a:xfrm>
            <a:off x="35855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2" name="Rectangle 203"/>
          <p:cNvSpPr>
            <a:spLocks noChangeArrowheads="1"/>
          </p:cNvSpPr>
          <p:nvPr/>
        </p:nvSpPr>
        <p:spPr bwMode="auto">
          <a:xfrm>
            <a:off x="777240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04"/>
          <p:cNvSpPr>
            <a:spLocks noChangeArrowheads="1"/>
          </p:cNvSpPr>
          <p:nvPr/>
        </p:nvSpPr>
        <p:spPr bwMode="auto">
          <a:xfrm>
            <a:off x="993140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4" name="Rectangle 205"/>
          <p:cNvSpPr>
            <a:spLocks noChangeArrowheads="1"/>
          </p:cNvSpPr>
          <p:nvPr/>
        </p:nvSpPr>
        <p:spPr bwMode="auto">
          <a:xfrm>
            <a:off x="1209040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5" name="Rectangle 206"/>
          <p:cNvSpPr>
            <a:spLocks noChangeArrowheads="1"/>
          </p:cNvSpPr>
          <p:nvPr/>
        </p:nvSpPr>
        <p:spPr bwMode="auto">
          <a:xfrm>
            <a:off x="1424940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07"/>
          <p:cNvSpPr>
            <a:spLocks noChangeArrowheads="1"/>
          </p:cNvSpPr>
          <p:nvPr/>
        </p:nvSpPr>
        <p:spPr bwMode="auto">
          <a:xfrm>
            <a:off x="16424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08"/>
          <p:cNvSpPr>
            <a:spLocks noChangeArrowheads="1"/>
          </p:cNvSpPr>
          <p:nvPr/>
        </p:nvSpPr>
        <p:spPr bwMode="auto">
          <a:xfrm>
            <a:off x="18583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8" name="Rectangle 209"/>
          <p:cNvSpPr>
            <a:spLocks noChangeArrowheads="1"/>
          </p:cNvSpPr>
          <p:nvPr/>
        </p:nvSpPr>
        <p:spPr bwMode="auto">
          <a:xfrm>
            <a:off x="20742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9" name="Rectangle 210"/>
          <p:cNvSpPr>
            <a:spLocks noChangeArrowheads="1"/>
          </p:cNvSpPr>
          <p:nvPr/>
        </p:nvSpPr>
        <p:spPr bwMode="auto">
          <a:xfrm>
            <a:off x="22901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0" name="Rectangle 211"/>
          <p:cNvSpPr>
            <a:spLocks noChangeArrowheads="1"/>
          </p:cNvSpPr>
          <p:nvPr/>
        </p:nvSpPr>
        <p:spPr bwMode="auto">
          <a:xfrm>
            <a:off x="25060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1" name="Rectangle 212"/>
          <p:cNvSpPr>
            <a:spLocks noChangeArrowheads="1"/>
          </p:cNvSpPr>
          <p:nvPr/>
        </p:nvSpPr>
        <p:spPr bwMode="auto">
          <a:xfrm>
            <a:off x="27219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13"/>
          <p:cNvSpPr>
            <a:spLocks noChangeArrowheads="1"/>
          </p:cNvSpPr>
          <p:nvPr/>
        </p:nvSpPr>
        <p:spPr bwMode="auto">
          <a:xfrm>
            <a:off x="29378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3" name="Rectangle 214"/>
          <p:cNvSpPr>
            <a:spLocks noChangeArrowheads="1"/>
          </p:cNvSpPr>
          <p:nvPr/>
        </p:nvSpPr>
        <p:spPr bwMode="auto">
          <a:xfrm>
            <a:off x="3153728" y="21542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4" name="Rectangle 215"/>
          <p:cNvSpPr>
            <a:spLocks noChangeArrowheads="1"/>
          </p:cNvSpPr>
          <p:nvPr/>
        </p:nvSpPr>
        <p:spPr bwMode="auto">
          <a:xfrm>
            <a:off x="3369628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5" name="Rectangle 216"/>
          <p:cNvSpPr>
            <a:spLocks noChangeArrowheads="1"/>
          </p:cNvSpPr>
          <p:nvPr/>
        </p:nvSpPr>
        <p:spPr bwMode="auto">
          <a:xfrm>
            <a:off x="3585528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17"/>
          <p:cNvSpPr>
            <a:spLocks noChangeArrowheads="1"/>
          </p:cNvSpPr>
          <p:nvPr/>
        </p:nvSpPr>
        <p:spPr bwMode="auto">
          <a:xfrm>
            <a:off x="777240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18"/>
          <p:cNvSpPr>
            <a:spLocks noChangeArrowheads="1"/>
          </p:cNvSpPr>
          <p:nvPr/>
        </p:nvSpPr>
        <p:spPr bwMode="auto">
          <a:xfrm>
            <a:off x="993140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8" name="Rectangle 219"/>
          <p:cNvSpPr>
            <a:spLocks noChangeArrowheads="1"/>
          </p:cNvSpPr>
          <p:nvPr/>
        </p:nvSpPr>
        <p:spPr bwMode="auto">
          <a:xfrm>
            <a:off x="1209040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9" name="Rectangle 220"/>
          <p:cNvSpPr>
            <a:spLocks noChangeArrowheads="1"/>
          </p:cNvSpPr>
          <p:nvPr/>
        </p:nvSpPr>
        <p:spPr bwMode="auto">
          <a:xfrm>
            <a:off x="1424940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0" name="Rectangle 221"/>
          <p:cNvSpPr>
            <a:spLocks noChangeArrowheads="1"/>
          </p:cNvSpPr>
          <p:nvPr/>
        </p:nvSpPr>
        <p:spPr bwMode="auto">
          <a:xfrm>
            <a:off x="16424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22"/>
          <p:cNvSpPr>
            <a:spLocks noChangeArrowheads="1"/>
          </p:cNvSpPr>
          <p:nvPr/>
        </p:nvSpPr>
        <p:spPr bwMode="auto">
          <a:xfrm>
            <a:off x="18583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23"/>
          <p:cNvSpPr>
            <a:spLocks noChangeArrowheads="1"/>
          </p:cNvSpPr>
          <p:nvPr/>
        </p:nvSpPr>
        <p:spPr bwMode="auto">
          <a:xfrm>
            <a:off x="20742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24"/>
          <p:cNvSpPr>
            <a:spLocks noChangeArrowheads="1"/>
          </p:cNvSpPr>
          <p:nvPr/>
        </p:nvSpPr>
        <p:spPr bwMode="auto">
          <a:xfrm>
            <a:off x="22901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25"/>
          <p:cNvSpPr>
            <a:spLocks noChangeArrowheads="1"/>
          </p:cNvSpPr>
          <p:nvPr/>
        </p:nvSpPr>
        <p:spPr bwMode="auto">
          <a:xfrm>
            <a:off x="25060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5" name="Rectangle 226"/>
          <p:cNvSpPr>
            <a:spLocks noChangeArrowheads="1"/>
          </p:cNvSpPr>
          <p:nvPr/>
        </p:nvSpPr>
        <p:spPr bwMode="auto">
          <a:xfrm>
            <a:off x="2721928" y="23701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6" name="Rectangle 227"/>
          <p:cNvSpPr>
            <a:spLocks noChangeArrowheads="1"/>
          </p:cNvSpPr>
          <p:nvPr/>
        </p:nvSpPr>
        <p:spPr bwMode="auto">
          <a:xfrm>
            <a:off x="29378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28"/>
          <p:cNvSpPr>
            <a:spLocks noChangeArrowheads="1"/>
          </p:cNvSpPr>
          <p:nvPr/>
        </p:nvSpPr>
        <p:spPr bwMode="auto">
          <a:xfrm>
            <a:off x="31537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29"/>
          <p:cNvSpPr>
            <a:spLocks noChangeArrowheads="1"/>
          </p:cNvSpPr>
          <p:nvPr/>
        </p:nvSpPr>
        <p:spPr bwMode="auto">
          <a:xfrm>
            <a:off x="33696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30"/>
          <p:cNvSpPr>
            <a:spLocks noChangeArrowheads="1"/>
          </p:cNvSpPr>
          <p:nvPr/>
        </p:nvSpPr>
        <p:spPr bwMode="auto">
          <a:xfrm>
            <a:off x="35855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31"/>
          <p:cNvSpPr>
            <a:spLocks noChangeArrowheads="1"/>
          </p:cNvSpPr>
          <p:nvPr/>
        </p:nvSpPr>
        <p:spPr bwMode="auto">
          <a:xfrm>
            <a:off x="777240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32"/>
          <p:cNvSpPr>
            <a:spLocks noChangeArrowheads="1"/>
          </p:cNvSpPr>
          <p:nvPr/>
        </p:nvSpPr>
        <p:spPr bwMode="auto">
          <a:xfrm>
            <a:off x="993140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33"/>
          <p:cNvSpPr>
            <a:spLocks noChangeArrowheads="1"/>
          </p:cNvSpPr>
          <p:nvPr/>
        </p:nvSpPr>
        <p:spPr bwMode="auto">
          <a:xfrm>
            <a:off x="1209040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34"/>
          <p:cNvSpPr>
            <a:spLocks noChangeArrowheads="1"/>
          </p:cNvSpPr>
          <p:nvPr/>
        </p:nvSpPr>
        <p:spPr bwMode="auto">
          <a:xfrm>
            <a:off x="1424940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4" name="Rectangle 235"/>
          <p:cNvSpPr>
            <a:spLocks noChangeArrowheads="1"/>
          </p:cNvSpPr>
          <p:nvPr/>
        </p:nvSpPr>
        <p:spPr bwMode="auto">
          <a:xfrm>
            <a:off x="16424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5" name="Rectangle 236"/>
          <p:cNvSpPr>
            <a:spLocks noChangeArrowheads="1"/>
          </p:cNvSpPr>
          <p:nvPr/>
        </p:nvSpPr>
        <p:spPr bwMode="auto">
          <a:xfrm>
            <a:off x="18583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6" name="Rectangle 237"/>
          <p:cNvSpPr>
            <a:spLocks noChangeArrowheads="1"/>
          </p:cNvSpPr>
          <p:nvPr/>
        </p:nvSpPr>
        <p:spPr bwMode="auto">
          <a:xfrm>
            <a:off x="20742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38"/>
          <p:cNvSpPr>
            <a:spLocks noChangeArrowheads="1"/>
          </p:cNvSpPr>
          <p:nvPr/>
        </p:nvSpPr>
        <p:spPr bwMode="auto">
          <a:xfrm>
            <a:off x="22901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39"/>
          <p:cNvSpPr>
            <a:spLocks noChangeArrowheads="1"/>
          </p:cNvSpPr>
          <p:nvPr/>
        </p:nvSpPr>
        <p:spPr bwMode="auto">
          <a:xfrm>
            <a:off x="25060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40"/>
          <p:cNvSpPr>
            <a:spLocks noChangeArrowheads="1"/>
          </p:cNvSpPr>
          <p:nvPr/>
        </p:nvSpPr>
        <p:spPr bwMode="auto">
          <a:xfrm>
            <a:off x="2721928" y="25860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41"/>
          <p:cNvSpPr>
            <a:spLocks noChangeArrowheads="1"/>
          </p:cNvSpPr>
          <p:nvPr/>
        </p:nvSpPr>
        <p:spPr bwMode="auto">
          <a:xfrm>
            <a:off x="29378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42"/>
          <p:cNvSpPr>
            <a:spLocks noChangeArrowheads="1"/>
          </p:cNvSpPr>
          <p:nvPr/>
        </p:nvSpPr>
        <p:spPr bwMode="auto">
          <a:xfrm>
            <a:off x="31537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43"/>
          <p:cNvSpPr>
            <a:spLocks noChangeArrowheads="1"/>
          </p:cNvSpPr>
          <p:nvPr/>
        </p:nvSpPr>
        <p:spPr bwMode="auto">
          <a:xfrm>
            <a:off x="33696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44"/>
          <p:cNvSpPr>
            <a:spLocks noChangeArrowheads="1"/>
          </p:cNvSpPr>
          <p:nvPr/>
        </p:nvSpPr>
        <p:spPr bwMode="auto">
          <a:xfrm>
            <a:off x="35855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45"/>
          <p:cNvSpPr>
            <a:spLocks noChangeArrowheads="1"/>
          </p:cNvSpPr>
          <p:nvPr/>
        </p:nvSpPr>
        <p:spPr bwMode="auto">
          <a:xfrm>
            <a:off x="7772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46"/>
          <p:cNvSpPr>
            <a:spLocks noChangeArrowheads="1"/>
          </p:cNvSpPr>
          <p:nvPr/>
        </p:nvSpPr>
        <p:spPr bwMode="auto">
          <a:xfrm>
            <a:off x="9931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47"/>
          <p:cNvSpPr>
            <a:spLocks noChangeArrowheads="1"/>
          </p:cNvSpPr>
          <p:nvPr/>
        </p:nvSpPr>
        <p:spPr bwMode="auto">
          <a:xfrm>
            <a:off x="12090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48"/>
          <p:cNvSpPr>
            <a:spLocks noChangeArrowheads="1"/>
          </p:cNvSpPr>
          <p:nvPr/>
        </p:nvSpPr>
        <p:spPr bwMode="auto">
          <a:xfrm>
            <a:off x="1424940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8" name="Rectangle 249"/>
          <p:cNvSpPr>
            <a:spLocks noChangeArrowheads="1"/>
          </p:cNvSpPr>
          <p:nvPr/>
        </p:nvSpPr>
        <p:spPr bwMode="auto">
          <a:xfrm>
            <a:off x="16424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9" name="Rectangle 250"/>
          <p:cNvSpPr>
            <a:spLocks noChangeArrowheads="1"/>
          </p:cNvSpPr>
          <p:nvPr/>
        </p:nvSpPr>
        <p:spPr bwMode="auto">
          <a:xfrm>
            <a:off x="18583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0" name="Rectangle 251"/>
          <p:cNvSpPr>
            <a:spLocks noChangeArrowheads="1"/>
          </p:cNvSpPr>
          <p:nvPr/>
        </p:nvSpPr>
        <p:spPr bwMode="auto">
          <a:xfrm>
            <a:off x="20742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52"/>
          <p:cNvSpPr>
            <a:spLocks noChangeArrowheads="1"/>
          </p:cNvSpPr>
          <p:nvPr/>
        </p:nvSpPr>
        <p:spPr bwMode="auto">
          <a:xfrm>
            <a:off x="22901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53"/>
          <p:cNvSpPr>
            <a:spLocks noChangeArrowheads="1"/>
          </p:cNvSpPr>
          <p:nvPr/>
        </p:nvSpPr>
        <p:spPr bwMode="auto">
          <a:xfrm>
            <a:off x="2506028" y="28019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54"/>
          <p:cNvSpPr>
            <a:spLocks noChangeArrowheads="1"/>
          </p:cNvSpPr>
          <p:nvPr/>
        </p:nvSpPr>
        <p:spPr bwMode="auto">
          <a:xfrm>
            <a:off x="27219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55"/>
          <p:cNvSpPr>
            <a:spLocks noChangeArrowheads="1"/>
          </p:cNvSpPr>
          <p:nvPr/>
        </p:nvSpPr>
        <p:spPr bwMode="auto">
          <a:xfrm>
            <a:off x="29378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56"/>
          <p:cNvSpPr>
            <a:spLocks noChangeArrowheads="1"/>
          </p:cNvSpPr>
          <p:nvPr/>
        </p:nvSpPr>
        <p:spPr bwMode="auto">
          <a:xfrm>
            <a:off x="31537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57"/>
          <p:cNvSpPr>
            <a:spLocks noChangeArrowheads="1"/>
          </p:cNvSpPr>
          <p:nvPr/>
        </p:nvSpPr>
        <p:spPr bwMode="auto">
          <a:xfrm>
            <a:off x="33696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58"/>
          <p:cNvSpPr>
            <a:spLocks noChangeArrowheads="1"/>
          </p:cNvSpPr>
          <p:nvPr/>
        </p:nvSpPr>
        <p:spPr bwMode="auto">
          <a:xfrm>
            <a:off x="35855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59"/>
          <p:cNvSpPr>
            <a:spLocks noChangeArrowheads="1"/>
          </p:cNvSpPr>
          <p:nvPr/>
        </p:nvSpPr>
        <p:spPr bwMode="auto">
          <a:xfrm>
            <a:off x="7772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60"/>
          <p:cNvSpPr>
            <a:spLocks noChangeArrowheads="1"/>
          </p:cNvSpPr>
          <p:nvPr/>
        </p:nvSpPr>
        <p:spPr bwMode="auto">
          <a:xfrm>
            <a:off x="9931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61"/>
          <p:cNvSpPr>
            <a:spLocks noChangeArrowheads="1"/>
          </p:cNvSpPr>
          <p:nvPr/>
        </p:nvSpPr>
        <p:spPr bwMode="auto">
          <a:xfrm>
            <a:off x="12090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62"/>
          <p:cNvSpPr>
            <a:spLocks noChangeArrowheads="1"/>
          </p:cNvSpPr>
          <p:nvPr/>
        </p:nvSpPr>
        <p:spPr bwMode="auto">
          <a:xfrm>
            <a:off x="1424940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2" name="Rectangle 263"/>
          <p:cNvSpPr>
            <a:spLocks noChangeArrowheads="1"/>
          </p:cNvSpPr>
          <p:nvPr/>
        </p:nvSpPr>
        <p:spPr bwMode="auto">
          <a:xfrm>
            <a:off x="16424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3" name="Rectangle 264"/>
          <p:cNvSpPr>
            <a:spLocks noChangeArrowheads="1"/>
          </p:cNvSpPr>
          <p:nvPr/>
        </p:nvSpPr>
        <p:spPr bwMode="auto">
          <a:xfrm>
            <a:off x="18583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4" name="Rectangle 265"/>
          <p:cNvSpPr>
            <a:spLocks noChangeArrowheads="1"/>
          </p:cNvSpPr>
          <p:nvPr/>
        </p:nvSpPr>
        <p:spPr bwMode="auto">
          <a:xfrm>
            <a:off x="20742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66"/>
          <p:cNvSpPr>
            <a:spLocks noChangeArrowheads="1"/>
          </p:cNvSpPr>
          <p:nvPr/>
        </p:nvSpPr>
        <p:spPr bwMode="auto">
          <a:xfrm>
            <a:off x="22901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67"/>
          <p:cNvSpPr>
            <a:spLocks noChangeArrowheads="1"/>
          </p:cNvSpPr>
          <p:nvPr/>
        </p:nvSpPr>
        <p:spPr bwMode="auto">
          <a:xfrm>
            <a:off x="25060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68"/>
          <p:cNvSpPr>
            <a:spLocks noChangeArrowheads="1"/>
          </p:cNvSpPr>
          <p:nvPr/>
        </p:nvSpPr>
        <p:spPr bwMode="auto">
          <a:xfrm>
            <a:off x="27219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69"/>
          <p:cNvSpPr>
            <a:spLocks noChangeArrowheads="1"/>
          </p:cNvSpPr>
          <p:nvPr/>
        </p:nvSpPr>
        <p:spPr bwMode="auto">
          <a:xfrm>
            <a:off x="29378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70"/>
          <p:cNvSpPr>
            <a:spLocks noChangeArrowheads="1"/>
          </p:cNvSpPr>
          <p:nvPr/>
        </p:nvSpPr>
        <p:spPr bwMode="auto">
          <a:xfrm>
            <a:off x="31537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71"/>
          <p:cNvSpPr>
            <a:spLocks noChangeArrowheads="1"/>
          </p:cNvSpPr>
          <p:nvPr/>
        </p:nvSpPr>
        <p:spPr bwMode="auto">
          <a:xfrm>
            <a:off x="3369628" y="30178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72"/>
          <p:cNvSpPr>
            <a:spLocks noChangeArrowheads="1"/>
          </p:cNvSpPr>
          <p:nvPr/>
        </p:nvSpPr>
        <p:spPr bwMode="auto">
          <a:xfrm>
            <a:off x="3585528" y="3017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73"/>
          <p:cNvSpPr>
            <a:spLocks noChangeArrowheads="1"/>
          </p:cNvSpPr>
          <p:nvPr/>
        </p:nvSpPr>
        <p:spPr bwMode="auto">
          <a:xfrm>
            <a:off x="777240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74"/>
          <p:cNvSpPr>
            <a:spLocks noChangeArrowheads="1"/>
          </p:cNvSpPr>
          <p:nvPr/>
        </p:nvSpPr>
        <p:spPr bwMode="auto">
          <a:xfrm>
            <a:off x="993140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75"/>
          <p:cNvSpPr>
            <a:spLocks noChangeArrowheads="1"/>
          </p:cNvSpPr>
          <p:nvPr/>
        </p:nvSpPr>
        <p:spPr bwMode="auto">
          <a:xfrm>
            <a:off x="1209040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276"/>
          <p:cNvSpPr>
            <a:spLocks noChangeArrowheads="1"/>
          </p:cNvSpPr>
          <p:nvPr/>
        </p:nvSpPr>
        <p:spPr bwMode="auto">
          <a:xfrm>
            <a:off x="1424940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277"/>
          <p:cNvSpPr>
            <a:spLocks noChangeArrowheads="1"/>
          </p:cNvSpPr>
          <p:nvPr/>
        </p:nvSpPr>
        <p:spPr bwMode="auto">
          <a:xfrm>
            <a:off x="16424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278"/>
          <p:cNvSpPr>
            <a:spLocks noChangeArrowheads="1"/>
          </p:cNvSpPr>
          <p:nvPr/>
        </p:nvSpPr>
        <p:spPr bwMode="auto">
          <a:xfrm>
            <a:off x="18583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279"/>
          <p:cNvSpPr>
            <a:spLocks noChangeArrowheads="1"/>
          </p:cNvSpPr>
          <p:nvPr/>
        </p:nvSpPr>
        <p:spPr bwMode="auto">
          <a:xfrm>
            <a:off x="20742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280"/>
          <p:cNvSpPr>
            <a:spLocks noChangeArrowheads="1"/>
          </p:cNvSpPr>
          <p:nvPr/>
        </p:nvSpPr>
        <p:spPr bwMode="auto">
          <a:xfrm>
            <a:off x="22901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281"/>
          <p:cNvSpPr>
            <a:spLocks noChangeArrowheads="1"/>
          </p:cNvSpPr>
          <p:nvPr/>
        </p:nvSpPr>
        <p:spPr bwMode="auto">
          <a:xfrm>
            <a:off x="25060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282"/>
          <p:cNvSpPr>
            <a:spLocks noChangeArrowheads="1"/>
          </p:cNvSpPr>
          <p:nvPr/>
        </p:nvSpPr>
        <p:spPr bwMode="auto">
          <a:xfrm>
            <a:off x="27219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283"/>
          <p:cNvSpPr>
            <a:spLocks noChangeArrowheads="1"/>
          </p:cNvSpPr>
          <p:nvPr/>
        </p:nvSpPr>
        <p:spPr bwMode="auto">
          <a:xfrm>
            <a:off x="29378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284"/>
          <p:cNvSpPr>
            <a:spLocks noChangeArrowheads="1"/>
          </p:cNvSpPr>
          <p:nvPr/>
        </p:nvSpPr>
        <p:spPr bwMode="auto">
          <a:xfrm>
            <a:off x="3153728" y="3233738"/>
            <a:ext cx="215900" cy="215900"/>
          </a:xfrm>
          <a:prstGeom prst="rect">
            <a:avLst/>
          </a:prstGeom>
          <a:solidFill>
            <a:schemeClr val="bg2">
              <a:lumMod val="10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285"/>
          <p:cNvSpPr>
            <a:spLocks noChangeArrowheads="1"/>
          </p:cNvSpPr>
          <p:nvPr/>
        </p:nvSpPr>
        <p:spPr bwMode="auto">
          <a:xfrm>
            <a:off x="3369628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286"/>
          <p:cNvSpPr>
            <a:spLocks noChangeArrowheads="1"/>
          </p:cNvSpPr>
          <p:nvPr/>
        </p:nvSpPr>
        <p:spPr bwMode="auto">
          <a:xfrm>
            <a:off x="3585528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6" name="Rectangle 287"/>
          <p:cNvSpPr>
            <a:spLocks noChangeArrowheads="1"/>
          </p:cNvSpPr>
          <p:nvPr/>
        </p:nvSpPr>
        <p:spPr bwMode="auto">
          <a:xfrm>
            <a:off x="7772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288"/>
          <p:cNvSpPr>
            <a:spLocks noChangeArrowheads="1"/>
          </p:cNvSpPr>
          <p:nvPr/>
        </p:nvSpPr>
        <p:spPr bwMode="auto">
          <a:xfrm>
            <a:off x="9931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289"/>
          <p:cNvSpPr>
            <a:spLocks noChangeArrowheads="1"/>
          </p:cNvSpPr>
          <p:nvPr/>
        </p:nvSpPr>
        <p:spPr bwMode="auto">
          <a:xfrm>
            <a:off x="12090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290"/>
          <p:cNvSpPr>
            <a:spLocks noChangeArrowheads="1"/>
          </p:cNvSpPr>
          <p:nvPr/>
        </p:nvSpPr>
        <p:spPr bwMode="auto">
          <a:xfrm>
            <a:off x="1424940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291"/>
          <p:cNvSpPr>
            <a:spLocks noChangeArrowheads="1"/>
          </p:cNvSpPr>
          <p:nvPr/>
        </p:nvSpPr>
        <p:spPr bwMode="auto">
          <a:xfrm>
            <a:off x="16424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292"/>
          <p:cNvSpPr>
            <a:spLocks noChangeArrowheads="1"/>
          </p:cNvSpPr>
          <p:nvPr/>
        </p:nvSpPr>
        <p:spPr bwMode="auto">
          <a:xfrm>
            <a:off x="18583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293"/>
          <p:cNvSpPr>
            <a:spLocks noChangeArrowheads="1"/>
          </p:cNvSpPr>
          <p:nvPr/>
        </p:nvSpPr>
        <p:spPr bwMode="auto">
          <a:xfrm>
            <a:off x="20742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294"/>
          <p:cNvSpPr>
            <a:spLocks noChangeArrowheads="1"/>
          </p:cNvSpPr>
          <p:nvPr/>
        </p:nvSpPr>
        <p:spPr bwMode="auto">
          <a:xfrm>
            <a:off x="22901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295"/>
          <p:cNvSpPr>
            <a:spLocks noChangeArrowheads="1"/>
          </p:cNvSpPr>
          <p:nvPr/>
        </p:nvSpPr>
        <p:spPr bwMode="auto">
          <a:xfrm>
            <a:off x="25060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296"/>
          <p:cNvSpPr>
            <a:spLocks noChangeArrowheads="1"/>
          </p:cNvSpPr>
          <p:nvPr/>
        </p:nvSpPr>
        <p:spPr bwMode="auto">
          <a:xfrm>
            <a:off x="27219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297"/>
          <p:cNvSpPr>
            <a:spLocks noChangeArrowheads="1"/>
          </p:cNvSpPr>
          <p:nvPr/>
        </p:nvSpPr>
        <p:spPr bwMode="auto">
          <a:xfrm>
            <a:off x="29378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298"/>
          <p:cNvSpPr>
            <a:spLocks noChangeArrowheads="1"/>
          </p:cNvSpPr>
          <p:nvPr/>
        </p:nvSpPr>
        <p:spPr bwMode="auto">
          <a:xfrm>
            <a:off x="31537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299"/>
          <p:cNvSpPr>
            <a:spLocks noChangeArrowheads="1"/>
          </p:cNvSpPr>
          <p:nvPr/>
        </p:nvSpPr>
        <p:spPr bwMode="auto">
          <a:xfrm>
            <a:off x="33696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9" name="Rectangle 300"/>
          <p:cNvSpPr>
            <a:spLocks noChangeArrowheads="1"/>
          </p:cNvSpPr>
          <p:nvPr/>
        </p:nvSpPr>
        <p:spPr bwMode="auto">
          <a:xfrm>
            <a:off x="35855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0" name="Rectangle 301"/>
          <p:cNvSpPr>
            <a:spLocks noChangeArrowheads="1"/>
          </p:cNvSpPr>
          <p:nvPr/>
        </p:nvSpPr>
        <p:spPr bwMode="auto">
          <a:xfrm>
            <a:off x="3801428" y="1506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302"/>
          <p:cNvSpPr>
            <a:spLocks noChangeArrowheads="1"/>
          </p:cNvSpPr>
          <p:nvPr/>
        </p:nvSpPr>
        <p:spPr bwMode="auto">
          <a:xfrm>
            <a:off x="3801428" y="1722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303"/>
          <p:cNvSpPr>
            <a:spLocks noChangeArrowheads="1"/>
          </p:cNvSpPr>
          <p:nvPr/>
        </p:nvSpPr>
        <p:spPr bwMode="auto">
          <a:xfrm>
            <a:off x="3801428" y="1938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304"/>
          <p:cNvSpPr>
            <a:spLocks noChangeArrowheads="1"/>
          </p:cNvSpPr>
          <p:nvPr/>
        </p:nvSpPr>
        <p:spPr bwMode="auto">
          <a:xfrm>
            <a:off x="3801428" y="2154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305"/>
          <p:cNvSpPr>
            <a:spLocks noChangeArrowheads="1"/>
          </p:cNvSpPr>
          <p:nvPr/>
        </p:nvSpPr>
        <p:spPr bwMode="auto">
          <a:xfrm>
            <a:off x="3801428" y="2370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306"/>
          <p:cNvSpPr>
            <a:spLocks noChangeArrowheads="1"/>
          </p:cNvSpPr>
          <p:nvPr/>
        </p:nvSpPr>
        <p:spPr bwMode="auto">
          <a:xfrm>
            <a:off x="3801428" y="2586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307"/>
          <p:cNvSpPr>
            <a:spLocks noChangeArrowheads="1"/>
          </p:cNvSpPr>
          <p:nvPr/>
        </p:nvSpPr>
        <p:spPr bwMode="auto">
          <a:xfrm>
            <a:off x="3801428" y="2801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308"/>
          <p:cNvSpPr>
            <a:spLocks noChangeArrowheads="1"/>
          </p:cNvSpPr>
          <p:nvPr/>
        </p:nvSpPr>
        <p:spPr bwMode="auto">
          <a:xfrm>
            <a:off x="3801428" y="3017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309"/>
          <p:cNvSpPr>
            <a:spLocks noChangeArrowheads="1"/>
          </p:cNvSpPr>
          <p:nvPr/>
        </p:nvSpPr>
        <p:spPr bwMode="auto">
          <a:xfrm>
            <a:off x="3801428" y="3233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310"/>
          <p:cNvSpPr>
            <a:spLocks noChangeArrowheads="1"/>
          </p:cNvSpPr>
          <p:nvPr/>
        </p:nvSpPr>
        <p:spPr bwMode="auto">
          <a:xfrm>
            <a:off x="3801428" y="3449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87"/>
          <p:cNvSpPr>
            <a:spLocks noChangeArrowheads="1"/>
          </p:cNvSpPr>
          <p:nvPr/>
        </p:nvSpPr>
        <p:spPr bwMode="auto">
          <a:xfrm>
            <a:off x="7786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0</a:t>
            </a:r>
            <a:endParaRPr lang="en-US" sz="900" b="1" dirty="0"/>
          </a:p>
        </p:txBody>
      </p:sp>
      <p:sp>
        <p:nvSpPr>
          <p:cNvPr id="453" name="Rectangle 288"/>
          <p:cNvSpPr>
            <a:spLocks noChangeArrowheads="1"/>
          </p:cNvSpPr>
          <p:nvPr/>
        </p:nvSpPr>
        <p:spPr bwMode="auto">
          <a:xfrm>
            <a:off x="9945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</a:t>
            </a:r>
            <a:endParaRPr lang="en-US" sz="900" b="1" dirty="0"/>
          </a:p>
        </p:txBody>
      </p:sp>
      <p:sp>
        <p:nvSpPr>
          <p:cNvPr id="454" name="Rectangle 289"/>
          <p:cNvSpPr>
            <a:spLocks noChangeArrowheads="1"/>
          </p:cNvSpPr>
          <p:nvPr/>
        </p:nvSpPr>
        <p:spPr bwMode="auto">
          <a:xfrm>
            <a:off x="12104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2</a:t>
            </a:r>
            <a:endParaRPr lang="en-US" sz="900" b="1" dirty="0"/>
          </a:p>
        </p:txBody>
      </p:sp>
      <p:sp>
        <p:nvSpPr>
          <p:cNvPr id="455" name="Rectangle 290"/>
          <p:cNvSpPr>
            <a:spLocks noChangeArrowheads="1"/>
          </p:cNvSpPr>
          <p:nvPr/>
        </p:nvSpPr>
        <p:spPr bwMode="auto">
          <a:xfrm>
            <a:off x="1426355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3</a:t>
            </a:r>
            <a:endParaRPr lang="en-US" sz="900" b="1" dirty="0"/>
          </a:p>
        </p:txBody>
      </p:sp>
      <p:sp>
        <p:nvSpPr>
          <p:cNvPr id="456" name="Rectangle 291"/>
          <p:cNvSpPr>
            <a:spLocks noChangeArrowheads="1"/>
          </p:cNvSpPr>
          <p:nvPr/>
        </p:nvSpPr>
        <p:spPr bwMode="auto">
          <a:xfrm>
            <a:off x="16438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4</a:t>
            </a:r>
            <a:endParaRPr lang="en-US" sz="900" b="1" dirty="0"/>
          </a:p>
        </p:txBody>
      </p:sp>
      <p:sp>
        <p:nvSpPr>
          <p:cNvPr id="457" name="Rectangle 292"/>
          <p:cNvSpPr>
            <a:spLocks noChangeArrowheads="1"/>
          </p:cNvSpPr>
          <p:nvPr/>
        </p:nvSpPr>
        <p:spPr bwMode="auto">
          <a:xfrm>
            <a:off x="18597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5</a:t>
            </a:r>
            <a:endParaRPr lang="en-US" sz="900" b="1" dirty="0"/>
          </a:p>
        </p:txBody>
      </p:sp>
      <p:sp>
        <p:nvSpPr>
          <p:cNvPr id="458" name="Rectangle 293"/>
          <p:cNvSpPr>
            <a:spLocks noChangeArrowheads="1"/>
          </p:cNvSpPr>
          <p:nvPr/>
        </p:nvSpPr>
        <p:spPr bwMode="auto">
          <a:xfrm>
            <a:off x="20756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6</a:t>
            </a:r>
            <a:endParaRPr lang="en-US" sz="900" b="1" dirty="0"/>
          </a:p>
        </p:txBody>
      </p:sp>
      <p:sp>
        <p:nvSpPr>
          <p:cNvPr id="459" name="Rectangle 294"/>
          <p:cNvSpPr>
            <a:spLocks noChangeArrowheads="1"/>
          </p:cNvSpPr>
          <p:nvPr/>
        </p:nvSpPr>
        <p:spPr bwMode="auto">
          <a:xfrm>
            <a:off x="22915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7</a:t>
            </a:r>
            <a:endParaRPr lang="en-US" sz="900" b="1" dirty="0"/>
          </a:p>
        </p:txBody>
      </p:sp>
      <p:sp>
        <p:nvSpPr>
          <p:cNvPr id="460" name="Rectangle 295"/>
          <p:cNvSpPr>
            <a:spLocks noChangeArrowheads="1"/>
          </p:cNvSpPr>
          <p:nvPr/>
        </p:nvSpPr>
        <p:spPr bwMode="auto">
          <a:xfrm>
            <a:off x="25074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8</a:t>
            </a:r>
            <a:endParaRPr lang="en-US" sz="900" b="1" dirty="0"/>
          </a:p>
        </p:txBody>
      </p:sp>
      <p:sp>
        <p:nvSpPr>
          <p:cNvPr id="461" name="Rectangle 296"/>
          <p:cNvSpPr>
            <a:spLocks noChangeArrowheads="1"/>
          </p:cNvSpPr>
          <p:nvPr/>
        </p:nvSpPr>
        <p:spPr bwMode="auto">
          <a:xfrm>
            <a:off x="27233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9</a:t>
            </a:r>
            <a:endParaRPr lang="en-US" sz="900" b="1" dirty="0"/>
          </a:p>
        </p:txBody>
      </p:sp>
      <p:sp>
        <p:nvSpPr>
          <p:cNvPr id="462" name="Rectangle 297"/>
          <p:cNvSpPr>
            <a:spLocks noChangeArrowheads="1"/>
          </p:cNvSpPr>
          <p:nvPr/>
        </p:nvSpPr>
        <p:spPr bwMode="auto">
          <a:xfrm>
            <a:off x="29392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10</a:t>
            </a:r>
            <a:endParaRPr lang="en-US" sz="900" b="1" dirty="0"/>
          </a:p>
        </p:txBody>
      </p:sp>
      <p:sp>
        <p:nvSpPr>
          <p:cNvPr id="463" name="Rectangle 298"/>
          <p:cNvSpPr>
            <a:spLocks noChangeArrowheads="1"/>
          </p:cNvSpPr>
          <p:nvPr/>
        </p:nvSpPr>
        <p:spPr bwMode="auto">
          <a:xfrm>
            <a:off x="31551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11</a:t>
            </a:r>
            <a:endParaRPr lang="en-US" sz="900" b="1" dirty="0"/>
          </a:p>
        </p:txBody>
      </p:sp>
      <p:sp>
        <p:nvSpPr>
          <p:cNvPr id="464" name="Rectangle 299"/>
          <p:cNvSpPr>
            <a:spLocks noChangeArrowheads="1"/>
          </p:cNvSpPr>
          <p:nvPr/>
        </p:nvSpPr>
        <p:spPr bwMode="auto">
          <a:xfrm>
            <a:off x="33710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12</a:t>
            </a:r>
            <a:endParaRPr lang="en-US" sz="900" b="1" dirty="0"/>
          </a:p>
        </p:txBody>
      </p:sp>
      <p:sp>
        <p:nvSpPr>
          <p:cNvPr id="465" name="Rectangle 300"/>
          <p:cNvSpPr>
            <a:spLocks noChangeArrowheads="1"/>
          </p:cNvSpPr>
          <p:nvPr/>
        </p:nvSpPr>
        <p:spPr bwMode="auto">
          <a:xfrm>
            <a:off x="35869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13</a:t>
            </a:r>
            <a:endParaRPr lang="en-US" sz="900" b="1" dirty="0"/>
          </a:p>
        </p:txBody>
      </p:sp>
      <p:sp>
        <p:nvSpPr>
          <p:cNvPr id="466" name="Rectangle 310"/>
          <p:cNvSpPr>
            <a:spLocks noChangeArrowheads="1"/>
          </p:cNvSpPr>
          <p:nvPr/>
        </p:nvSpPr>
        <p:spPr bwMode="auto">
          <a:xfrm>
            <a:off x="3802843" y="1284216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14</a:t>
            </a:r>
            <a:endParaRPr lang="en-US" sz="9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9976" y="1499088"/>
            <a:ext cx="215900" cy="2159000"/>
            <a:chOff x="2812506" y="4305340"/>
            <a:chExt cx="215900" cy="2159000"/>
          </a:xfrm>
        </p:grpSpPr>
        <p:sp>
          <p:nvSpPr>
            <p:cNvPr id="467" name="Rectangle 161"/>
            <p:cNvSpPr>
              <a:spLocks noChangeArrowheads="1"/>
            </p:cNvSpPr>
            <p:nvPr/>
          </p:nvSpPr>
          <p:spPr bwMode="auto">
            <a:xfrm>
              <a:off x="2812506" y="43053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0</a:t>
              </a:r>
              <a:endParaRPr lang="en-US" sz="900" b="1" dirty="0"/>
            </a:p>
          </p:txBody>
        </p:sp>
        <p:sp>
          <p:nvSpPr>
            <p:cNvPr id="468" name="Rectangle 175"/>
            <p:cNvSpPr>
              <a:spLocks noChangeArrowheads="1"/>
            </p:cNvSpPr>
            <p:nvPr/>
          </p:nvSpPr>
          <p:spPr bwMode="auto">
            <a:xfrm>
              <a:off x="2812506" y="45212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1</a:t>
              </a:r>
              <a:endParaRPr lang="en-US" sz="900" b="1" dirty="0"/>
            </a:p>
          </p:txBody>
        </p:sp>
        <p:sp>
          <p:nvSpPr>
            <p:cNvPr id="469" name="Rectangle 189"/>
            <p:cNvSpPr>
              <a:spLocks noChangeArrowheads="1"/>
            </p:cNvSpPr>
            <p:nvPr/>
          </p:nvSpPr>
          <p:spPr bwMode="auto">
            <a:xfrm>
              <a:off x="2812506" y="47371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2</a:t>
              </a:r>
              <a:endParaRPr lang="en-US" sz="900" b="1" dirty="0"/>
            </a:p>
          </p:txBody>
        </p:sp>
        <p:sp>
          <p:nvSpPr>
            <p:cNvPr id="470" name="Rectangle 203"/>
            <p:cNvSpPr>
              <a:spLocks noChangeArrowheads="1"/>
            </p:cNvSpPr>
            <p:nvPr/>
          </p:nvSpPr>
          <p:spPr bwMode="auto">
            <a:xfrm>
              <a:off x="2812506" y="49530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3</a:t>
              </a:r>
              <a:endParaRPr lang="en-US" sz="900" b="1" dirty="0"/>
            </a:p>
          </p:txBody>
        </p:sp>
        <p:sp>
          <p:nvSpPr>
            <p:cNvPr id="471" name="Rectangle 217"/>
            <p:cNvSpPr>
              <a:spLocks noChangeArrowheads="1"/>
            </p:cNvSpPr>
            <p:nvPr/>
          </p:nvSpPr>
          <p:spPr bwMode="auto">
            <a:xfrm>
              <a:off x="2812506" y="51689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4</a:t>
              </a:r>
              <a:endParaRPr lang="en-US" sz="900" b="1" dirty="0"/>
            </a:p>
          </p:txBody>
        </p:sp>
        <p:sp>
          <p:nvSpPr>
            <p:cNvPr id="472" name="Rectangle 231"/>
            <p:cNvSpPr>
              <a:spLocks noChangeArrowheads="1"/>
            </p:cNvSpPr>
            <p:nvPr/>
          </p:nvSpPr>
          <p:spPr bwMode="auto">
            <a:xfrm>
              <a:off x="2812506" y="53848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5</a:t>
              </a:r>
              <a:endParaRPr lang="en-US" sz="900" b="1" dirty="0"/>
            </a:p>
          </p:txBody>
        </p:sp>
        <p:sp>
          <p:nvSpPr>
            <p:cNvPr id="473" name="Rectangle 245"/>
            <p:cNvSpPr>
              <a:spLocks noChangeArrowheads="1"/>
            </p:cNvSpPr>
            <p:nvPr/>
          </p:nvSpPr>
          <p:spPr bwMode="auto">
            <a:xfrm>
              <a:off x="2812506" y="56007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6</a:t>
              </a:r>
              <a:endParaRPr lang="en-US" sz="900" b="1" dirty="0"/>
            </a:p>
          </p:txBody>
        </p:sp>
        <p:sp>
          <p:nvSpPr>
            <p:cNvPr id="474" name="Rectangle 259"/>
            <p:cNvSpPr>
              <a:spLocks noChangeArrowheads="1"/>
            </p:cNvSpPr>
            <p:nvPr/>
          </p:nvSpPr>
          <p:spPr bwMode="auto">
            <a:xfrm>
              <a:off x="2812506" y="58166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7</a:t>
              </a:r>
              <a:endParaRPr lang="en-US" sz="900" b="1" dirty="0"/>
            </a:p>
          </p:txBody>
        </p:sp>
        <p:sp>
          <p:nvSpPr>
            <p:cNvPr id="475" name="Rectangle 273"/>
            <p:cNvSpPr>
              <a:spLocks noChangeArrowheads="1"/>
            </p:cNvSpPr>
            <p:nvPr/>
          </p:nvSpPr>
          <p:spPr bwMode="auto">
            <a:xfrm>
              <a:off x="2812506" y="60325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he-IL" sz="900" b="1" dirty="0"/>
                <a:t>8</a:t>
              </a:r>
              <a:endParaRPr lang="en-US" sz="900" b="1" dirty="0"/>
            </a:p>
          </p:txBody>
        </p:sp>
        <p:sp>
          <p:nvSpPr>
            <p:cNvPr id="476" name="Rectangle 287"/>
            <p:cNvSpPr>
              <a:spLocks noChangeArrowheads="1"/>
            </p:cNvSpPr>
            <p:nvPr/>
          </p:nvSpPr>
          <p:spPr bwMode="auto">
            <a:xfrm>
              <a:off x="2812506" y="6248440"/>
              <a:ext cx="215900" cy="2159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900" b="1" dirty="0"/>
                <a:t>...</a:t>
              </a:r>
            </a:p>
          </p:txBody>
        </p:sp>
      </p:grpSp>
      <p:sp>
        <p:nvSpPr>
          <p:cNvPr id="478" name="Rectangle 148"/>
          <p:cNvSpPr>
            <a:spLocks noChangeArrowheads="1"/>
          </p:cNvSpPr>
          <p:nvPr/>
        </p:nvSpPr>
        <p:spPr bwMode="auto">
          <a:xfrm>
            <a:off x="3942577" y="4136398"/>
            <a:ext cx="3901244" cy="215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896"/>
              </a:spcBef>
              <a:buClr>
                <a:srgbClr val="006600"/>
              </a:buClr>
              <a:buSzPct val="78000"/>
            </a:pPr>
            <a:r>
              <a:rPr lang="en-US" u="sng" dirty="0">
                <a:latin typeface="Times New Roman"/>
                <a:cs typeface="Times New Roman"/>
              </a:rPr>
              <a:t>Vector graphics images can be easily:</a:t>
            </a:r>
          </a:p>
          <a:p>
            <a:pPr marL="177800" indent="-177800" algn="l">
              <a:spcBef>
                <a:spcPts val="1200"/>
              </a:spcBef>
              <a:buSzPct val="12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stored</a:t>
            </a:r>
          </a:p>
          <a:p>
            <a:pPr marL="177800" indent="-177800" algn="l">
              <a:spcBef>
                <a:spcPts val="1200"/>
              </a:spcBef>
              <a:buSzPct val="12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transmitted</a:t>
            </a:r>
          </a:p>
          <a:p>
            <a:pPr marL="177800" indent="-177800" algn="l">
              <a:spcBef>
                <a:spcPts val="1200"/>
              </a:spcBef>
              <a:buSzPct val="12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scaled</a:t>
            </a:r>
          </a:p>
          <a:p>
            <a:pPr marL="177800" indent="-177800" algn="l">
              <a:spcBef>
                <a:spcPts val="1200"/>
              </a:spcBef>
              <a:buSzPct val="12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turned into bitmap</a:t>
            </a:r>
          </a:p>
          <a:p>
            <a:pPr algn="l">
              <a:spcBef>
                <a:spcPts val="1896"/>
              </a:spcBef>
              <a:buClr>
                <a:srgbClr val="006600"/>
              </a:buClr>
              <a:buSzPct val="78000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82" name="Rectangle 301"/>
          <p:cNvSpPr>
            <a:spLocks noChangeArrowheads="1"/>
          </p:cNvSpPr>
          <p:nvPr/>
        </p:nvSpPr>
        <p:spPr bwMode="auto">
          <a:xfrm>
            <a:off x="4017770" y="15082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3" name="Rectangle 302"/>
          <p:cNvSpPr>
            <a:spLocks noChangeArrowheads="1"/>
          </p:cNvSpPr>
          <p:nvPr/>
        </p:nvSpPr>
        <p:spPr bwMode="auto">
          <a:xfrm>
            <a:off x="4017770" y="17241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4" name="Rectangle 303"/>
          <p:cNvSpPr>
            <a:spLocks noChangeArrowheads="1"/>
          </p:cNvSpPr>
          <p:nvPr/>
        </p:nvSpPr>
        <p:spPr bwMode="auto">
          <a:xfrm>
            <a:off x="4017770" y="19400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5" name="Rectangle 304"/>
          <p:cNvSpPr>
            <a:spLocks noChangeArrowheads="1"/>
          </p:cNvSpPr>
          <p:nvPr/>
        </p:nvSpPr>
        <p:spPr bwMode="auto">
          <a:xfrm>
            <a:off x="4017770" y="21559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6" name="Rectangle 305"/>
          <p:cNvSpPr>
            <a:spLocks noChangeArrowheads="1"/>
          </p:cNvSpPr>
          <p:nvPr/>
        </p:nvSpPr>
        <p:spPr bwMode="auto">
          <a:xfrm>
            <a:off x="4017770" y="23718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7" name="Rectangle 306"/>
          <p:cNvSpPr>
            <a:spLocks noChangeArrowheads="1"/>
          </p:cNvSpPr>
          <p:nvPr/>
        </p:nvSpPr>
        <p:spPr bwMode="auto">
          <a:xfrm>
            <a:off x="4017770" y="25877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8" name="Rectangle 307"/>
          <p:cNvSpPr>
            <a:spLocks noChangeArrowheads="1"/>
          </p:cNvSpPr>
          <p:nvPr/>
        </p:nvSpPr>
        <p:spPr bwMode="auto">
          <a:xfrm>
            <a:off x="4017770" y="28036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308"/>
          <p:cNvSpPr>
            <a:spLocks noChangeArrowheads="1"/>
          </p:cNvSpPr>
          <p:nvPr/>
        </p:nvSpPr>
        <p:spPr bwMode="auto">
          <a:xfrm>
            <a:off x="4017770" y="30195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309"/>
          <p:cNvSpPr>
            <a:spLocks noChangeArrowheads="1"/>
          </p:cNvSpPr>
          <p:nvPr/>
        </p:nvSpPr>
        <p:spPr bwMode="auto">
          <a:xfrm>
            <a:off x="4017770" y="32354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310"/>
          <p:cNvSpPr>
            <a:spLocks noChangeArrowheads="1"/>
          </p:cNvSpPr>
          <p:nvPr/>
        </p:nvSpPr>
        <p:spPr bwMode="auto">
          <a:xfrm>
            <a:off x="4017770" y="3451357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310"/>
          <p:cNvSpPr>
            <a:spLocks noChangeArrowheads="1"/>
          </p:cNvSpPr>
          <p:nvPr/>
        </p:nvSpPr>
        <p:spPr bwMode="auto">
          <a:xfrm>
            <a:off x="4019185" y="1285935"/>
            <a:ext cx="215900" cy="21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e-IL" sz="900" b="1" dirty="0"/>
              <a:t>15</a:t>
            </a:r>
            <a:endParaRPr lang="en-US" sz="900" b="1" dirty="0"/>
          </a:p>
        </p:txBody>
      </p:sp>
      <p:grpSp>
        <p:nvGrpSpPr>
          <p:cNvPr id="195" name="Group 194"/>
          <p:cNvGrpSpPr/>
          <p:nvPr/>
        </p:nvGrpSpPr>
        <p:grpSpPr>
          <a:xfrm>
            <a:off x="613946" y="3937423"/>
            <a:ext cx="2556729" cy="2446730"/>
            <a:chOff x="613946" y="3937423"/>
            <a:chExt cx="2556729" cy="2446730"/>
          </a:xfrm>
        </p:grpSpPr>
        <p:sp>
          <p:nvSpPr>
            <p:cNvPr id="196" name="Text Box 3"/>
            <p:cNvSpPr txBox="1">
              <a:spLocks noChangeArrowheads="1"/>
            </p:cNvSpPr>
            <p:nvPr/>
          </p:nvSpPr>
          <p:spPr bwMode="auto">
            <a:xfrm>
              <a:off x="688696" y="4284594"/>
              <a:ext cx="2481979" cy="20995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drawLine(3,0,11,0);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drawRectangle(3,1,9,5);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drawLine(12,1,12,2);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drawLine(10,3,11,3);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drawLine(4,6,8,6);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drawLine(0,7,12,7);</a:t>
              </a:r>
            </a:p>
            <a:p>
              <a:pPr marL="0" indent="0">
                <a:spcBef>
                  <a:spcPts val="500"/>
                </a:spcBef>
              </a:pPr>
              <a:r>
                <a:rPr lang="en-US" sz="1200" dirty="0">
                  <a:latin typeface="Consolas"/>
                  <a:cs typeface="Consolas"/>
                </a:rPr>
                <a:t>drawLine(1,8,11,8);</a:t>
              </a: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dirty="0">
                <a:latin typeface="Consolas"/>
                <a:cs typeface="Consolas"/>
              </a:endParaRPr>
            </a:p>
            <a:p>
              <a:pPr marL="0" indent="0"/>
              <a:endParaRPr lang="en-US" sz="1200" b="1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97" name="Rectangle 148"/>
            <p:cNvSpPr>
              <a:spLocks noChangeArrowheads="1"/>
            </p:cNvSpPr>
            <p:nvPr/>
          </p:nvSpPr>
          <p:spPr bwMode="auto">
            <a:xfrm>
              <a:off x="613946" y="3937423"/>
              <a:ext cx="1913292" cy="477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1896"/>
                </a:spcBef>
                <a:buClr>
                  <a:srgbClr val="006600"/>
                </a:buClr>
                <a:buSzPct val="78000"/>
              </a:pPr>
              <a:r>
                <a:rPr lang="en-US" sz="1600" dirty="0">
                  <a:latin typeface="Times New Roman"/>
                  <a:cs typeface="Times New Roman"/>
                </a:rPr>
                <a:t>vector graphics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4564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graphics primitives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899426" y="1538495"/>
            <a:ext cx="7298061" cy="362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spcBef>
                <a:spcPts val="7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500"/>
              </a:spcBef>
              <a:buClrTx/>
              <a:buSzPct val="59000"/>
              <a:buFont typeface="Wingdings" charset="2"/>
              <a:buChar char="q"/>
            </a:pPr>
            <a:r>
              <a:rPr lang="en-US" sz="1800" dirty="0"/>
              <a:t>drawPixel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/>
              <a:t>(</a:t>
            </a:r>
            <a:r>
              <a:rPr lang="en-US" sz="1800" i="1" dirty="0">
                <a:latin typeface="Times New Roman"/>
                <a:cs typeface="Times New Roman"/>
              </a:rPr>
              <a:t>x</a:t>
            </a:r>
            <a:r>
              <a:rPr lang="en-US" sz="1800" dirty="0"/>
              <a:t>,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dirty="0">
                <a:latin typeface="Times New Roman"/>
                <a:cs typeface="Times New Roman"/>
              </a:rPr>
              <a:t>y</a:t>
            </a:r>
            <a:r>
              <a:rPr lang="en-US" sz="1800" dirty="0"/>
              <a:t>)</a:t>
            </a:r>
          </a:p>
          <a:p>
            <a:pPr>
              <a:spcBef>
                <a:spcPts val="2500"/>
              </a:spcBef>
              <a:buClrTx/>
              <a:buSzPct val="59000"/>
              <a:buFont typeface="Wingdings" charset="2"/>
              <a:buChar char="q"/>
            </a:pPr>
            <a:r>
              <a:rPr lang="en-US" sz="1800" dirty="0"/>
              <a:t>drawLine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/>
              <a:t>(</a:t>
            </a:r>
            <a:r>
              <a:rPr lang="en-US" sz="1800" i="1" dirty="0">
                <a:latin typeface="Times New Roman"/>
                <a:cs typeface="Times New Roman"/>
              </a:rPr>
              <a:t>x</a:t>
            </a:r>
            <a:r>
              <a:rPr lang="en-US" sz="1800" baseline="-25000" dirty="0"/>
              <a:t>1</a:t>
            </a:r>
            <a:r>
              <a:rPr lang="en-US" sz="1800" dirty="0"/>
              <a:t>,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dirty="0">
                <a:latin typeface="Times New Roman"/>
                <a:cs typeface="Times New Roman"/>
              </a:rPr>
              <a:t>y</a:t>
            </a:r>
            <a:r>
              <a:rPr lang="en-US" sz="1800" baseline="-25000" dirty="0"/>
              <a:t>1</a:t>
            </a:r>
            <a:r>
              <a:rPr lang="en-US" sz="1800" dirty="0"/>
              <a:t>,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dirty="0">
                <a:latin typeface="Times New Roman"/>
                <a:cs typeface="Times New Roman"/>
              </a:rPr>
              <a:t>x</a:t>
            </a:r>
            <a:r>
              <a:rPr lang="en-US" sz="1800" baseline="-25000" dirty="0"/>
              <a:t>2</a:t>
            </a:r>
            <a:r>
              <a:rPr lang="en-US" sz="1800" dirty="0"/>
              <a:t>,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dirty="0">
                <a:latin typeface="Times New Roman"/>
                <a:cs typeface="Times New Roman"/>
              </a:rPr>
              <a:t>y</a:t>
            </a:r>
            <a:r>
              <a:rPr lang="en-US" sz="1800" baseline="-25000" dirty="0"/>
              <a:t>2</a:t>
            </a:r>
            <a:r>
              <a:rPr lang="en-US" sz="1800" dirty="0"/>
              <a:t>)</a:t>
            </a:r>
          </a:p>
          <a:p>
            <a:pPr>
              <a:spcBef>
                <a:spcPts val="2500"/>
              </a:spcBef>
              <a:buClrTx/>
              <a:buSzPct val="59000"/>
              <a:buFont typeface="Wingdings" charset="2"/>
              <a:buChar char="q"/>
            </a:pPr>
            <a:r>
              <a:rPr lang="en-US" sz="1800" dirty="0"/>
              <a:t>drawCircle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/>
              <a:t>(</a:t>
            </a:r>
            <a:r>
              <a:rPr lang="en-US" sz="1800" i="1" dirty="0">
                <a:latin typeface="Times New Roman"/>
                <a:cs typeface="Times New Roman"/>
              </a:rPr>
              <a:t>x</a:t>
            </a:r>
            <a:r>
              <a:rPr lang="en-US" sz="1800" dirty="0"/>
              <a:t>,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dirty="0">
                <a:latin typeface="Times New Roman"/>
                <a:cs typeface="Times New Roman"/>
              </a:rPr>
              <a:t>y</a:t>
            </a:r>
            <a:r>
              <a:rPr lang="en-US" sz="1800" dirty="0"/>
              <a:t>,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dirty="0">
                <a:latin typeface="Times New Roman"/>
                <a:cs typeface="Times New Roman"/>
              </a:rPr>
              <a:t>r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2771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Array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Keyboard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moveCursor(int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printChar(char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printString(String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printInt(int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println()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backSpace()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String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Sys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501292" y="3798275"/>
            <a:ext cx="4411785" cy="160410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Array</a:t>
            </a:r>
            <a:r>
              <a:rPr lang="en-US" dirty="0"/>
              <a:t> {</a:t>
            </a:r>
          </a:p>
          <a:p>
            <a:r>
              <a:rPr lang="en-US" dirty="0"/>
              <a:t>   function Array </a:t>
            </a:r>
            <a:r>
              <a:rPr lang="en-US" b="1" dirty="0"/>
              <a:t>new</a:t>
            </a:r>
            <a:r>
              <a:rPr lang="en-US" dirty="0"/>
              <a:t>(int size) </a:t>
            </a:r>
          </a:p>
          <a:p>
            <a:r>
              <a:rPr lang="en-US" dirty="0"/>
              <a:t>   method void </a:t>
            </a:r>
            <a:r>
              <a:rPr lang="en-US" b="1" dirty="0"/>
              <a:t>dispose</a:t>
            </a:r>
            <a:r>
              <a:rPr lang="en-US" dirty="0"/>
              <a:t>()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603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drawing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59743" y="1262947"/>
            <a:ext cx="6076862" cy="4583092"/>
            <a:chOff x="859743" y="1262947"/>
            <a:chExt cx="6076862" cy="4583092"/>
          </a:xfrm>
        </p:grpSpPr>
        <p:grpSp>
          <p:nvGrpSpPr>
            <p:cNvPr id="81" name="Group 80"/>
            <p:cNvGrpSpPr/>
            <p:nvPr/>
          </p:nvGrpSpPr>
          <p:grpSpPr>
            <a:xfrm>
              <a:off x="3647770" y="3346195"/>
              <a:ext cx="3288835" cy="1889209"/>
              <a:chOff x="4829716" y="3327293"/>
              <a:chExt cx="3288835" cy="1889209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5846307" y="3327293"/>
                <a:ext cx="2272244" cy="1889209"/>
                <a:chOff x="7094055" y="2782755"/>
                <a:chExt cx="1365913" cy="1446133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7094055" y="2782755"/>
                  <a:ext cx="1365913" cy="1446133"/>
                  <a:chOff x="7862095" y="3501167"/>
                  <a:chExt cx="1829853" cy="1800298"/>
                </a:xfrm>
              </p:grpSpPr>
              <p:pic>
                <p:nvPicPr>
                  <p:cNvPr id="93" name="Picture 9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62095" y="3501167"/>
                    <a:ext cx="1829853" cy="1800298"/>
                  </a:xfrm>
                  <a:prstGeom prst="rect">
                    <a:avLst/>
                  </a:prstGeom>
                </p:spPr>
              </p:pic>
              <p:sp>
                <p:nvSpPr>
                  <p:cNvPr id="94" name="TextBox 93"/>
                  <p:cNvSpPr txBox="1"/>
                  <p:nvPr/>
                </p:nvSpPr>
                <p:spPr>
                  <a:xfrm rot="411091">
                    <a:off x="8281675" y="3845041"/>
                    <a:ext cx="1035682" cy="7921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noAutofit/>
                  </a:bodyPr>
                  <a:lstStyle/>
                  <a:p>
                    <a:endParaRPr lang="en-US" sz="900" dirty="0">
                      <a:latin typeface="Courier"/>
                      <a:cs typeface="Courier"/>
                    </a:endParaRPr>
                  </a:p>
                </p:txBody>
              </p:sp>
            </p:grpSp>
            <p:sp>
              <p:nvSpPr>
                <p:cNvPr id="92" name="Extract 91"/>
                <p:cNvSpPr/>
                <p:nvPr/>
              </p:nvSpPr>
              <p:spPr>
                <a:xfrm rot="5197166">
                  <a:off x="7230547" y="3224007"/>
                  <a:ext cx="131070" cy="147990"/>
                </a:xfrm>
                <a:prstGeom prst="flowChartExtra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7" name="Freeform 86"/>
              <p:cNvSpPr/>
              <p:nvPr/>
            </p:nvSpPr>
            <p:spPr>
              <a:xfrm>
                <a:off x="4829716" y="3989427"/>
                <a:ext cx="1242275" cy="291460"/>
              </a:xfrm>
              <a:custGeom>
                <a:avLst/>
                <a:gdLst>
                  <a:gd name="connsiteX0" fmla="*/ 1561520 w 1561520"/>
                  <a:gd name="connsiteY0" fmla="*/ 0 h 291460"/>
                  <a:gd name="connsiteX1" fmla="*/ 1526819 w 1561520"/>
                  <a:gd name="connsiteY1" fmla="*/ 13879 h 291460"/>
                  <a:gd name="connsiteX2" fmla="*/ 1499059 w 1561520"/>
                  <a:gd name="connsiteY2" fmla="*/ 20818 h 291460"/>
                  <a:gd name="connsiteX3" fmla="*/ 1436598 w 1561520"/>
                  <a:gd name="connsiteY3" fmla="*/ 41637 h 291460"/>
                  <a:gd name="connsiteX4" fmla="*/ 1381077 w 1561520"/>
                  <a:gd name="connsiteY4" fmla="*/ 76334 h 291460"/>
                  <a:gd name="connsiteX5" fmla="*/ 1339437 w 1561520"/>
                  <a:gd name="connsiteY5" fmla="*/ 104093 h 291460"/>
                  <a:gd name="connsiteX6" fmla="*/ 1304736 w 1561520"/>
                  <a:gd name="connsiteY6" fmla="*/ 111032 h 291460"/>
                  <a:gd name="connsiteX7" fmla="*/ 1263096 w 1561520"/>
                  <a:gd name="connsiteY7" fmla="*/ 145730 h 291460"/>
                  <a:gd name="connsiteX8" fmla="*/ 1186755 w 1561520"/>
                  <a:gd name="connsiteY8" fmla="*/ 208186 h 291460"/>
                  <a:gd name="connsiteX9" fmla="*/ 1165935 w 1561520"/>
                  <a:gd name="connsiteY9" fmla="*/ 222065 h 291460"/>
                  <a:gd name="connsiteX10" fmla="*/ 1117354 w 1561520"/>
                  <a:gd name="connsiteY10" fmla="*/ 235944 h 291460"/>
                  <a:gd name="connsiteX11" fmla="*/ 1068773 w 1561520"/>
                  <a:gd name="connsiteY11" fmla="*/ 263702 h 291460"/>
                  <a:gd name="connsiteX12" fmla="*/ 1006313 w 1561520"/>
                  <a:gd name="connsiteY12" fmla="*/ 277581 h 291460"/>
                  <a:gd name="connsiteX13" fmla="*/ 957732 w 1561520"/>
                  <a:gd name="connsiteY13" fmla="*/ 291460 h 291460"/>
                  <a:gd name="connsiteX14" fmla="*/ 694009 w 1561520"/>
                  <a:gd name="connsiteY14" fmla="*/ 284521 h 291460"/>
                  <a:gd name="connsiteX15" fmla="*/ 610728 w 1561520"/>
                  <a:gd name="connsiteY15" fmla="*/ 263702 h 291460"/>
                  <a:gd name="connsiteX16" fmla="*/ 589907 w 1561520"/>
                  <a:gd name="connsiteY16" fmla="*/ 256762 h 291460"/>
                  <a:gd name="connsiteX17" fmla="*/ 562147 w 1561520"/>
                  <a:gd name="connsiteY17" fmla="*/ 242883 h 291460"/>
                  <a:gd name="connsiteX18" fmla="*/ 541327 w 1561520"/>
                  <a:gd name="connsiteY18" fmla="*/ 235944 h 291460"/>
                  <a:gd name="connsiteX19" fmla="*/ 471926 w 1561520"/>
                  <a:gd name="connsiteY19" fmla="*/ 222065 h 291460"/>
                  <a:gd name="connsiteX20" fmla="*/ 430285 w 1561520"/>
                  <a:gd name="connsiteY20" fmla="*/ 208186 h 291460"/>
                  <a:gd name="connsiteX21" fmla="*/ 402525 w 1561520"/>
                  <a:gd name="connsiteY21" fmla="*/ 194307 h 291460"/>
                  <a:gd name="connsiteX22" fmla="*/ 333124 w 1561520"/>
                  <a:gd name="connsiteY22" fmla="*/ 173488 h 291460"/>
                  <a:gd name="connsiteX23" fmla="*/ 291484 w 1561520"/>
                  <a:gd name="connsiteY23" fmla="*/ 145730 h 291460"/>
                  <a:gd name="connsiteX24" fmla="*/ 270663 w 1561520"/>
                  <a:gd name="connsiteY24" fmla="*/ 138790 h 291460"/>
                  <a:gd name="connsiteX25" fmla="*/ 249843 w 1561520"/>
                  <a:gd name="connsiteY25" fmla="*/ 124911 h 291460"/>
                  <a:gd name="connsiteX26" fmla="*/ 159622 w 1561520"/>
                  <a:gd name="connsiteY26" fmla="*/ 111032 h 291460"/>
                  <a:gd name="connsiteX27" fmla="*/ 117981 w 1561520"/>
                  <a:gd name="connsiteY27" fmla="*/ 104093 h 291460"/>
                  <a:gd name="connsiteX28" fmla="*/ 20820 w 1561520"/>
                  <a:gd name="connsiteY28" fmla="*/ 111032 h 291460"/>
                  <a:gd name="connsiteX29" fmla="*/ 0 w 1561520"/>
                  <a:gd name="connsiteY29" fmla="*/ 117972 h 29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520" h="291460">
                    <a:moveTo>
                      <a:pt x="1561520" y="0"/>
                    </a:moveTo>
                    <a:cubicBezTo>
                      <a:pt x="1549953" y="4626"/>
                      <a:pt x="1538638" y="9940"/>
                      <a:pt x="1526819" y="13879"/>
                    </a:cubicBezTo>
                    <a:cubicBezTo>
                      <a:pt x="1517770" y="16895"/>
                      <a:pt x="1507990" y="17469"/>
                      <a:pt x="1499059" y="20818"/>
                    </a:cubicBezTo>
                    <a:cubicBezTo>
                      <a:pt x="1433378" y="45446"/>
                      <a:pt x="1512651" y="26427"/>
                      <a:pt x="1436598" y="41637"/>
                    </a:cubicBezTo>
                    <a:cubicBezTo>
                      <a:pt x="1390441" y="64714"/>
                      <a:pt x="1426117" y="44809"/>
                      <a:pt x="1381077" y="76334"/>
                    </a:cubicBezTo>
                    <a:cubicBezTo>
                      <a:pt x="1367411" y="85900"/>
                      <a:pt x="1355795" y="100822"/>
                      <a:pt x="1339437" y="104093"/>
                    </a:cubicBezTo>
                    <a:lnTo>
                      <a:pt x="1304736" y="111032"/>
                    </a:lnTo>
                    <a:cubicBezTo>
                      <a:pt x="1221187" y="194577"/>
                      <a:pt x="1340379" y="78113"/>
                      <a:pt x="1263096" y="145730"/>
                    </a:cubicBezTo>
                    <a:cubicBezTo>
                      <a:pt x="1188702" y="210820"/>
                      <a:pt x="1270455" y="152390"/>
                      <a:pt x="1186755" y="208186"/>
                    </a:cubicBezTo>
                    <a:cubicBezTo>
                      <a:pt x="1179815" y="212812"/>
                      <a:pt x="1174027" y="220042"/>
                      <a:pt x="1165935" y="222065"/>
                    </a:cubicBezTo>
                    <a:cubicBezTo>
                      <a:pt x="1151840" y="225588"/>
                      <a:pt x="1131298" y="229968"/>
                      <a:pt x="1117354" y="235944"/>
                    </a:cubicBezTo>
                    <a:cubicBezTo>
                      <a:pt x="1032188" y="272442"/>
                      <a:pt x="1138471" y="228856"/>
                      <a:pt x="1068773" y="263702"/>
                    </a:cubicBezTo>
                    <a:cubicBezTo>
                      <a:pt x="1050761" y="272707"/>
                      <a:pt x="1024090" y="274026"/>
                      <a:pt x="1006313" y="277581"/>
                    </a:cubicBezTo>
                    <a:cubicBezTo>
                      <a:pt x="984532" y="281937"/>
                      <a:pt x="977572" y="284848"/>
                      <a:pt x="957732" y="291460"/>
                    </a:cubicBezTo>
                    <a:lnTo>
                      <a:pt x="694009" y="284521"/>
                    </a:lnTo>
                    <a:cubicBezTo>
                      <a:pt x="661548" y="283046"/>
                      <a:pt x="641169" y="273848"/>
                      <a:pt x="610728" y="263702"/>
                    </a:cubicBezTo>
                    <a:cubicBezTo>
                      <a:pt x="603788" y="261389"/>
                      <a:pt x="596450" y="260034"/>
                      <a:pt x="589907" y="256762"/>
                    </a:cubicBezTo>
                    <a:cubicBezTo>
                      <a:pt x="580654" y="252136"/>
                      <a:pt x="571656" y="246958"/>
                      <a:pt x="562147" y="242883"/>
                    </a:cubicBezTo>
                    <a:cubicBezTo>
                      <a:pt x="555423" y="240002"/>
                      <a:pt x="548361" y="237953"/>
                      <a:pt x="541327" y="235944"/>
                    </a:cubicBezTo>
                    <a:cubicBezTo>
                      <a:pt x="512333" y="227661"/>
                      <a:pt x="504655" y="227519"/>
                      <a:pt x="471926" y="222065"/>
                    </a:cubicBezTo>
                    <a:cubicBezTo>
                      <a:pt x="458046" y="217439"/>
                      <a:pt x="443372" y="214729"/>
                      <a:pt x="430285" y="208186"/>
                    </a:cubicBezTo>
                    <a:cubicBezTo>
                      <a:pt x="421032" y="203560"/>
                      <a:pt x="412131" y="198149"/>
                      <a:pt x="402525" y="194307"/>
                    </a:cubicBezTo>
                    <a:cubicBezTo>
                      <a:pt x="374368" y="183045"/>
                      <a:pt x="360389" y="180304"/>
                      <a:pt x="333124" y="173488"/>
                    </a:cubicBezTo>
                    <a:cubicBezTo>
                      <a:pt x="319244" y="164235"/>
                      <a:pt x="307309" y="151005"/>
                      <a:pt x="291484" y="145730"/>
                    </a:cubicBezTo>
                    <a:cubicBezTo>
                      <a:pt x="284544" y="143417"/>
                      <a:pt x="277206" y="142062"/>
                      <a:pt x="270663" y="138790"/>
                    </a:cubicBezTo>
                    <a:cubicBezTo>
                      <a:pt x="263203" y="135060"/>
                      <a:pt x="257509" y="128196"/>
                      <a:pt x="249843" y="124911"/>
                    </a:cubicBezTo>
                    <a:cubicBezTo>
                      <a:pt x="228380" y="115713"/>
                      <a:pt x="173097" y="112828"/>
                      <a:pt x="159622" y="111032"/>
                    </a:cubicBezTo>
                    <a:cubicBezTo>
                      <a:pt x="145674" y="109172"/>
                      <a:pt x="131861" y="106406"/>
                      <a:pt x="117981" y="104093"/>
                    </a:cubicBezTo>
                    <a:cubicBezTo>
                      <a:pt x="85594" y="106406"/>
                      <a:pt x="53067" y="107239"/>
                      <a:pt x="20820" y="111032"/>
                    </a:cubicBezTo>
                    <a:cubicBezTo>
                      <a:pt x="13555" y="111887"/>
                      <a:pt x="0" y="117972"/>
                      <a:pt x="0" y="117972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 rot="603100">
                <a:off x="6963567" y="3937932"/>
                <a:ext cx="667632" cy="490978"/>
                <a:chOff x="6535995" y="4767228"/>
                <a:chExt cx="771036" cy="599255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2496" t="44888" r="53788" b="51843"/>
                <a:stretch/>
              </p:blipFill>
              <p:spPr>
                <a:xfrm>
                  <a:off x="6793515" y="4898502"/>
                  <a:ext cx="510050" cy="467981"/>
                </a:xfrm>
                <a:prstGeom prst="rect">
                  <a:avLst/>
                </a:prstGeom>
              </p:spPr>
            </p:pic>
            <p:sp>
              <p:nvSpPr>
                <p:cNvPr id="90" name="TextBox 89"/>
                <p:cNvSpPr txBox="1"/>
                <p:nvPr/>
              </p:nvSpPr>
              <p:spPr>
                <a:xfrm>
                  <a:off x="6535995" y="4767228"/>
                  <a:ext cx="771036" cy="14742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noAutofit/>
                </a:bodyPr>
                <a:lstStyle/>
                <a:p>
                  <a:endParaRPr lang="en-US" sz="900" dirty="0">
                    <a:latin typeface="Courier"/>
                    <a:cs typeface="Courier"/>
                  </a:endParaRPr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859743" y="1262947"/>
              <a:ext cx="3820475" cy="4583092"/>
              <a:chOff x="376273" y="1240267"/>
              <a:chExt cx="3820475" cy="4583092"/>
            </a:xfrm>
          </p:grpSpPr>
          <p:sp>
            <p:nvSpPr>
              <p:cNvPr id="27" name="Text Box 3"/>
              <p:cNvSpPr txBox="1">
                <a:spLocks noChangeArrowheads="1"/>
              </p:cNvSpPr>
              <p:nvPr/>
            </p:nvSpPr>
            <p:spPr bwMode="auto">
              <a:xfrm>
                <a:off x="1431748" y="1555002"/>
                <a:ext cx="1678345" cy="4104198"/>
              </a:xfrm>
              <a:prstGeom prst="rect">
                <a:avLst/>
              </a:prstGeom>
              <a:solidFill>
                <a:srgbClr val="F3F3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63500" dist="89803" dir="2700000" algn="ctr" rotWithShape="0">
                  <a:srgbClr val="293973">
                    <a:alpha val="74998"/>
                  </a:srgbClr>
                </a:outerShdw>
              </a:effectLst>
            </p:spPr>
            <p:txBody>
              <a:bodyPr lIns="180000" tIns="97200" rIns="0" bIns="972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400"/>
                  </a:spcBef>
                </a:pPr>
                <a:r>
                  <a:rPr lang="he-IL" sz="1200" dirty="0">
                    <a:latin typeface="Consolas"/>
                    <a:cs typeface="Consolas"/>
                  </a:rPr>
                  <a:t>000</a:t>
                </a:r>
                <a:r>
                  <a:rPr lang="en-US" sz="1200" dirty="0">
                    <a:latin typeface="Consolas"/>
                    <a:cs typeface="Consolas"/>
                  </a:rPr>
                  <a:t>11</a:t>
                </a:r>
                <a:r>
                  <a:rPr lang="he-IL" sz="1200" dirty="0">
                    <a:latin typeface="Consolas"/>
                    <a:cs typeface="Consolas"/>
                  </a:rPr>
                  <a:t>00000</a:t>
                </a:r>
                <a:r>
                  <a:rPr lang="en-US" sz="1200" dirty="0">
                    <a:latin typeface="Consolas"/>
                    <a:cs typeface="Consolas"/>
                  </a:rPr>
                  <a:t>1</a:t>
                </a:r>
                <a:r>
                  <a:rPr lang="he-IL" sz="1200" dirty="0">
                    <a:latin typeface="Consolas"/>
                    <a:cs typeface="Consolas"/>
                  </a:rPr>
                  <a:t>00</a:t>
                </a:r>
                <a:r>
                  <a:rPr lang="en-US" sz="1200" dirty="0">
                    <a:latin typeface="Consolas"/>
                    <a:cs typeface="Consolas"/>
                  </a:rPr>
                  <a:t>1</a:t>
                </a:r>
                <a:r>
                  <a:rPr lang="he-IL" sz="1200" dirty="0">
                    <a:latin typeface="Consolas"/>
                    <a:cs typeface="Consolas"/>
                  </a:rPr>
                  <a:t>00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1111</a:t>
                </a:r>
                <a:r>
                  <a:rPr lang="he-IL" sz="1200" dirty="0">
                    <a:latin typeface="Consolas"/>
                    <a:cs typeface="Consolas"/>
                  </a:rPr>
                  <a:t>0000</a:t>
                </a:r>
                <a:r>
                  <a:rPr lang="en-US" sz="1200" dirty="0">
                    <a:latin typeface="Consolas"/>
                    <a:cs typeface="Consolas"/>
                  </a:rPr>
                  <a:t>101</a:t>
                </a:r>
                <a:r>
                  <a:rPr lang="he-IL" sz="1200" dirty="0">
                    <a:latin typeface="Consolas"/>
                    <a:cs typeface="Consolas"/>
                  </a:rPr>
                  <a:t>0000</a:t>
                </a:r>
                <a:r>
                  <a:rPr lang="en-US" sz="1200" dirty="0">
                    <a:latin typeface="Consolas"/>
                    <a:cs typeface="Consolas"/>
                  </a:rPr>
                  <a:t>1</a:t>
                </a:r>
                <a:endParaRPr lang="he-IL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1000111100111100</a:t>
                </a:r>
              </a:p>
            </p:txBody>
          </p:sp>
          <p:sp>
            <p:nvSpPr>
              <p:cNvPr id="28" name="Text Box 3"/>
              <p:cNvSpPr txBox="1">
                <a:spLocks noChangeArrowheads="1"/>
              </p:cNvSpPr>
              <p:nvPr/>
            </p:nvSpPr>
            <p:spPr bwMode="auto">
              <a:xfrm>
                <a:off x="376273" y="1565314"/>
                <a:ext cx="937481" cy="4258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80000" tIns="97200" rIns="0" bIns="972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0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1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2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 algn="r"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 algn="r"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16384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 algn="r"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 </a:t>
                </a:r>
              </a:p>
              <a:p>
                <a:pPr algn="r"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24575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24576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 algn="r">
                  <a:spcBef>
                    <a:spcPts val="4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32767</a:t>
                </a:r>
              </a:p>
              <a:p>
                <a:pPr algn="r"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 algn="r"/>
                <a:endParaRPr lang="en-US" sz="1200" dirty="0">
                  <a:latin typeface="Consolas"/>
                  <a:cs typeface="Consolas"/>
                </a:endParaRPr>
              </a:p>
              <a:p>
                <a:pPr algn="r">
                  <a:spcBef>
                    <a:spcPts val="400"/>
                  </a:spcBef>
                </a:pPr>
                <a:endParaRPr lang="en-US" sz="1200" dirty="0">
                  <a:latin typeface="Consolas"/>
                  <a:cs typeface="Consolas"/>
                </a:endParaRPr>
              </a:p>
              <a:p>
                <a:pPr algn="r"/>
                <a:endParaRPr lang="en-US" sz="1200" dirty="0">
                  <a:latin typeface="Consolas"/>
                  <a:cs typeface="Consolas"/>
                </a:endParaRPr>
              </a:p>
              <a:p>
                <a:pPr algn="r"/>
                <a:r>
                  <a:rPr lang="en-US" sz="1200" dirty="0">
                    <a:latin typeface="Consolas"/>
                    <a:cs typeface="Consolas"/>
                  </a:rPr>
                  <a:t>   </a:t>
                </a:r>
              </a:p>
              <a:p>
                <a:pPr algn="r"/>
                <a:endParaRPr lang="en-US" sz="1200" dirty="0">
                  <a:latin typeface="Consolas"/>
                  <a:cs typeface="Consolas"/>
                </a:endParaRPr>
              </a:p>
              <a:p>
                <a:pPr algn="r"/>
                <a:endParaRPr 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775053" y="1240267"/>
                <a:ext cx="2421695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Times New Roman"/>
                    <a:ea typeface="宋体"/>
                    <a:cs typeface="Times New Roman"/>
                  </a:rPr>
                  <a:t>Hack RAM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914108" y="3268621"/>
              <a:ext cx="1669487" cy="1676160"/>
            </a:xfrm>
            <a:prstGeom prst="rect">
              <a:avLst/>
            </a:prstGeom>
            <a:solidFill>
              <a:srgbClr val="FFE0BC">
                <a:alpha val="5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370344" y="3772261"/>
              <a:ext cx="838794" cy="66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ctr"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ea typeface="宋体"/>
                  <a:cs typeface="Times New Roman"/>
                </a:rPr>
                <a:t>8K screen</a:t>
              </a:r>
            </a:p>
            <a:p>
              <a:pPr marL="342900" indent="-342900" algn="ctr"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ea typeface="宋体"/>
                  <a:cs typeface="Times New Roman"/>
                </a:rPr>
                <a:t>memory</a:t>
              </a:r>
            </a:p>
            <a:p>
              <a:pPr marL="342900" indent="-342900" algn="ctr"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Times New Roman"/>
                  <a:ea typeface="宋体"/>
                  <a:cs typeface="Times New Roman"/>
                </a:rPr>
                <a:t>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5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drawing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859743" y="1262947"/>
            <a:ext cx="3820475" cy="4583092"/>
            <a:chOff x="376273" y="1240267"/>
            <a:chExt cx="3820475" cy="4583092"/>
          </a:xfrm>
        </p:grpSpPr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he-IL" sz="1200" dirty="0">
                  <a:latin typeface="Consolas"/>
                  <a:cs typeface="Consolas"/>
                </a:rPr>
                <a:t>000</a:t>
              </a:r>
              <a:r>
                <a:rPr lang="en-US" sz="1200" dirty="0">
                  <a:latin typeface="Consolas"/>
                  <a:cs typeface="Consolas"/>
                </a:rPr>
                <a:t>11</a:t>
              </a:r>
              <a:r>
                <a:rPr lang="he-IL" sz="1200" dirty="0">
                  <a:latin typeface="Consolas"/>
                  <a:cs typeface="Consolas"/>
                </a:rPr>
                <a:t>00000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r>
                <a:rPr lang="he-IL" sz="1200" dirty="0">
                  <a:latin typeface="Consolas"/>
                  <a:cs typeface="Consolas"/>
                </a:rPr>
                <a:t>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r>
                <a:rPr lang="he-IL" sz="1200" dirty="0">
                  <a:latin typeface="Consolas"/>
                  <a:cs typeface="Consolas"/>
                </a:rPr>
                <a:t>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1111</a:t>
              </a:r>
              <a:r>
                <a:rPr lang="he-IL" sz="1200" dirty="0">
                  <a:latin typeface="Consolas"/>
                  <a:cs typeface="Consolas"/>
                </a:rPr>
                <a:t>0000</a:t>
              </a:r>
              <a:r>
                <a:rPr lang="en-US" sz="1200" dirty="0">
                  <a:latin typeface="Consolas"/>
                  <a:cs typeface="Consolas"/>
                </a:rPr>
                <a:t>101</a:t>
              </a:r>
              <a:r>
                <a:rPr lang="he-IL" sz="1200" dirty="0">
                  <a:latin typeface="Consolas"/>
                  <a:cs typeface="Consolas"/>
                </a:rPr>
                <a:t>0000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endParaRPr lang="he-IL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0000000000000000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0000000000000000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1000111100111100</a:t>
              </a:r>
            </a:p>
          </p:txBody>
        </p:sp>
        <p:sp>
          <p:nvSpPr>
            <p:cNvPr id="28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16384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24575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24576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32767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775053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28556" y="869603"/>
            <a:ext cx="4146247" cy="2518385"/>
            <a:chOff x="4228556" y="869603"/>
            <a:chExt cx="4146247" cy="2518385"/>
          </a:xfrm>
        </p:grpSpPr>
        <p:grpSp>
          <p:nvGrpSpPr>
            <p:cNvPr id="41" name="Group 40"/>
            <p:cNvGrpSpPr/>
            <p:nvPr/>
          </p:nvGrpSpPr>
          <p:grpSpPr>
            <a:xfrm>
              <a:off x="5221135" y="1195942"/>
              <a:ext cx="2262446" cy="1378289"/>
              <a:chOff x="827395" y="1422748"/>
              <a:chExt cx="6275540" cy="3292311"/>
            </a:xfrm>
          </p:grpSpPr>
          <p:grpSp>
            <p:nvGrpSpPr>
              <p:cNvPr id="42" name="Group 8"/>
              <p:cNvGrpSpPr>
                <a:grpSpLocks/>
              </p:cNvGrpSpPr>
              <p:nvPr/>
            </p:nvGrpSpPr>
            <p:grpSpPr bwMode="auto">
              <a:xfrm>
                <a:off x="827395" y="1422748"/>
                <a:ext cx="6265589" cy="3292311"/>
                <a:chOff x="384" y="576"/>
                <a:chExt cx="5136" cy="2736"/>
              </a:xfrm>
            </p:grpSpPr>
            <p:pic>
              <p:nvPicPr>
                <p:cNvPr id="48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12889" b="51041"/>
                <a:stretch>
                  <a:fillRect/>
                </a:stretch>
              </p:blipFill>
              <p:spPr bwMode="auto">
                <a:xfrm>
                  <a:off x="384" y="576"/>
                  <a:ext cx="5136" cy="26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1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54529" b="44795"/>
                <a:stretch>
                  <a:fillRect/>
                </a:stretch>
              </p:blipFill>
              <p:spPr bwMode="auto">
                <a:xfrm>
                  <a:off x="384" y="3168"/>
                  <a:ext cx="5136" cy="1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3" name="Group 42"/>
              <p:cNvGrpSpPr/>
              <p:nvPr/>
            </p:nvGrpSpPr>
            <p:grpSpPr>
              <a:xfrm>
                <a:off x="853688" y="1451171"/>
                <a:ext cx="6249247" cy="3249467"/>
                <a:chOff x="533400" y="1066800"/>
                <a:chExt cx="8153400" cy="4724400"/>
              </a:xfrm>
            </p:grpSpPr>
            <p:grpSp>
              <p:nvGrpSpPr>
                <p:cNvPr id="44" name="Group 8"/>
                <p:cNvGrpSpPr>
                  <a:grpSpLocks/>
                </p:cNvGrpSpPr>
                <p:nvPr/>
              </p:nvGrpSpPr>
              <p:grpSpPr bwMode="auto">
                <a:xfrm>
                  <a:off x="533400" y="1066800"/>
                  <a:ext cx="8153400" cy="4724400"/>
                  <a:chOff x="384" y="576"/>
                  <a:chExt cx="5136" cy="2736"/>
                </a:xfrm>
              </p:grpSpPr>
              <p:pic>
                <p:nvPicPr>
                  <p:cNvPr id="46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656" t="12889" b="51041"/>
                  <a:stretch>
                    <a:fillRect/>
                  </a:stretch>
                </p:blipFill>
                <p:spPr bwMode="auto">
                  <a:xfrm>
                    <a:off x="384" y="576"/>
                    <a:ext cx="5136" cy="26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7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656" t="54529" b="44795"/>
                  <a:stretch>
                    <a:fillRect/>
                  </a:stretch>
                </p:blipFill>
                <p:spPr bwMode="auto">
                  <a:xfrm>
                    <a:off x="384" y="3168"/>
                    <a:ext cx="5136" cy="14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45" name="Rectangle 44"/>
                <p:cNvSpPr/>
                <p:nvPr/>
              </p:nvSpPr>
              <p:spPr bwMode="auto">
                <a:xfrm>
                  <a:off x="683568" y="1340768"/>
                  <a:ext cx="5616624" cy="3672408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50" name="Rectangle 49"/>
            <p:cNvSpPr/>
            <p:nvPr/>
          </p:nvSpPr>
          <p:spPr>
            <a:xfrm>
              <a:off x="5573171" y="1306295"/>
              <a:ext cx="446521" cy="915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5104338" y="869603"/>
              <a:ext cx="3270465" cy="3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cs typeface="Consolas"/>
                </a:rPr>
                <a:t>0 1 2 ...              511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80335" y="1460970"/>
              <a:ext cx="1235399" cy="622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-17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4228556" y="1127214"/>
              <a:ext cx="937481" cy="226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1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1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1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1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1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255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1914108" y="3268621"/>
            <a:ext cx="1669487" cy="1676160"/>
          </a:xfrm>
          <a:prstGeom prst="rect">
            <a:avLst/>
          </a:prstGeom>
          <a:solidFill>
            <a:srgbClr val="FFE0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322257" y="1888319"/>
            <a:ext cx="1473262" cy="2149797"/>
            <a:chOff x="3322257" y="1888319"/>
            <a:chExt cx="1473262" cy="2149797"/>
          </a:xfrm>
        </p:grpSpPr>
        <p:sp>
          <p:nvSpPr>
            <p:cNvPr id="37" name="Right Arrow 36"/>
            <p:cNvSpPr/>
            <p:nvPr/>
          </p:nvSpPr>
          <p:spPr>
            <a:xfrm>
              <a:off x="3895542" y="1888319"/>
              <a:ext cx="899977" cy="60795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3214144" y="2908381"/>
              <a:ext cx="1677582" cy="3061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22257" y="3731929"/>
              <a:ext cx="884423" cy="3061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refresh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724660" y="870370"/>
            <a:ext cx="2824899" cy="1408932"/>
            <a:chOff x="4724660" y="870370"/>
            <a:chExt cx="2824899" cy="1408932"/>
          </a:xfrm>
        </p:grpSpPr>
        <p:sp>
          <p:nvSpPr>
            <p:cNvPr id="62" name="Rectangle 61"/>
            <p:cNvSpPr/>
            <p:nvPr/>
          </p:nvSpPr>
          <p:spPr>
            <a:xfrm>
              <a:off x="6314160" y="1652495"/>
              <a:ext cx="1235399" cy="6220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spc="-17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3" name="Text Box 3"/>
            <p:cNvSpPr txBox="1">
              <a:spLocks noChangeArrowheads="1"/>
            </p:cNvSpPr>
            <p:nvPr/>
          </p:nvSpPr>
          <p:spPr bwMode="auto">
            <a:xfrm>
              <a:off x="6654972" y="870370"/>
              <a:ext cx="695454" cy="3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450</a:t>
              </a:r>
            </a:p>
          </p:txBody>
        </p:sp>
        <p:sp>
          <p:nvSpPr>
            <p:cNvPr id="64" name="Text Box 3"/>
            <p:cNvSpPr txBox="1">
              <a:spLocks noChangeArrowheads="1"/>
            </p:cNvSpPr>
            <p:nvPr/>
          </p:nvSpPr>
          <p:spPr bwMode="auto">
            <a:xfrm>
              <a:off x="4724660" y="1955918"/>
              <a:ext cx="695454" cy="3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200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6950659" y="1270105"/>
              <a:ext cx="5340" cy="823633"/>
            </a:xfrm>
            <a:prstGeom prst="line">
              <a:avLst/>
            </a:prstGeom>
            <a:ln w="9525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241755" y="2177323"/>
              <a:ext cx="1629533" cy="14754"/>
            </a:xfrm>
            <a:prstGeom prst="line">
              <a:avLst/>
            </a:prstGeom>
            <a:ln w="9525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200821" y="2742703"/>
            <a:ext cx="2838359" cy="1271737"/>
            <a:chOff x="5200821" y="2629301"/>
            <a:chExt cx="2838359" cy="1271737"/>
          </a:xfrm>
        </p:grpSpPr>
        <p:sp>
          <p:nvSpPr>
            <p:cNvPr id="68" name="Text Box 3"/>
            <p:cNvSpPr txBox="1">
              <a:spLocks noChangeArrowheads="1"/>
            </p:cNvSpPr>
            <p:nvPr/>
          </p:nvSpPr>
          <p:spPr bwMode="auto">
            <a:xfrm>
              <a:off x="5304941" y="2899414"/>
              <a:ext cx="2734239" cy="100162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onsolas"/>
                  <a:cs typeface="Consolas"/>
                </a:rPr>
                <a:t>...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Draws a pixel using the current color 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do Screen.drawPixel(450,200);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5200821" y="262930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In some class: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58537" y="4247261"/>
            <a:ext cx="3637337" cy="2375429"/>
            <a:chOff x="4458537" y="4247261"/>
            <a:chExt cx="3637337" cy="2375429"/>
          </a:xfrm>
        </p:grpSpPr>
        <p:sp>
          <p:nvSpPr>
            <p:cNvPr id="71" name="Text Box 3"/>
            <p:cNvSpPr txBox="1">
              <a:spLocks noChangeArrowheads="1"/>
            </p:cNvSpPr>
            <p:nvPr/>
          </p:nvSpPr>
          <p:spPr bwMode="auto">
            <a:xfrm>
              <a:off x="4478810" y="4570111"/>
              <a:ext cx="3617064" cy="205257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36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400"/>
                </a:spcBef>
                <a:buNone/>
              </a:pPr>
              <a:r>
                <a:rPr lang="en-US" sz="1400" dirty="0">
                  <a:solidFill>
                    <a:srgbClr val="008000"/>
                  </a:solidFill>
                </a:rPr>
                <a:t>...</a:t>
              </a:r>
            </a:p>
            <a:p>
              <a:pPr marL="0" indent="0">
                <a:spcBef>
                  <a:spcPts val="400"/>
                </a:spcBef>
                <a:buNone/>
              </a:pPr>
              <a:r>
                <a:rPr lang="en-US" sz="1400" dirty="0">
                  <a:solidFill>
                    <a:srgbClr val="008000"/>
                  </a:solidFill>
                </a:rPr>
                <a:t>//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Sets pixel (</a:t>
              </a:r>
              <a:r>
                <a:rPr lang="en-US" sz="14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,</a:t>
              </a:r>
              <a:r>
                <a:rPr lang="en-US" sz="14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) to the current color</a:t>
              </a:r>
            </a:p>
            <a:p>
              <a:pPr marL="0" indent="0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function void drawPixel(int </a:t>
              </a:r>
              <a:r>
                <a:rPr lang="en-US" sz="1200" i="1" dirty="0">
                  <a:latin typeface="Times New Roman"/>
                  <a:cs typeface="Times New Roman"/>
                </a:rPr>
                <a:t>x</a:t>
              </a:r>
              <a:r>
                <a:rPr lang="en-US" sz="1200" dirty="0">
                  <a:latin typeface="Consolas"/>
                  <a:cs typeface="Consolas"/>
                </a:rPr>
                <a:t>, int </a:t>
              </a:r>
              <a:r>
                <a:rPr lang="en-US" sz="1200" i="1" dirty="0">
                  <a:latin typeface="Times New Roman"/>
                  <a:cs typeface="Times New Roman"/>
                </a:rPr>
                <a:t>y</a:t>
              </a:r>
              <a:r>
                <a:rPr lang="en-US" sz="1200" dirty="0">
                  <a:latin typeface="Consolas"/>
                  <a:cs typeface="Consolas"/>
                </a:rPr>
                <a:t>) {</a:t>
              </a:r>
            </a:p>
            <a:p>
              <a:pPr marL="0" indent="0">
                <a:spcBef>
                  <a:spcPts val="400"/>
                </a:spcBef>
                <a:buNone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    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458537" y="424726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OS 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Screen</a:t>
              </a:r>
              <a:r>
                <a:rPr lang="en-US" sz="1400" dirty="0">
                  <a:latin typeface="Times New Roman"/>
                  <a:ea typeface="宋体"/>
                  <a:cs typeface="Times New Roman"/>
                </a:rPr>
                <a:t> class</a:t>
              </a: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l="42708" t="44888" r="54558" b="51843"/>
          <a:stretch/>
        </p:blipFill>
        <p:spPr>
          <a:xfrm>
            <a:off x="7039993" y="1904974"/>
            <a:ext cx="355955" cy="4255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6969681" y="1747751"/>
            <a:ext cx="430663" cy="171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drawing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59743" y="1577682"/>
            <a:ext cx="2733820" cy="4268357"/>
            <a:chOff x="376273" y="1555002"/>
            <a:chExt cx="2733820" cy="4268357"/>
          </a:xfrm>
        </p:grpSpPr>
        <p:sp>
          <p:nvSpPr>
            <p:cNvPr id="20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he-IL" sz="1200" dirty="0">
                  <a:latin typeface="Consolas"/>
                  <a:cs typeface="Consolas"/>
                </a:rPr>
                <a:t>000</a:t>
              </a:r>
              <a:r>
                <a:rPr lang="en-US" sz="1200" dirty="0">
                  <a:latin typeface="Consolas"/>
                  <a:cs typeface="Consolas"/>
                </a:rPr>
                <a:t>11</a:t>
              </a:r>
              <a:r>
                <a:rPr lang="he-IL" sz="1200" dirty="0">
                  <a:latin typeface="Consolas"/>
                  <a:cs typeface="Consolas"/>
                </a:rPr>
                <a:t>00000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r>
                <a:rPr lang="he-IL" sz="1200" dirty="0">
                  <a:latin typeface="Consolas"/>
                  <a:cs typeface="Consolas"/>
                </a:rPr>
                <a:t>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r>
                <a:rPr lang="he-IL" sz="1200" dirty="0">
                  <a:latin typeface="Consolas"/>
                  <a:cs typeface="Consolas"/>
                </a:rPr>
                <a:t>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1111</a:t>
              </a:r>
              <a:r>
                <a:rPr lang="he-IL" sz="1200" dirty="0">
                  <a:latin typeface="Consolas"/>
                  <a:cs typeface="Consolas"/>
                </a:rPr>
                <a:t>0000</a:t>
              </a:r>
              <a:r>
                <a:rPr lang="en-US" sz="1200" dirty="0">
                  <a:latin typeface="Consolas"/>
                  <a:cs typeface="Consolas"/>
                </a:rPr>
                <a:t>101</a:t>
              </a:r>
              <a:r>
                <a:rPr lang="he-IL" sz="1200" dirty="0">
                  <a:latin typeface="Consolas"/>
                  <a:cs typeface="Consolas"/>
                </a:rPr>
                <a:t>0000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endParaRPr lang="he-IL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0000000000000000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he-IL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0000</a:t>
              </a: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000000000100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0000000000000000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1000111100111100</a:t>
              </a:r>
            </a:p>
          </p:txBody>
        </p:sp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16384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  <a:endParaRPr lang="he-IL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he-IL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22812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24575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24576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32767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221135" y="1195942"/>
            <a:ext cx="2262446" cy="1378289"/>
            <a:chOff x="827395" y="1422748"/>
            <a:chExt cx="6275540" cy="3292311"/>
          </a:xfrm>
        </p:grpSpPr>
        <p:grpSp>
          <p:nvGrpSpPr>
            <p:cNvPr id="47" name="Group 8"/>
            <p:cNvGrpSpPr>
              <a:grpSpLocks/>
            </p:cNvGrpSpPr>
            <p:nvPr/>
          </p:nvGrpSpPr>
          <p:grpSpPr bwMode="auto">
            <a:xfrm>
              <a:off x="827395" y="1422748"/>
              <a:ext cx="6265589" cy="3292311"/>
              <a:chOff x="384" y="576"/>
              <a:chExt cx="5136" cy="2736"/>
            </a:xfrm>
          </p:grpSpPr>
          <p:pic>
            <p:nvPicPr>
              <p:cNvPr id="54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6" t="12889" b="51041"/>
              <a:stretch>
                <a:fillRect/>
              </a:stretch>
            </p:blipFill>
            <p:spPr bwMode="auto">
              <a:xfrm>
                <a:off x="384" y="576"/>
                <a:ext cx="5136" cy="2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55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6" t="54529" b="44795"/>
              <a:stretch>
                <a:fillRect/>
              </a:stretch>
            </p:blipFill>
            <p:spPr bwMode="auto">
              <a:xfrm>
                <a:off x="384" y="3168"/>
                <a:ext cx="5136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853688" y="1451171"/>
              <a:ext cx="6249247" cy="3249467"/>
              <a:chOff x="533400" y="1066800"/>
              <a:chExt cx="8153400" cy="4724400"/>
            </a:xfrm>
          </p:grpSpPr>
          <p:grpSp>
            <p:nvGrpSpPr>
              <p:cNvPr id="50" name="Group 8"/>
              <p:cNvGrpSpPr>
                <a:grpSpLocks/>
              </p:cNvGrpSpPr>
              <p:nvPr/>
            </p:nvGrpSpPr>
            <p:grpSpPr bwMode="auto">
              <a:xfrm>
                <a:off x="533400" y="1066800"/>
                <a:ext cx="8153400" cy="4724400"/>
                <a:chOff x="384" y="576"/>
                <a:chExt cx="5136" cy="2736"/>
              </a:xfrm>
            </p:grpSpPr>
            <p:pic>
              <p:nvPicPr>
                <p:cNvPr id="52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12889" b="51041"/>
                <a:stretch>
                  <a:fillRect/>
                </a:stretch>
              </p:blipFill>
              <p:spPr bwMode="auto">
                <a:xfrm>
                  <a:off x="384" y="576"/>
                  <a:ext cx="5136" cy="26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" name="Picture 1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54529" b="44795"/>
                <a:stretch>
                  <a:fillRect/>
                </a:stretch>
              </p:blipFill>
              <p:spPr bwMode="auto">
                <a:xfrm>
                  <a:off x="384" y="3168"/>
                  <a:ext cx="5136" cy="1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1" name="Rectangle 50"/>
              <p:cNvSpPr/>
              <p:nvPr/>
            </p:nvSpPr>
            <p:spPr bwMode="auto">
              <a:xfrm>
                <a:off x="683568" y="1340768"/>
                <a:ext cx="5616624" cy="367240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5573171" y="1306295"/>
            <a:ext cx="446521" cy="915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5104338" y="869603"/>
            <a:ext cx="3270465" cy="3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0 1 2 ...              511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080335" y="1460970"/>
            <a:ext cx="1235399" cy="62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-17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258523" y="1262947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ea typeface="宋体"/>
                <a:cs typeface="Times New Roman"/>
              </a:rPr>
              <a:t>Hack RAM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4228556" y="1127214"/>
            <a:ext cx="937481" cy="226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0</a:t>
            </a:r>
          </a:p>
          <a:p>
            <a:pPr algn="r"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1</a:t>
            </a:r>
          </a:p>
          <a:p>
            <a:pPr algn="r"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 algn="r">
              <a:spcBef>
                <a:spcPts val="1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algn="r">
              <a:spcBef>
                <a:spcPts val="1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algn="r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255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200821" y="2742703"/>
            <a:ext cx="2838359" cy="1271737"/>
            <a:chOff x="5200821" y="2629301"/>
            <a:chExt cx="2838359" cy="1271737"/>
          </a:xfrm>
        </p:grpSpPr>
        <p:sp>
          <p:nvSpPr>
            <p:cNvPr id="60" name="Text Box 3"/>
            <p:cNvSpPr txBox="1">
              <a:spLocks noChangeArrowheads="1"/>
            </p:cNvSpPr>
            <p:nvPr/>
          </p:nvSpPr>
          <p:spPr bwMode="auto">
            <a:xfrm>
              <a:off x="5304941" y="2899414"/>
              <a:ext cx="2734239" cy="100162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onsolas"/>
                  <a:cs typeface="Consolas"/>
                </a:rPr>
                <a:t>...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Draws a pixel using the current color 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do Screen.drawPixel(450,200);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200821" y="262930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In some class: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58537" y="4247261"/>
            <a:ext cx="3637337" cy="2375429"/>
            <a:chOff x="4458537" y="4247261"/>
            <a:chExt cx="3637337" cy="2375429"/>
          </a:xfrm>
        </p:grpSpPr>
        <p:sp>
          <p:nvSpPr>
            <p:cNvPr id="68" name="Text Box 3"/>
            <p:cNvSpPr txBox="1">
              <a:spLocks noChangeArrowheads="1"/>
            </p:cNvSpPr>
            <p:nvPr/>
          </p:nvSpPr>
          <p:spPr bwMode="auto">
            <a:xfrm>
              <a:off x="4478810" y="4570111"/>
              <a:ext cx="3617064" cy="205257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36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400"/>
                </a:spcBef>
                <a:buNone/>
              </a:pPr>
              <a:r>
                <a:rPr lang="en-US" sz="1400" dirty="0">
                  <a:solidFill>
                    <a:srgbClr val="008000"/>
                  </a:solidFill>
                </a:rPr>
                <a:t>...</a:t>
              </a:r>
            </a:p>
            <a:p>
              <a:pPr marL="0" indent="0">
                <a:spcBef>
                  <a:spcPts val="400"/>
                </a:spcBef>
                <a:buNone/>
              </a:pPr>
              <a:r>
                <a:rPr lang="en-US" sz="1400" dirty="0">
                  <a:solidFill>
                    <a:srgbClr val="008000"/>
                  </a:solidFill>
                </a:rPr>
                <a:t>//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Sets pixel (</a:t>
              </a:r>
              <a:r>
                <a:rPr lang="en-US" sz="14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x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,</a:t>
              </a:r>
              <a:r>
                <a:rPr lang="en-US" sz="14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) to the current color</a:t>
              </a:r>
            </a:p>
            <a:p>
              <a:pPr marL="0" indent="0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function void drawPixel(int </a:t>
              </a:r>
              <a:r>
                <a:rPr lang="en-US" sz="1200" i="1" dirty="0">
                  <a:latin typeface="Times New Roman"/>
                  <a:cs typeface="Times New Roman"/>
                </a:rPr>
                <a:t>x</a:t>
              </a:r>
              <a:r>
                <a:rPr lang="en-US" sz="1200" dirty="0">
                  <a:latin typeface="Consolas"/>
                  <a:cs typeface="Consolas"/>
                </a:rPr>
                <a:t>, int </a:t>
              </a:r>
              <a:r>
                <a:rPr lang="en-US" sz="1200" i="1" dirty="0">
                  <a:latin typeface="Times New Roman"/>
                  <a:cs typeface="Times New Roman"/>
                </a:rPr>
                <a:t>y</a:t>
              </a:r>
              <a:r>
                <a:rPr lang="en-US" sz="1200" dirty="0">
                  <a:latin typeface="Consolas"/>
                  <a:cs typeface="Consolas"/>
                </a:rPr>
                <a:t>) {</a:t>
              </a:r>
            </a:p>
            <a:p>
              <a:pPr marL="0" indent="0">
                <a:spcBef>
                  <a:spcPts val="400"/>
                </a:spcBef>
                <a:buNone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    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4458537" y="424726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OS 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Screen</a:t>
              </a:r>
              <a:r>
                <a:rPr lang="en-US" sz="1400" dirty="0">
                  <a:latin typeface="Times New Roman"/>
                  <a:ea typeface="宋体"/>
                  <a:cs typeface="Times New Roman"/>
                </a:rPr>
                <a:t> class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950266" y="3299101"/>
            <a:ext cx="1625442" cy="1676160"/>
          </a:xfrm>
          <a:prstGeom prst="rect">
            <a:avLst/>
          </a:prstGeom>
          <a:solidFill>
            <a:srgbClr val="FFE0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322257" y="1888319"/>
            <a:ext cx="1473262" cy="2149797"/>
            <a:chOff x="3322257" y="1888319"/>
            <a:chExt cx="1473262" cy="2149797"/>
          </a:xfrm>
        </p:grpSpPr>
        <p:sp>
          <p:nvSpPr>
            <p:cNvPr id="42" name="Right Arrow 41"/>
            <p:cNvSpPr/>
            <p:nvPr/>
          </p:nvSpPr>
          <p:spPr>
            <a:xfrm>
              <a:off x="3895542" y="1888319"/>
              <a:ext cx="899977" cy="60795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3214144" y="2908381"/>
              <a:ext cx="1677582" cy="3061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22257" y="3731929"/>
              <a:ext cx="884423" cy="3061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refresh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24660" y="870370"/>
            <a:ext cx="2824899" cy="1408932"/>
            <a:chOff x="4724660" y="870370"/>
            <a:chExt cx="2824899" cy="1408932"/>
          </a:xfrm>
        </p:grpSpPr>
        <p:sp>
          <p:nvSpPr>
            <p:cNvPr id="49" name="Rectangle 48"/>
            <p:cNvSpPr/>
            <p:nvPr/>
          </p:nvSpPr>
          <p:spPr>
            <a:xfrm>
              <a:off x="6314160" y="1652495"/>
              <a:ext cx="1235399" cy="6220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spc="-17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3" name="Text Box 3"/>
            <p:cNvSpPr txBox="1">
              <a:spLocks noChangeArrowheads="1"/>
            </p:cNvSpPr>
            <p:nvPr/>
          </p:nvSpPr>
          <p:spPr bwMode="auto">
            <a:xfrm>
              <a:off x="6654972" y="870370"/>
              <a:ext cx="695454" cy="3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450</a:t>
              </a:r>
            </a:p>
          </p:txBody>
        </p:sp>
        <p:sp>
          <p:nvSpPr>
            <p:cNvPr id="71" name="Text Box 3"/>
            <p:cNvSpPr txBox="1">
              <a:spLocks noChangeArrowheads="1"/>
            </p:cNvSpPr>
            <p:nvPr/>
          </p:nvSpPr>
          <p:spPr bwMode="auto">
            <a:xfrm>
              <a:off x="4724660" y="1955918"/>
              <a:ext cx="695454" cy="3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200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6950659" y="1270105"/>
              <a:ext cx="5340" cy="823633"/>
            </a:xfrm>
            <a:prstGeom prst="line">
              <a:avLst/>
            </a:prstGeom>
            <a:ln w="9525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241755" y="2177323"/>
              <a:ext cx="1629533" cy="14754"/>
            </a:xfrm>
            <a:prstGeom prst="line">
              <a:avLst/>
            </a:prstGeom>
            <a:ln w="9525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5"/>
          <a:srcRect l="42708" t="44888" r="54558" b="51843"/>
          <a:stretch/>
        </p:blipFill>
        <p:spPr>
          <a:xfrm>
            <a:off x="7039993" y="1904974"/>
            <a:ext cx="355955" cy="42559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 flipV="1">
            <a:off x="6969681" y="1747751"/>
            <a:ext cx="430663" cy="171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312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drawing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59743" y="1577682"/>
            <a:ext cx="2733820" cy="4268357"/>
            <a:chOff x="376273" y="1555002"/>
            <a:chExt cx="2733820" cy="4268357"/>
          </a:xfrm>
        </p:grpSpPr>
        <p:sp>
          <p:nvSpPr>
            <p:cNvPr id="20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he-IL" sz="1200" dirty="0">
                  <a:latin typeface="Consolas"/>
                  <a:cs typeface="Consolas"/>
                </a:rPr>
                <a:t>000</a:t>
              </a:r>
              <a:r>
                <a:rPr lang="en-US" sz="1200" dirty="0">
                  <a:latin typeface="Consolas"/>
                  <a:cs typeface="Consolas"/>
                </a:rPr>
                <a:t>11</a:t>
              </a:r>
              <a:r>
                <a:rPr lang="he-IL" sz="1200" dirty="0">
                  <a:latin typeface="Consolas"/>
                  <a:cs typeface="Consolas"/>
                </a:rPr>
                <a:t>00000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r>
                <a:rPr lang="he-IL" sz="1200" dirty="0">
                  <a:latin typeface="Consolas"/>
                  <a:cs typeface="Consolas"/>
                </a:rPr>
                <a:t>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r>
                <a:rPr lang="he-IL" sz="1200" dirty="0">
                  <a:latin typeface="Consolas"/>
                  <a:cs typeface="Consolas"/>
                </a:rPr>
                <a:t>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1111</a:t>
              </a:r>
              <a:r>
                <a:rPr lang="he-IL" sz="1200" dirty="0">
                  <a:latin typeface="Consolas"/>
                  <a:cs typeface="Consolas"/>
                </a:rPr>
                <a:t>0000</a:t>
              </a:r>
              <a:r>
                <a:rPr lang="en-US" sz="1200" dirty="0">
                  <a:latin typeface="Consolas"/>
                  <a:cs typeface="Consolas"/>
                </a:rPr>
                <a:t>101</a:t>
              </a:r>
              <a:r>
                <a:rPr lang="he-IL" sz="1200" dirty="0">
                  <a:latin typeface="Consolas"/>
                  <a:cs typeface="Consolas"/>
                </a:rPr>
                <a:t>0000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endParaRPr lang="he-IL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0000000000000000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he-IL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0000</a:t>
              </a: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000000000100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0000000000000000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1000111100111100</a:t>
              </a:r>
            </a:p>
          </p:txBody>
        </p:sp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16384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  <a:endParaRPr lang="he-IL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he-IL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22812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24575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24576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32767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221135" y="1195942"/>
            <a:ext cx="2262446" cy="1378289"/>
            <a:chOff x="827395" y="1422748"/>
            <a:chExt cx="6275540" cy="3292311"/>
          </a:xfrm>
        </p:grpSpPr>
        <p:grpSp>
          <p:nvGrpSpPr>
            <p:cNvPr id="47" name="Group 8"/>
            <p:cNvGrpSpPr>
              <a:grpSpLocks/>
            </p:cNvGrpSpPr>
            <p:nvPr/>
          </p:nvGrpSpPr>
          <p:grpSpPr bwMode="auto">
            <a:xfrm>
              <a:off x="827395" y="1422748"/>
              <a:ext cx="6265589" cy="3292311"/>
              <a:chOff x="384" y="576"/>
              <a:chExt cx="5136" cy="2736"/>
            </a:xfrm>
          </p:grpSpPr>
          <p:pic>
            <p:nvPicPr>
              <p:cNvPr id="54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6" t="12889" b="51041"/>
              <a:stretch>
                <a:fillRect/>
              </a:stretch>
            </p:blipFill>
            <p:spPr bwMode="auto">
              <a:xfrm>
                <a:off x="384" y="576"/>
                <a:ext cx="5136" cy="2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55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6" t="54529" b="44795"/>
              <a:stretch>
                <a:fillRect/>
              </a:stretch>
            </p:blipFill>
            <p:spPr bwMode="auto">
              <a:xfrm>
                <a:off x="384" y="3168"/>
                <a:ext cx="5136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853688" y="1451171"/>
              <a:ext cx="6249247" cy="3249467"/>
              <a:chOff x="533400" y="1066800"/>
              <a:chExt cx="8153400" cy="4724400"/>
            </a:xfrm>
          </p:grpSpPr>
          <p:grpSp>
            <p:nvGrpSpPr>
              <p:cNvPr id="50" name="Group 8"/>
              <p:cNvGrpSpPr>
                <a:grpSpLocks/>
              </p:cNvGrpSpPr>
              <p:nvPr/>
            </p:nvGrpSpPr>
            <p:grpSpPr bwMode="auto">
              <a:xfrm>
                <a:off x="533400" y="1066800"/>
                <a:ext cx="8153400" cy="4724400"/>
                <a:chOff x="384" y="576"/>
                <a:chExt cx="5136" cy="2736"/>
              </a:xfrm>
            </p:grpSpPr>
            <p:pic>
              <p:nvPicPr>
                <p:cNvPr id="52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12889" b="51041"/>
                <a:stretch>
                  <a:fillRect/>
                </a:stretch>
              </p:blipFill>
              <p:spPr bwMode="auto">
                <a:xfrm>
                  <a:off x="384" y="576"/>
                  <a:ext cx="5136" cy="26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" name="Picture 1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54529" b="44795"/>
                <a:stretch>
                  <a:fillRect/>
                </a:stretch>
              </p:blipFill>
              <p:spPr bwMode="auto">
                <a:xfrm>
                  <a:off x="384" y="3168"/>
                  <a:ext cx="5136" cy="1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1" name="Rectangle 50"/>
              <p:cNvSpPr/>
              <p:nvPr/>
            </p:nvSpPr>
            <p:spPr bwMode="auto">
              <a:xfrm>
                <a:off x="683568" y="1340768"/>
                <a:ext cx="5616624" cy="367240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5573171" y="1306295"/>
            <a:ext cx="446521" cy="915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5104338" y="869603"/>
            <a:ext cx="3270465" cy="3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0 1 2 ...              511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080335" y="1460970"/>
            <a:ext cx="1235399" cy="62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-17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258523" y="1262947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ea typeface="宋体"/>
                <a:cs typeface="Times New Roman"/>
              </a:rPr>
              <a:t>Hack RAM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4228556" y="1127214"/>
            <a:ext cx="937481" cy="226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0</a:t>
            </a:r>
          </a:p>
          <a:p>
            <a:pPr algn="r"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1</a:t>
            </a:r>
          </a:p>
          <a:p>
            <a:pPr algn="r">
              <a:spcBef>
                <a:spcPts val="1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 algn="r">
              <a:spcBef>
                <a:spcPts val="1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algn="r">
              <a:spcBef>
                <a:spcPts val="1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algn="r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255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200821" y="2742703"/>
            <a:ext cx="2838359" cy="1271737"/>
            <a:chOff x="5200821" y="2629301"/>
            <a:chExt cx="2838359" cy="1271737"/>
          </a:xfrm>
        </p:grpSpPr>
        <p:sp>
          <p:nvSpPr>
            <p:cNvPr id="60" name="Text Box 3"/>
            <p:cNvSpPr txBox="1">
              <a:spLocks noChangeArrowheads="1"/>
            </p:cNvSpPr>
            <p:nvPr/>
          </p:nvSpPr>
          <p:spPr bwMode="auto">
            <a:xfrm>
              <a:off x="5304941" y="2899414"/>
              <a:ext cx="2734239" cy="100162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onsolas"/>
                  <a:cs typeface="Consolas"/>
                </a:rPr>
                <a:t>...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Draws a pixel using the current color 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do Screen.drawPixel(450,200);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200821" y="262930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In some class: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1950266" y="3299101"/>
            <a:ext cx="1625442" cy="1676160"/>
          </a:xfrm>
          <a:prstGeom prst="rect">
            <a:avLst/>
          </a:prstGeom>
          <a:solidFill>
            <a:srgbClr val="FFE0BC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322257" y="1888319"/>
            <a:ext cx="1473262" cy="2149797"/>
            <a:chOff x="3322257" y="1888319"/>
            <a:chExt cx="1473262" cy="2149797"/>
          </a:xfrm>
        </p:grpSpPr>
        <p:sp>
          <p:nvSpPr>
            <p:cNvPr id="42" name="Right Arrow 41"/>
            <p:cNvSpPr/>
            <p:nvPr/>
          </p:nvSpPr>
          <p:spPr>
            <a:xfrm>
              <a:off x="3895542" y="1888319"/>
              <a:ext cx="899977" cy="60795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3214144" y="2908381"/>
              <a:ext cx="1677582" cy="3061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22257" y="3731929"/>
              <a:ext cx="884423" cy="3061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b" anchorCtr="0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refresh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24660" y="870370"/>
            <a:ext cx="2824899" cy="1408932"/>
            <a:chOff x="4724660" y="870370"/>
            <a:chExt cx="2824899" cy="1408932"/>
          </a:xfrm>
        </p:grpSpPr>
        <p:sp>
          <p:nvSpPr>
            <p:cNvPr id="49" name="Rectangle 48"/>
            <p:cNvSpPr/>
            <p:nvPr/>
          </p:nvSpPr>
          <p:spPr>
            <a:xfrm>
              <a:off x="6314160" y="1652495"/>
              <a:ext cx="1235399" cy="6220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spc="-17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3" name="Text Box 3"/>
            <p:cNvSpPr txBox="1">
              <a:spLocks noChangeArrowheads="1"/>
            </p:cNvSpPr>
            <p:nvPr/>
          </p:nvSpPr>
          <p:spPr bwMode="auto">
            <a:xfrm>
              <a:off x="6654972" y="870370"/>
              <a:ext cx="695454" cy="3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450</a:t>
              </a:r>
            </a:p>
          </p:txBody>
        </p:sp>
        <p:sp>
          <p:nvSpPr>
            <p:cNvPr id="71" name="Text Box 3"/>
            <p:cNvSpPr txBox="1">
              <a:spLocks noChangeArrowheads="1"/>
            </p:cNvSpPr>
            <p:nvPr/>
          </p:nvSpPr>
          <p:spPr bwMode="auto">
            <a:xfrm>
              <a:off x="4724660" y="1955918"/>
              <a:ext cx="695454" cy="32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b="1" dirty="0">
                  <a:solidFill>
                    <a:srgbClr val="A70000"/>
                  </a:solidFill>
                  <a:latin typeface="Consolas"/>
                  <a:cs typeface="Consolas"/>
                </a:rPr>
                <a:t>200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6950659" y="1270105"/>
              <a:ext cx="5340" cy="823633"/>
            </a:xfrm>
            <a:prstGeom prst="line">
              <a:avLst/>
            </a:prstGeom>
            <a:ln w="9525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241755" y="2177323"/>
              <a:ext cx="1629533" cy="14754"/>
            </a:xfrm>
            <a:prstGeom prst="line">
              <a:avLst/>
            </a:prstGeom>
            <a:ln w="9525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4478810" y="4570111"/>
            <a:ext cx="3617064" cy="20525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36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400" dirty="0">
                <a:solidFill>
                  <a:srgbClr val="008000"/>
                </a:solidFill>
              </a:rPr>
              <a:t>...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400" dirty="0">
                <a:solidFill>
                  <a:srgbClr val="008000"/>
                </a:solidFill>
              </a:rPr>
              <a:t>//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Sets pixel (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) to the current color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function void drawPixel(int </a:t>
            </a:r>
            <a:r>
              <a:rPr lang="en-US" sz="1200" i="1" dirty="0">
                <a:latin typeface="Times New Roman"/>
                <a:cs typeface="Times New Roman"/>
              </a:rPr>
              <a:t>x</a:t>
            </a:r>
            <a:r>
              <a:rPr lang="en-US" sz="1200" dirty="0">
                <a:latin typeface="Consolas"/>
                <a:cs typeface="Consolas"/>
              </a:rPr>
              <a:t>, int </a:t>
            </a:r>
            <a:r>
              <a:rPr lang="en-US" sz="1200" i="1" dirty="0">
                <a:latin typeface="Times New Roman"/>
                <a:cs typeface="Times New Roman"/>
              </a:rPr>
              <a:t>y</a:t>
            </a:r>
            <a:r>
              <a:rPr lang="en-US" sz="12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i="1" dirty="0">
                <a:latin typeface="Times New Roman"/>
                <a:cs typeface="Times New Roman"/>
              </a:rPr>
              <a:t>address</a:t>
            </a:r>
            <a:r>
              <a:rPr lang="en-US" sz="1200" dirty="0">
                <a:latin typeface="Times New Roman"/>
                <a:cs typeface="Times New Roman"/>
              </a:rPr>
              <a:t> = 32 * </a:t>
            </a:r>
            <a:r>
              <a:rPr lang="en-US" sz="1200" i="1" dirty="0">
                <a:latin typeface="Times New Roman"/>
                <a:cs typeface="Times New Roman"/>
              </a:rPr>
              <a:t>y</a:t>
            </a:r>
            <a:r>
              <a:rPr lang="en-US" sz="1200" dirty="0">
                <a:latin typeface="Times New Roman"/>
                <a:cs typeface="Times New Roman"/>
              </a:rPr>
              <a:t> + </a:t>
            </a:r>
            <a:r>
              <a:rPr lang="en-US" sz="1200" i="1" dirty="0">
                <a:latin typeface="Times New Roman"/>
                <a:cs typeface="Times New Roman"/>
              </a:rPr>
              <a:t>x </a:t>
            </a:r>
            <a:r>
              <a:rPr lang="en-US" sz="1200" dirty="0">
                <a:latin typeface="Times New Roman"/>
                <a:cs typeface="Times New Roman"/>
              </a:rPr>
              <a:t>/ 16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i="1" dirty="0">
                <a:latin typeface="Times New Roman"/>
                <a:cs typeface="Times New Roman"/>
              </a:rPr>
              <a:t>     value </a:t>
            </a:r>
            <a:r>
              <a:rPr lang="en-US" sz="1200" dirty="0">
                <a:latin typeface="Times New Roman"/>
                <a:cs typeface="Times New Roman"/>
              </a:rPr>
              <a:t>= </a:t>
            </a:r>
            <a:r>
              <a:rPr lang="en-US" sz="1200" dirty="0">
                <a:latin typeface="Consolas"/>
                <a:cs typeface="Consolas"/>
              </a:rPr>
              <a:t>Memory.peek[</a:t>
            </a:r>
            <a:r>
              <a:rPr lang="en-US" sz="1200" dirty="0">
                <a:latin typeface="Times New Roman"/>
                <a:cs typeface="Times New Roman"/>
              </a:rPr>
              <a:t>16384 + </a:t>
            </a:r>
            <a:r>
              <a:rPr lang="en-US" sz="1200" i="1" dirty="0">
                <a:latin typeface="Times New Roman"/>
                <a:cs typeface="Times New Roman"/>
              </a:rPr>
              <a:t>address</a:t>
            </a:r>
            <a:r>
              <a:rPr lang="en-US" sz="1200" dirty="0">
                <a:latin typeface="Consolas"/>
                <a:cs typeface="Consolas"/>
              </a:rPr>
              <a:t>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latin typeface="Times New Roman"/>
                <a:cs typeface="Times New Roman"/>
              </a:rPr>
              <a:t>     set the (</a:t>
            </a:r>
            <a:r>
              <a:rPr lang="en-US" sz="1200" i="1" dirty="0">
                <a:latin typeface="Times New Roman"/>
                <a:cs typeface="Times New Roman"/>
              </a:rPr>
              <a:t>x </a:t>
            </a:r>
            <a:r>
              <a:rPr lang="en-US" sz="1200" dirty="0">
                <a:latin typeface="Times New Roman"/>
                <a:cs typeface="Times New Roman"/>
              </a:rPr>
              <a:t>% 16)</a:t>
            </a:r>
            <a:r>
              <a:rPr lang="en-US" sz="1200" i="1" dirty="0">
                <a:latin typeface="Times New Roman"/>
                <a:cs typeface="Times New Roman"/>
              </a:rPr>
              <a:t>th</a:t>
            </a:r>
            <a:r>
              <a:rPr lang="en-US" sz="1200" dirty="0">
                <a:latin typeface="Times New Roman"/>
                <a:cs typeface="Times New Roman"/>
              </a:rPr>
              <a:t> bit of </a:t>
            </a:r>
            <a:r>
              <a:rPr lang="en-US" sz="1200" i="1" dirty="0">
                <a:latin typeface="Times New Roman"/>
                <a:cs typeface="Times New Roman"/>
              </a:rPr>
              <a:t>value</a:t>
            </a:r>
            <a:r>
              <a:rPr lang="en-US" sz="1200" dirty="0">
                <a:latin typeface="Times New Roman"/>
                <a:cs typeface="Times New Roman"/>
              </a:rPr>
              <a:t> to the current color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latin typeface="Times New Roman"/>
                <a:cs typeface="Times New Roman"/>
              </a:rPr>
              <a:t>     do </a:t>
            </a:r>
            <a:r>
              <a:rPr lang="en-US" sz="1200" dirty="0">
                <a:latin typeface="Consolas"/>
                <a:cs typeface="Consolas"/>
              </a:rPr>
              <a:t>Memory.poke(</a:t>
            </a:r>
            <a:r>
              <a:rPr lang="en-US" sz="1200" i="1" dirty="0">
                <a:latin typeface="Times New Roman"/>
                <a:cs typeface="Times New Roman"/>
              </a:rPr>
              <a:t>address</a:t>
            </a:r>
            <a:r>
              <a:rPr lang="en-US" sz="1200" dirty="0">
                <a:latin typeface="Consolas"/>
                <a:cs typeface="Consolas"/>
              </a:rPr>
              <a:t>,</a:t>
            </a:r>
            <a:r>
              <a:rPr lang="en-US" sz="1200" i="1" dirty="0">
                <a:latin typeface="Times New Roman"/>
                <a:cs typeface="Times New Roman"/>
              </a:rPr>
              <a:t>value</a:t>
            </a:r>
            <a:r>
              <a:rPr lang="en-US" sz="12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268288" indent="-268288">
              <a:spcBef>
                <a:spcPts val="1200"/>
              </a:spcBef>
              <a:buFont typeface="Wingdings" charset="0"/>
              <a:buNone/>
            </a:pP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458537" y="4247261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ea typeface="宋体"/>
                <a:cs typeface="Times New Roman"/>
              </a:rPr>
              <a:t>OS </a:t>
            </a:r>
            <a:r>
              <a:rPr lang="en-US" sz="1200" dirty="0">
                <a:latin typeface="Consolas"/>
                <a:ea typeface="宋体"/>
                <a:cs typeface="Consolas"/>
              </a:rPr>
              <a:t>Screen</a:t>
            </a:r>
            <a:r>
              <a:rPr lang="en-US" sz="1400" dirty="0">
                <a:latin typeface="Times New Roman"/>
                <a:ea typeface="宋体"/>
                <a:cs typeface="Times New Roman"/>
              </a:rPr>
              <a:t> class</a:t>
            </a:r>
          </a:p>
        </p:txBody>
      </p:sp>
      <p:sp>
        <p:nvSpPr>
          <p:cNvPr id="64" name="Rounded Rectangular Callout 63"/>
          <p:cNvSpPr/>
          <p:nvPr/>
        </p:nvSpPr>
        <p:spPr>
          <a:xfrm>
            <a:off x="371228" y="5912304"/>
            <a:ext cx="3362050" cy="722615"/>
          </a:xfrm>
          <a:prstGeom prst="wedgeRoundRectCallout">
            <a:avLst>
              <a:gd name="adj1" fmla="val 80009"/>
              <a:gd name="adj2" fmla="val -2482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0" rtlCol="0" anchor="ctr"/>
          <a:lstStyle/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Memory.peek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Memory.poke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are implemented in the OS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Memory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class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5"/>
          <a:srcRect l="42708" t="44888" r="54558" b="51843"/>
          <a:stretch/>
        </p:blipFill>
        <p:spPr>
          <a:xfrm>
            <a:off x="7039993" y="1904974"/>
            <a:ext cx="355955" cy="425598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 flipV="1">
            <a:off x="6969681" y="1747751"/>
            <a:ext cx="430663" cy="171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10415" y="1418598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568962" y="1865844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040542" y="1397390"/>
            <a:ext cx="5145095" cy="362807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spcBef>
                <a:spcPts val="7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300"/>
              </a:spcBef>
            </a:pPr>
            <a:r>
              <a:rPr lang="en-US" sz="1400" dirty="0"/>
              <a:t>Class </a:t>
            </a:r>
            <a:r>
              <a:rPr lang="en-US" sz="1400" b="1" dirty="0"/>
              <a:t>Screen</a:t>
            </a:r>
            <a:r>
              <a:rPr lang="en-US" sz="1400" dirty="0"/>
              <a:t> {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clearScreen</a:t>
            </a:r>
            <a:r>
              <a:rPr lang="en-US" sz="1400" dirty="0"/>
              <a:t>()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setColor</a:t>
            </a:r>
            <a:r>
              <a:rPr lang="en-US" sz="1400" dirty="0"/>
              <a:t>(boolean b)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drawPixel</a:t>
            </a:r>
            <a:r>
              <a:rPr lang="en-US" sz="1400" dirty="0"/>
              <a:t>(int x, int y)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drawLine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drawRectangle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drawCircle</a:t>
            </a:r>
            <a:r>
              <a:rPr lang="en-US" sz="1400" dirty="0"/>
              <a:t>(int x, int y, int r)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}</a:t>
            </a:r>
          </a:p>
          <a:p>
            <a:pPr>
              <a:spcBef>
                <a:spcPts val="1300"/>
              </a:spcBef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49139" y="2541118"/>
            <a:ext cx="385186" cy="4195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418657" y="2977730"/>
            <a:ext cx="3985748" cy="588903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 rot="1031054">
            <a:off x="3758647" y="2636584"/>
            <a:ext cx="1885682" cy="302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3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594857"/>
              </p:ext>
            </p:extLst>
          </p:nvPr>
        </p:nvGraphicFramePr>
        <p:xfrm>
          <a:off x="1108795" y="1093178"/>
          <a:ext cx="6606605" cy="4786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9" name="Clip" r:id="rId4" imgW="4000500" imgH="3148013" progId="">
                  <p:embed/>
                </p:oleObj>
              </mc:Choice>
              <mc:Fallback>
                <p:oleObj name="Clip" r:id="rId4" imgW="4000500" imgH="314801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795" y="1093178"/>
                        <a:ext cx="6606605" cy="47862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263093" y="2673044"/>
            <a:ext cx="5275576" cy="3339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00164" y="1766345"/>
            <a:ext cx="1806624" cy="1217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reeform 18"/>
          <p:cNvSpPr>
            <a:spLocks/>
          </p:cNvSpPr>
          <p:nvPr/>
        </p:nvSpPr>
        <p:spPr bwMode="auto">
          <a:xfrm>
            <a:off x="1010805" y="5948251"/>
            <a:ext cx="1090663" cy="264538"/>
          </a:xfrm>
          <a:custGeom>
            <a:avLst/>
            <a:gdLst>
              <a:gd name="T0" fmla="*/ 278 w 465"/>
              <a:gd name="T1" fmla="*/ 0 h 133"/>
              <a:gd name="T2" fmla="*/ 236 w 465"/>
              <a:gd name="T3" fmla="*/ 5 h 133"/>
              <a:gd name="T4" fmla="*/ 190 w 465"/>
              <a:gd name="T5" fmla="*/ 10 h 133"/>
              <a:gd name="T6" fmla="*/ 160 w 465"/>
              <a:gd name="T7" fmla="*/ 17 h 133"/>
              <a:gd name="T8" fmla="*/ 138 w 465"/>
              <a:gd name="T9" fmla="*/ 13 h 133"/>
              <a:gd name="T10" fmla="*/ 104 w 465"/>
              <a:gd name="T11" fmla="*/ 15 h 133"/>
              <a:gd name="T12" fmla="*/ 58 w 465"/>
              <a:gd name="T13" fmla="*/ 20 h 133"/>
              <a:gd name="T14" fmla="*/ 29 w 465"/>
              <a:gd name="T15" fmla="*/ 28 h 133"/>
              <a:gd name="T16" fmla="*/ 11 w 465"/>
              <a:gd name="T17" fmla="*/ 38 h 133"/>
              <a:gd name="T18" fmla="*/ 3 w 465"/>
              <a:gd name="T19" fmla="*/ 46 h 133"/>
              <a:gd name="T20" fmla="*/ 0 w 465"/>
              <a:gd name="T21" fmla="*/ 61 h 133"/>
              <a:gd name="T22" fmla="*/ 6 w 465"/>
              <a:gd name="T23" fmla="*/ 71 h 133"/>
              <a:gd name="T24" fmla="*/ 17 w 465"/>
              <a:gd name="T25" fmla="*/ 79 h 133"/>
              <a:gd name="T26" fmla="*/ 32 w 465"/>
              <a:gd name="T27" fmla="*/ 87 h 133"/>
              <a:gd name="T28" fmla="*/ 54 w 465"/>
              <a:gd name="T29" fmla="*/ 95 h 133"/>
              <a:gd name="T30" fmla="*/ 79 w 465"/>
              <a:gd name="T31" fmla="*/ 100 h 133"/>
              <a:gd name="T32" fmla="*/ 144 w 465"/>
              <a:gd name="T33" fmla="*/ 107 h 133"/>
              <a:gd name="T34" fmla="*/ 319 w 465"/>
              <a:gd name="T35" fmla="*/ 122 h 133"/>
              <a:gd name="T36" fmla="*/ 465 w 465"/>
              <a:gd name="T37" fmla="*/ 133 h 133"/>
              <a:gd name="T38" fmla="*/ 278 w 465"/>
              <a:gd name="T39" fmla="*/ 0 h 1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5" h="133">
                <a:moveTo>
                  <a:pt x="278" y="0"/>
                </a:moveTo>
                <a:lnTo>
                  <a:pt x="236" y="5"/>
                </a:lnTo>
                <a:lnTo>
                  <a:pt x="190" y="10"/>
                </a:lnTo>
                <a:lnTo>
                  <a:pt x="160" y="17"/>
                </a:lnTo>
                <a:lnTo>
                  <a:pt x="138" y="13"/>
                </a:lnTo>
                <a:lnTo>
                  <a:pt x="104" y="15"/>
                </a:lnTo>
                <a:lnTo>
                  <a:pt x="58" y="20"/>
                </a:lnTo>
                <a:lnTo>
                  <a:pt x="29" y="28"/>
                </a:lnTo>
                <a:lnTo>
                  <a:pt x="11" y="38"/>
                </a:lnTo>
                <a:lnTo>
                  <a:pt x="3" y="46"/>
                </a:lnTo>
                <a:lnTo>
                  <a:pt x="0" y="61"/>
                </a:lnTo>
                <a:lnTo>
                  <a:pt x="6" y="71"/>
                </a:lnTo>
                <a:lnTo>
                  <a:pt x="17" y="79"/>
                </a:lnTo>
                <a:lnTo>
                  <a:pt x="32" y="87"/>
                </a:lnTo>
                <a:lnTo>
                  <a:pt x="54" y="95"/>
                </a:lnTo>
                <a:lnTo>
                  <a:pt x="79" y="100"/>
                </a:lnTo>
                <a:lnTo>
                  <a:pt x="144" y="107"/>
                </a:lnTo>
                <a:lnTo>
                  <a:pt x="319" y="122"/>
                </a:lnTo>
                <a:lnTo>
                  <a:pt x="465" y="133"/>
                </a:lnTo>
                <a:lnTo>
                  <a:pt x="278" y="0"/>
                </a:lnTo>
                <a:close/>
              </a:path>
            </a:pathLst>
          </a:custGeom>
          <a:solidFill>
            <a:srgbClr val="3F3F3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28" name="Group 19"/>
          <p:cNvGrpSpPr>
            <a:grpSpLocks/>
          </p:cNvGrpSpPr>
          <p:nvPr/>
        </p:nvGrpSpPr>
        <p:grpSpPr bwMode="auto">
          <a:xfrm>
            <a:off x="244168" y="1162902"/>
            <a:ext cx="1681732" cy="1634966"/>
            <a:chOff x="351" y="315"/>
            <a:chExt cx="717" cy="822"/>
          </a:xfrm>
        </p:grpSpPr>
        <p:grpSp>
          <p:nvGrpSpPr>
            <p:cNvPr id="129" name="Group 20"/>
            <p:cNvGrpSpPr>
              <a:grpSpLocks/>
            </p:cNvGrpSpPr>
            <p:nvPr/>
          </p:nvGrpSpPr>
          <p:grpSpPr bwMode="auto">
            <a:xfrm>
              <a:off x="351" y="315"/>
              <a:ext cx="717" cy="822"/>
              <a:chOff x="351" y="315"/>
              <a:chExt cx="717" cy="822"/>
            </a:xfrm>
          </p:grpSpPr>
          <p:grpSp>
            <p:nvGrpSpPr>
              <p:cNvPr id="131" name="Group 21"/>
              <p:cNvGrpSpPr>
                <a:grpSpLocks/>
              </p:cNvGrpSpPr>
              <p:nvPr/>
            </p:nvGrpSpPr>
            <p:grpSpPr bwMode="auto">
              <a:xfrm>
                <a:off x="434" y="315"/>
                <a:ext cx="634" cy="765"/>
                <a:chOff x="434" y="315"/>
                <a:chExt cx="634" cy="765"/>
              </a:xfrm>
            </p:grpSpPr>
            <p:grpSp>
              <p:nvGrpSpPr>
                <p:cNvPr id="133" name="Group 22"/>
                <p:cNvGrpSpPr>
                  <a:grpSpLocks/>
                </p:cNvGrpSpPr>
                <p:nvPr/>
              </p:nvGrpSpPr>
              <p:grpSpPr bwMode="auto">
                <a:xfrm>
                  <a:off x="434" y="315"/>
                  <a:ext cx="634" cy="765"/>
                  <a:chOff x="434" y="315"/>
                  <a:chExt cx="634" cy="765"/>
                </a:xfrm>
              </p:grpSpPr>
              <p:sp>
                <p:nvSpPr>
                  <p:cNvPr id="145" name="Freeform 23"/>
                  <p:cNvSpPr>
                    <a:spLocks/>
                  </p:cNvSpPr>
                  <p:nvPr/>
                </p:nvSpPr>
                <p:spPr bwMode="auto">
                  <a:xfrm>
                    <a:off x="438" y="315"/>
                    <a:ext cx="630" cy="762"/>
                  </a:xfrm>
                  <a:custGeom>
                    <a:avLst/>
                    <a:gdLst>
                      <a:gd name="T0" fmla="*/ 503 w 630"/>
                      <a:gd name="T1" fmla="*/ 66 h 762"/>
                      <a:gd name="T2" fmla="*/ 559 w 630"/>
                      <a:gd name="T3" fmla="*/ 0 h 762"/>
                      <a:gd name="T4" fmla="*/ 575 w 630"/>
                      <a:gd name="T5" fmla="*/ 2 h 762"/>
                      <a:gd name="T6" fmla="*/ 589 w 630"/>
                      <a:gd name="T7" fmla="*/ 5 h 762"/>
                      <a:gd name="T8" fmla="*/ 603 w 630"/>
                      <a:gd name="T9" fmla="*/ 11 h 762"/>
                      <a:gd name="T10" fmla="*/ 613 w 630"/>
                      <a:gd name="T11" fmla="*/ 19 h 762"/>
                      <a:gd name="T12" fmla="*/ 621 w 630"/>
                      <a:gd name="T13" fmla="*/ 28 h 762"/>
                      <a:gd name="T14" fmla="*/ 627 w 630"/>
                      <a:gd name="T15" fmla="*/ 41 h 762"/>
                      <a:gd name="T16" fmla="*/ 630 w 630"/>
                      <a:gd name="T17" fmla="*/ 59 h 762"/>
                      <a:gd name="T18" fmla="*/ 629 w 630"/>
                      <a:gd name="T19" fmla="*/ 75 h 762"/>
                      <a:gd name="T20" fmla="*/ 46 w 630"/>
                      <a:gd name="T21" fmla="*/ 762 h 762"/>
                      <a:gd name="T22" fmla="*/ 0 w 630"/>
                      <a:gd name="T23" fmla="*/ 709 h 762"/>
                      <a:gd name="T24" fmla="*/ 503 w 630"/>
                      <a:gd name="T25" fmla="*/ 66 h 76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630" h="762">
                        <a:moveTo>
                          <a:pt x="503" y="66"/>
                        </a:moveTo>
                        <a:lnTo>
                          <a:pt x="559" y="0"/>
                        </a:lnTo>
                        <a:lnTo>
                          <a:pt x="575" y="2"/>
                        </a:lnTo>
                        <a:lnTo>
                          <a:pt x="589" y="5"/>
                        </a:lnTo>
                        <a:lnTo>
                          <a:pt x="603" y="11"/>
                        </a:lnTo>
                        <a:lnTo>
                          <a:pt x="613" y="19"/>
                        </a:lnTo>
                        <a:lnTo>
                          <a:pt x="621" y="28"/>
                        </a:lnTo>
                        <a:lnTo>
                          <a:pt x="627" y="41"/>
                        </a:lnTo>
                        <a:lnTo>
                          <a:pt x="630" y="59"/>
                        </a:lnTo>
                        <a:lnTo>
                          <a:pt x="629" y="75"/>
                        </a:lnTo>
                        <a:lnTo>
                          <a:pt x="46" y="762"/>
                        </a:lnTo>
                        <a:lnTo>
                          <a:pt x="0" y="709"/>
                        </a:lnTo>
                        <a:lnTo>
                          <a:pt x="503" y="66"/>
                        </a:lnTo>
                        <a:close/>
                      </a:path>
                    </a:pathLst>
                  </a:custGeom>
                  <a:solidFill>
                    <a:srgbClr val="7F3F00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6" name="Freeform 24"/>
                  <p:cNvSpPr>
                    <a:spLocks/>
                  </p:cNvSpPr>
                  <p:nvPr/>
                </p:nvSpPr>
                <p:spPr bwMode="auto">
                  <a:xfrm>
                    <a:off x="434" y="1024"/>
                    <a:ext cx="52" cy="56"/>
                  </a:xfrm>
                  <a:custGeom>
                    <a:avLst/>
                    <a:gdLst>
                      <a:gd name="T0" fmla="*/ 2 w 52"/>
                      <a:gd name="T1" fmla="*/ 2 h 56"/>
                      <a:gd name="T2" fmla="*/ 16 w 52"/>
                      <a:gd name="T3" fmla="*/ 0 h 56"/>
                      <a:gd name="T4" fmla="*/ 28 w 52"/>
                      <a:gd name="T5" fmla="*/ 5 h 56"/>
                      <a:gd name="T6" fmla="*/ 38 w 52"/>
                      <a:gd name="T7" fmla="*/ 12 h 56"/>
                      <a:gd name="T8" fmla="*/ 46 w 52"/>
                      <a:gd name="T9" fmla="*/ 20 h 56"/>
                      <a:gd name="T10" fmla="*/ 51 w 52"/>
                      <a:gd name="T11" fmla="*/ 33 h 56"/>
                      <a:gd name="T12" fmla="*/ 52 w 52"/>
                      <a:gd name="T13" fmla="*/ 46 h 56"/>
                      <a:gd name="T14" fmla="*/ 50 w 52"/>
                      <a:gd name="T15" fmla="*/ 54 h 56"/>
                      <a:gd name="T16" fmla="*/ 40 w 52"/>
                      <a:gd name="T17" fmla="*/ 56 h 56"/>
                      <a:gd name="T18" fmla="*/ 27 w 52"/>
                      <a:gd name="T19" fmla="*/ 55 h 56"/>
                      <a:gd name="T20" fmla="*/ 19 w 52"/>
                      <a:gd name="T21" fmla="*/ 50 h 56"/>
                      <a:gd name="T22" fmla="*/ 11 w 52"/>
                      <a:gd name="T23" fmla="*/ 44 h 56"/>
                      <a:gd name="T24" fmla="*/ 6 w 52"/>
                      <a:gd name="T25" fmla="*/ 37 h 56"/>
                      <a:gd name="T26" fmla="*/ 1 w 52"/>
                      <a:gd name="T27" fmla="*/ 24 h 56"/>
                      <a:gd name="T28" fmla="*/ 0 w 52"/>
                      <a:gd name="T29" fmla="*/ 12 h 56"/>
                      <a:gd name="T30" fmla="*/ 2 w 52"/>
                      <a:gd name="T31" fmla="*/ 2 h 5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52" h="56">
                        <a:moveTo>
                          <a:pt x="2" y="2"/>
                        </a:moveTo>
                        <a:lnTo>
                          <a:pt x="16" y="0"/>
                        </a:lnTo>
                        <a:lnTo>
                          <a:pt x="28" y="5"/>
                        </a:lnTo>
                        <a:lnTo>
                          <a:pt x="38" y="12"/>
                        </a:lnTo>
                        <a:lnTo>
                          <a:pt x="46" y="20"/>
                        </a:lnTo>
                        <a:lnTo>
                          <a:pt x="51" y="33"/>
                        </a:lnTo>
                        <a:lnTo>
                          <a:pt x="52" y="46"/>
                        </a:lnTo>
                        <a:lnTo>
                          <a:pt x="50" y="54"/>
                        </a:lnTo>
                        <a:lnTo>
                          <a:pt x="40" y="56"/>
                        </a:lnTo>
                        <a:lnTo>
                          <a:pt x="27" y="55"/>
                        </a:lnTo>
                        <a:lnTo>
                          <a:pt x="19" y="50"/>
                        </a:lnTo>
                        <a:lnTo>
                          <a:pt x="11" y="44"/>
                        </a:lnTo>
                        <a:lnTo>
                          <a:pt x="6" y="37"/>
                        </a:lnTo>
                        <a:lnTo>
                          <a:pt x="1" y="24"/>
                        </a:lnTo>
                        <a:lnTo>
                          <a:pt x="0" y="12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4" name="Group 25"/>
                <p:cNvGrpSpPr>
                  <a:grpSpLocks/>
                </p:cNvGrpSpPr>
                <p:nvPr/>
              </p:nvGrpSpPr>
              <p:grpSpPr bwMode="auto">
                <a:xfrm>
                  <a:off x="573" y="320"/>
                  <a:ext cx="494" cy="568"/>
                  <a:chOff x="573" y="320"/>
                  <a:chExt cx="494" cy="568"/>
                </a:xfrm>
              </p:grpSpPr>
              <p:grpSp>
                <p:nvGrpSpPr>
                  <p:cNvPr id="135" name="Group 26"/>
                  <p:cNvGrpSpPr>
                    <a:grpSpLocks/>
                  </p:cNvGrpSpPr>
                  <p:nvPr/>
                </p:nvGrpSpPr>
                <p:grpSpPr bwMode="auto">
                  <a:xfrm>
                    <a:off x="940" y="320"/>
                    <a:ext cx="127" cy="104"/>
                    <a:chOff x="940" y="320"/>
                    <a:chExt cx="127" cy="104"/>
                  </a:xfrm>
                </p:grpSpPr>
                <p:sp>
                  <p:nvSpPr>
                    <p:cNvPr id="141" name="Line 2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40" y="320"/>
                      <a:ext cx="78" cy="8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2" name="Line 2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85" y="331"/>
                      <a:ext cx="59" cy="57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3" name="Line 2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7" y="345"/>
                      <a:ext cx="83" cy="7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4" name="Line 3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1" y="373"/>
                      <a:ext cx="56" cy="45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36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573" y="683"/>
                    <a:ext cx="168" cy="205"/>
                    <a:chOff x="573" y="683"/>
                    <a:chExt cx="168" cy="205"/>
                  </a:xfrm>
                </p:grpSpPr>
                <p:sp>
                  <p:nvSpPr>
                    <p:cNvPr id="137" name="Line 3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73" y="793"/>
                      <a:ext cx="59" cy="7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8" name="Line 3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04" y="839"/>
                      <a:ext cx="34" cy="39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39" name="Line 3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17" y="742"/>
                      <a:ext cx="124" cy="146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40" name="Line 3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77" y="683"/>
                      <a:ext cx="63" cy="6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32" name="Freeform 36"/>
              <p:cNvSpPr>
                <a:spLocks/>
              </p:cNvSpPr>
              <p:nvPr/>
            </p:nvSpPr>
            <p:spPr bwMode="auto">
              <a:xfrm>
                <a:off x="351" y="770"/>
                <a:ext cx="384" cy="367"/>
              </a:xfrm>
              <a:custGeom>
                <a:avLst/>
                <a:gdLst>
                  <a:gd name="T0" fmla="*/ 0 w 384"/>
                  <a:gd name="T1" fmla="*/ 173 h 367"/>
                  <a:gd name="T2" fmla="*/ 8 w 384"/>
                  <a:gd name="T3" fmla="*/ 146 h 367"/>
                  <a:gd name="T4" fmla="*/ 21 w 384"/>
                  <a:gd name="T5" fmla="*/ 118 h 367"/>
                  <a:gd name="T6" fmla="*/ 34 w 384"/>
                  <a:gd name="T7" fmla="*/ 95 h 367"/>
                  <a:gd name="T8" fmla="*/ 51 w 384"/>
                  <a:gd name="T9" fmla="*/ 70 h 367"/>
                  <a:gd name="T10" fmla="*/ 66 w 384"/>
                  <a:gd name="T11" fmla="*/ 52 h 367"/>
                  <a:gd name="T12" fmla="*/ 85 w 384"/>
                  <a:gd name="T13" fmla="*/ 33 h 367"/>
                  <a:gd name="T14" fmla="*/ 106 w 384"/>
                  <a:gd name="T15" fmla="*/ 17 h 367"/>
                  <a:gd name="T16" fmla="*/ 129 w 384"/>
                  <a:gd name="T17" fmla="*/ 0 h 367"/>
                  <a:gd name="T18" fmla="*/ 141 w 384"/>
                  <a:gd name="T19" fmla="*/ 14 h 367"/>
                  <a:gd name="T20" fmla="*/ 156 w 384"/>
                  <a:gd name="T21" fmla="*/ 30 h 367"/>
                  <a:gd name="T22" fmla="*/ 175 w 384"/>
                  <a:gd name="T23" fmla="*/ 46 h 367"/>
                  <a:gd name="T24" fmla="*/ 199 w 384"/>
                  <a:gd name="T25" fmla="*/ 68 h 367"/>
                  <a:gd name="T26" fmla="*/ 223 w 384"/>
                  <a:gd name="T27" fmla="*/ 88 h 367"/>
                  <a:gd name="T28" fmla="*/ 248 w 384"/>
                  <a:gd name="T29" fmla="*/ 106 h 367"/>
                  <a:gd name="T30" fmla="*/ 275 w 384"/>
                  <a:gd name="T31" fmla="*/ 126 h 367"/>
                  <a:gd name="T32" fmla="*/ 305 w 384"/>
                  <a:gd name="T33" fmla="*/ 145 h 367"/>
                  <a:gd name="T34" fmla="*/ 331 w 384"/>
                  <a:gd name="T35" fmla="*/ 159 h 367"/>
                  <a:gd name="T36" fmla="*/ 354 w 384"/>
                  <a:gd name="T37" fmla="*/ 174 h 367"/>
                  <a:gd name="T38" fmla="*/ 384 w 384"/>
                  <a:gd name="T39" fmla="*/ 190 h 367"/>
                  <a:gd name="T40" fmla="*/ 262 w 384"/>
                  <a:gd name="T41" fmla="*/ 367 h 367"/>
                  <a:gd name="T42" fmla="*/ 239 w 384"/>
                  <a:gd name="T43" fmla="*/ 343 h 367"/>
                  <a:gd name="T44" fmla="*/ 214 w 384"/>
                  <a:gd name="T45" fmla="*/ 316 h 367"/>
                  <a:gd name="T46" fmla="*/ 197 w 384"/>
                  <a:gd name="T47" fmla="*/ 297 h 367"/>
                  <a:gd name="T48" fmla="*/ 178 w 384"/>
                  <a:gd name="T49" fmla="*/ 278 h 367"/>
                  <a:gd name="T50" fmla="*/ 155 w 384"/>
                  <a:gd name="T51" fmla="*/ 262 h 367"/>
                  <a:gd name="T52" fmla="*/ 124 w 384"/>
                  <a:gd name="T53" fmla="*/ 240 h 367"/>
                  <a:gd name="T54" fmla="*/ 98 w 384"/>
                  <a:gd name="T55" fmla="*/ 223 h 367"/>
                  <a:gd name="T56" fmla="*/ 70 w 384"/>
                  <a:gd name="T57" fmla="*/ 207 h 367"/>
                  <a:gd name="T58" fmla="*/ 46 w 384"/>
                  <a:gd name="T59" fmla="*/ 192 h 367"/>
                  <a:gd name="T60" fmla="*/ 21 w 384"/>
                  <a:gd name="T61" fmla="*/ 180 h 367"/>
                  <a:gd name="T62" fmla="*/ 0 w 384"/>
                  <a:gd name="T63" fmla="*/ 173 h 36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84" h="367">
                    <a:moveTo>
                      <a:pt x="0" y="173"/>
                    </a:moveTo>
                    <a:lnTo>
                      <a:pt x="8" y="146"/>
                    </a:lnTo>
                    <a:lnTo>
                      <a:pt x="21" y="118"/>
                    </a:lnTo>
                    <a:lnTo>
                      <a:pt x="34" y="95"/>
                    </a:lnTo>
                    <a:lnTo>
                      <a:pt x="51" y="70"/>
                    </a:lnTo>
                    <a:lnTo>
                      <a:pt x="66" y="52"/>
                    </a:lnTo>
                    <a:lnTo>
                      <a:pt x="85" y="33"/>
                    </a:lnTo>
                    <a:lnTo>
                      <a:pt x="106" y="17"/>
                    </a:lnTo>
                    <a:lnTo>
                      <a:pt x="129" y="0"/>
                    </a:lnTo>
                    <a:lnTo>
                      <a:pt x="141" y="14"/>
                    </a:lnTo>
                    <a:lnTo>
                      <a:pt x="156" y="30"/>
                    </a:lnTo>
                    <a:lnTo>
                      <a:pt x="175" y="46"/>
                    </a:lnTo>
                    <a:lnTo>
                      <a:pt x="199" y="68"/>
                    </a:lnTo>
                    <a:lnTo>
                      <a:pt x="223" y="88"/>
                    </a:lnTo>
                    <a:lnTo>
                      <a:pt x="248" y="106"/>
                    </a:lnTo>
                    <a:lnTo>
                      <a:pt x="275" y="126"/>
                    </a:lnTo>
                    <a:lnTo>
                      <a:pt x="305" y="145"/>
                    </a:lnTo>
                    <a:lnTo>
                      <a:pt x="331" y="159"/>
                    </a:lnTo>
                    <a:lnTo>
                      <a:pt x="354" y="174"/>
                    </a:lnTo>
                    <a:lnTo>
                      <a:pt x="384" y="190"/>
                    </a:lnTo>
                    <a:lnTo>
                      <a:pt x="262" y="367"/>
                    </a:lnTo>
                    <a:lnTo>
                      <a:pt x="239" y="343"/>
                    </a:lnTo>
                    <a:lnTo>
                      <a:pt x="214" y="316"/>
                    </a:lnTo>
                    <a:lnTo>
                      <a:pt x="197" y="297"/>
                    </a:lnTo>
                    <a:lnTo>
                      <a:pt x="178" y="278"/>
                    </a:lnTo>
                    <a:lnTo>
                      <a:pt x="155" y="262"/>
                    </a:lnTo>
                    <a:lnTo>
                      <a:pt x="124" y="240"/>
                    </a:lnTo>
                    <a:lnTo>
                      <a:pt x="98" y="223"/>
                    </a:lnTo>
                    <a:lnTo>
                      <a:pt x="70" y="207"/>
                    </a:lnTo>
                    <a:lnTo>
                      <a:pt x="46" y="192"/>
                    </a:lnTo>
                    <a:lnTo>
                      <a:pt x="21" y="18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7F3F0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0" name="Freeform 37"/>
            <p:cNvSpPr>
              <a:spLocks/>
            </p:cNvSpPr>
            <p:nvPr/>
          </p:nvSpPr>
          <p:spPr bwMode="auto">
            <a:xfrm>
              <a:off x="612" y="961"/>
              <a:ext cx="122" cy="176"/>
            </a:xfrm>
            <a:custGeom>
              <a:avLst/>
              <a:gdLst>
                <a:gd name="T0" fmla="*/ 122 w 122"/>
                <a:gd name="T1" fmla="*/ 0 h 176"/>
                <a:gd name="T2" fmla="*/ 104 w 122"/>
                <a:gd name="T3" fmla="*/ 8 h 176"/>
                <a:gd name="T4" fmla="*/ 89 w 122"/>
                <a:gd name="T5" fmla="*/ 19 h 176"/>
                <a:gd name="T6" fmla="*/ 75 w 122"/>
                <a:gd name="T7" fmla="*/ 32 h 176"/>
                <a:gd name="T8" fmla="*/ 60 w 122"/>
                <a:gd name="T9" fmla="*/ 47 h 176"/>
                <a:gd name="T10" fmla="*/ 45 w 122"/>
                <a:gd name="T11" fmla="*/ 67 h 176"/>
                <a:gd name="T12" fmla="*/ 36 w 122"/>
                <a:gd name="T13" fmla="*/ 83 h 176"/>
                <a:gd name="T14" fmla="*/ 23 w 122"/>
                <a:gd name="T15" fmla="*/ 104 h 176"/>
                <a:gd name="T16" fmla="*/ 13 w 122"/>
                <a:gd name="T17" fmla="*/ 125 h 176"/>
                <a:gd name="T18" fmla="*/ 4 w 122"/>
                <a:gd name="T19" fmla="*/ 149 h 176"/>
                <a:gd name="T20" fmla="*/ 0 w 122"/>
                <a:gd name="T21" fmla="*/ 176 h 176"/>
                <a:gd name="T22" fmla="*/ 18 w 122"/>
                <a:gd name="T23" fmla="*/ 171 h 176"/>
                <a:gd name="T24" fmla="*/ 33 w 122"/>
                <a:gd name="T25" fmla="*/ 163 h 176"/>
                <a:gd name="T26" fmla="*/ 51 w 122"/>
                <a:gd name="T27" fmla="*/ 152 h 176"/>
                <a:gd name="T28" fmla="*/ 68 w 122"/>
                <a:gd name="T29" fmla="*/ 136 h 176"/>
                <a:gd name="T30" fmla="*/ 83 w 122"/>
                <a:gd name="T31" fmla="*/ 119 h 176"/>
                <a:gd name="T32" fmla="*/ 95 w 122"/>
                <a:gd name="T33" fmla="*/ 100 h 176"/>
                <a:gd name="T34" fmla="*/ 104 w 122"/>
                <a:gd name="T35" fmla="*/ 82 h 176"/>
                <a:gd name="T36" fmla="*/ 114 w 122"/>
                <a:gd name="T37" fmla="*/ 58 h 176"/>
                <a:gd name="T38" fmla="*/ 119 w 122"/>
                <a:gd name="T39" fmla="*/ 40 h 176"/>
                <a:gd name="T40" fmla="*/ 121 w 122"/>
                <a:gd name="T41" fmla="*/ 19 h 176"/>
                <a:gd name="T42" fmla="*/ 122 w 122"/>
                <a:gd name="T43" fmla="*/ 0 h 1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22" h="176">
                  <a:moveTo>
                    <a:pt x="122" y="0"/>
                  </a:moveTo>
                  <a:lnTo>
                    <a:pt x="104" y="8"/>
                  </a:lnTo>
                  <a:lnTo>
                    <a:pt x="89" y="19"/>
                  </a:lnTo>
                  <a:lnTo>
                    <a:pt x="75" y="32"/>
                  </a:lnTo>
                  <a:lnTo>
                    <a:pt x="60" y="47"/>
                  </a:lnTo>
                  <a:lnTo>
                    <a:pt x="45" y="67"/>
                  </a:lnTo>
                  <a:lnTo>
                    <a:pt x="36" y="83"/>
                  </a:lnTo>
                  <a:lnTo>
                    <a:pt x="23" y="104"/>
                  </a:lnTo>
                  <a:lnTo>
                    <a:pt x="13" y="125"/>
                  </a:lnTo>
                  <a:lnTo>
                    <a:pt x="4" y="149"/>
                  </a:lnTo>
                  <a:lnTo>
                    <a:pt x="0" y="176"/>
                  </a:lnTo>
                  <a:lnTo>
                    <a:pt x="18" y="171"/>
                  </a:lnTo>
                  <a:lnTo>
                    <a:pt x="33" y="163"/>
                  </a:lnTo>
                  <a:lnTo>
                    <a:pt x="51" y="152"/>
                  </a:lnTo>
                  <a:lnTo>
                    <a:pt x="68" y="136"/>
                  </a:lnTo>
                  <a:lnTo>
                    <a:pt x="83" y="119"/>
                  </a:lnTo>
                  <a:lnTo>
                    <a:pt x="95" y="100"/>
                  </a:lnTo>
                  <a:lnTo>
                    <a:pt x="104" y="82"/>
                  </a:lnTo>
                  <a:lnTo>
                    <a:pt x="114" y="58"/>
                  </a:lnTo>
                  <a:lnTo>
                    <a:pt x="119" y="40"/>
                  </a:lnTo>
                  <a:lnTo>
                    <a:pt x="121" y="19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F3F1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7" name="Group 40"/>
          <p:cNvGrpSpPr>
            <a:grpSpLocks/>
          </p:cNvGrpSpPr>
          <p:nvPr/>
        </p:nvGrpSpPr>
        <p:grpSpPr bwMode="auto">
          <a:xfrm>
            <a:off x="2540984" y="5265900"/>
            <a:ext cx="1501127" cy="1332637"/>
            <a:chOff x="879" y="1698"/>
            <a:chExt cx="640" cy="670"/>
          </a:xfrm>
        </p:grpSpPr>
        <p:grpSp>
          <p:nvGrpSpPr>
            <p:cNvPr id="118" name="Group 41"/>
            <p:cNvGrpSpPr>
              <a:grpSpLocks/>
            </p:cNvGrpSpPr>
            <p:nvPr/>
          </p:nvGrpSpPr>
          <p:grpSpPr bwMode="auto">
            <a:xfrm>
              <a:off x="992" y="1713"/>
              <a:ext cx="527" cy="447"/>
              <a:chOff x="992" y="1713"/>
              <a:chExt cx="527" cy="447"/>
            </a:xfrm>
          </p:grpSpPr>
          <p:sp>
            <p:nvSpPr>
              <p:cNvPr id="125" name="Freeform 42"/>
              <p:cNvSpPr>
                <a:spLocks/>
              </p:cNvSpPr>
              <p:nvPr/>
            </p:nvSpPr>
            <p:spPr bwMode="auto">
              <a:xfrm>
                <a:off x="992" y="1713"/>
                <a:ext cx="527" cy="447"/>
              </a:xfrm>
              <a:custGeom>
                <a:avLst/>
                <a:gdLst>
                  <a:gd name="T0" fmla="*/ 140 w 527"/>
                  <a:gd name="T1" fmla="*/ 0 h 447"/>
                  <a:gd name="T2" fmla="*/ 185 w 527"/>
                  <a:gd name="T3" fmla="*/ 11 h 447"/>
                  <a:gd name="T4" fmla="*/ 148 w 527"/>
                  <a:gd name="T5" fmla="*/ 99 h 447"/>
                  <a:gd name="T6" fmla="*/ 114 w 527"/>
                  <a:gd name="T7" fmla="*/ 173 h 447"/>
                  <a:gd name="T8" fmla="*/ 93 w 527"/>
                  <a:gd name="T9" fmla="*/ 227 h 447"/>
                  <a:gd name="T10" fmla="*/ 87 w 527"/>
                  <a:gd name="T11" fmla="*/ 250 h 447"/>
                  <a:gd name="T12" fmla="*/ 88 w 527"/>
                  <a:gd name="T13" fmla="*/ 269 h 447"/>
                  <a:gd name="T14" fmla="*/ 96 w 527"/>
                  <a:gd name="T15" fmla="*/ 282 h 447"/>
                  <a:gd name="T16" fmla="*/ 112 w 527"/>
                  <a:gd name="T17" fmla="*/ 295 h 447"/>
                  <a:gd name="T18" fmla="*/ 135 w 527"/>
                  <a:gd name="T19" fmla="*/ 309 h 447"/>
                  <a:gd name="T20" fmla="*/ 158 w 527"/>
                  <a:gd name="T21" fmla="*/ 318 h 447"/>
                  <a:gd name="T22" fmla="*/ 191 w 527"/>
                  <a:gd name="T23" fmla="*/ 329 h 447"/>
                  <a:gd name="T24" fmla="*/ 222 w 527"/>
                  <a:gd name="T25" fmla="*/ 335 h 447"/>
                  <a:gd name="T26" fmla="*/ 260 w 527"/>
                  <a:gd name="T27" fmla="*/ 338 h 447"/>
                  <a:gd name="T28" fmla="*/ 295 w 527"/>
                  <a:gd name="T29" fmla="*/ 335 h 447"/>
                  <a:gd name="T30" fmla="*/ 330 w 527"/>
                  <a:gd name="T31" fmla="*/ 329 h 447"/>
                  <a:gd name="T32" fmla="*/ 368 w 527"/>
                  <a:gd name="T33" fmla="*/ 320 h 447"/>
                  <a:gd name="T34" fmla="*/ 381 w 527"/>
                  <a:gd name="T35" fmla="*/ 324 h 447"/>
                  <a:gd name="T36" fmla="*/ 386 w 527"/>
                  <a:gd name="T37" fmla="*/ 327 h 447"/>
                  <a:gd name="T38" fmla="*/ 388 w 527"/>
                  <a:gd name="T39" fmla="*/ 335 h 447"/>
                  <a:gd name="T40" fmla="*/ 383 w 527"/>
                  <a:gd name="T41" fmla="*/ 350 h 447"/>
                  <a:gd name="T42" fmla="*/ 378 w 527"/>
                  <a:gd name="T43" fmla="*/ 359 h 447"/>
                  <a:gd name="T44" fmla="*/ 385 w 527"/>
                  <a:gd name="T45" fmla="*/ 362 h 447"/>
                  <a:gd name="T46" fmla="*/ 437 w 527"/>
                  <a:gd name="T47" fmla="*/ 352 h 447"/>
                  <a:gd name="T48" fmla="*/ 450 w 527"/>
                  <a:gd name="T49" fmla="*/ 355 h 447"/>
                  <a:gd name="T50" fmla="*/ 457 w 527"/>
                  <a:gd name="T51" fmla="*/ 361 h 447"/>
                  <a:gd name="T52" fmla="*/ 460 w 527"/>
                  <a:gd name="T53" fmla="*/ 370 h 447"/>
                  <a:gd name="T54" fmla="*/ 455 w 527"/>
                  <a:gd name="T55" fmla="*/ 377 h 447"/>
                  <a:gd name="T56" fmla="*/ 446 w 527"/>
                  <a:gd name="T57" fmla="*/ 384 h 447"/>
                  <a:gd name="T58" fmla="*/ 434 w 527"/>
                  <a:gd name="T59" fmla="*/ 392 h 447"/>
                  <a:gd name="T60" fmla="*/ 443 w 527"/>
                  <a:gd name="T61" fmla="*/ 397 h 447"/>
                  <a:gd name="T62" fmla="*/ 465 w 527"/>
                  <a:gd name="T63" fmla="*/ 395 h 447"/>
                  <a:gd name="T64" fmla="*/ 484 w 527"/>
                  <a:gd name="T65" fmla="*/ 397 h 447"/>
                  <a:gd name="T66" fmla="*/ 502 w 527"/>
                  <a:gd name="T67" fmla="*/ 404 h 447"/>
                  <a:gd name="T68" fmla="*/ 523 w 527"/>
                  <a:gd name="T69" fmla="*/ 414 h 447"/>
                  <a:gd name="T70" fmla="*/ 527 w 527"/>
                  <a:gd name="T71" fmla="*/ 421 h 447"/>
                  <a:gd name="T72" fmla="*/ 526 w 527"/>
                  <a:gd name="T73" fmla="*/ 431 h 447"/>
                  <a:gd name="T74" fmla="*/ 516 w 527"/>
                  <a:gd name="T75" fmla="*/ 438 h 447"/>
                  <a:gd name="T76" fmla="*/ 498 w 527"/>
                  <a:gd name="T77" fmla="*/ 441 h 447"/>
                  <a:gd name="T78" fmla="*/ 467 w 527"/>
                  <a:gd name="T79" fmla="*/ 443 h 447"/>
                  <a:gd name="T80" fmla="*/ 433 w 527"/>
                  <a:gd name="T81" fmla="*/ 441 h 447"/>
                  <a:gd name="T82" fmla="*/ 395 w 527"/>
                  <a:gd name="T83" fmla="*/ 444 h 447"/>
                  <a:gd name="T84" fmla="*/ 370 w 527"/>
                  <a:gd name="T85" fmla="*/ 447 h 447"/>
                  <a:gd name="T86" fmla="*/ 321 w 527"/>
                  <a:gd name="T87" fmla="*/ 443 h 447"/>
                  <a:gd name="T88" fmla="*/ 297 w 527"/>
                  <a:gd name="T89" fmla="*/ 438 h 447"/>
                  <a:gd name="T90" fmla="*/ 261 w 527"/>
                  <a:gd name="T91" fmla="*/ 431 h 447"/>
                  <a:gd name="T92" fmla="*/ 201 w 527"/>
                  <a:gd name="T93" fmla="*/ 429 h 447"/>
                  <a:gd name="T94" fmla="*/ 0 w 527"/>
                  <a:gd name="T95" fmla="*/ 365 h 447"/>
                  <a:gd name="T96" fmla="*/ 25 w 527"/>
                  <a:gd name="T97" fmla="*/ 213 h 447"/>
                  <a:gd name="T98" fmla="*/ 140 w 527"/>
                  <a:gd name="T99" fmla="*/ 0 h 44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527" h="447">
                    <a:moveTo>
                      <a:pt x="140" y="0"/>
                    </a:moveTo>
                    <a:lnTo>
                      <a:pt x="185" y="11"/>
                    </a:lnTo>
                    <a:lnTo>
                      <a:pt x="148" y="99"/>
                    </a:lnTo>
                    <a:lnTo>
                      <a:pt x="114" y="173"/>
                    </a:lnTo>
                    <a:lnTo>
                      <a:pt x="93" y="227"/>
                    </a:lnTo>
                    <a:lnTo>
                      <a:pt x="87" y="250"/>
                    </a:lnTo>
                    <a:lnTo>
                      <a:pt x="88" y="269"/>
                    </a:lnTo>
                    <a:lnTo>
                      <a:pt x="96" y="282"/>
                    </a:lnTo>
                    <a:lnTo>
                      <a:pt x="112" y="295"/>
                    </a:lnTo>
                    <a:lnTo>
                      <a:pt x="135" y="309"/>
                    </a:lnTo>
                    <a:lnTo>
                      <a:pt x="158" y="318"/>
                    </a:lnTo>
                    <a:lnTo>
                      <a:pt x="191" y="329"/>
                    </a:lnTo>
                    <a:lnTo>
                      <a:pt x="222" y="335"/>
                    </a:lnTo>
                    <a:lnTo>
                      <a:pt x="260" y="338"/>
                    </a:lnTo>
                    <a:lnTo>
                      <a:pt x="295" y="335"/>
                    </a:lnTo>
                    <a:lnTo>
                      <a:pt x="330" y="329"/>
                    </a:lnTo>
                    <a:lnTo>
                      <a:pt x="368" y="320"/>
                    </a:lnTo>
                    <a:lnTo>
                      <a:pt x="381" y="324"/>
                    </a:lnTo>
                    <a:lnTo>
                      <a:pt x="386" y="327"/>
                    </a:lnTo>
                    <a:lnTo>
                      <a:pt x="388" y="335"/>
                    </a:lnTo>
                    <a:lnTo>
                      <a:pt x="383" y="350"/>
                    </a:lnTo>
                    <a:lnTo>
                      <a:pt x="378" y="359"/>
                    </a:lnTo>
                    <a:lnTo>
                      <a:pt x="385" y="362"/>
                    </a:lnTo>
                    <a:lnTo>
                      <a:pt x="437" y="352"/>
                    </a:lnTo>
                    <a:lnTo>
                      <a:pt x="450" y="355"/>
                    </a:lnTo>
                    <a:lnTo>
                      <a:pt x="457" y="361"/>
                    </a:lnTo>
                    <a:lnTo>
                      <a:pt x="460" y="370"/>
                    </a:lnTo>
                    <a:lnTo>
                      <a:pt x="455" y="377"/>
                    </a:lnTo>
                    <a:lnTo>
                      <a:pt x="446" y="384"/>
                    </a:lnTo>
                    <a:lnTo>
                      <a:pt x="434" y="392"/>
                    </a:lnTo>
                    <a:lnTo>
                      <a:pt x="443" y="397"/>
                    </a:lnTo>
                    <a:lnTo>
                      <a:pt x="465" y="395"/>
                    </a:lnTo>
                    <a:lnTo>
                      <a:pt x="484" y="397"/>
                    </a:lnTo>
                    <a:lnTo>
                      <a:pt x="502" y="404"/>
                    </a:lnTo>
                    <a:lnTo>
                      <a:pt x="523" y="414"/>
                    </a:lnTo>
                    <a:lnTo>
                      <a:pt x="527" y="421"/>
                    </a:lnTo>
                    <a:lnTo>
                      <a:pt x="526" y="431"/>
                    </a:lnTo>
                    <a:lnTo>
                      <a:pt x="516" y="438"/>
                    </a:lnTo>
                    <a:lnTo>
                      <a:pt x="498" y="441"/>
                    </a:lnTo>
                    <a:lnTo>
                      <a:pt x="467" y="443"/>
                    </a:lnTo>
                    <a:lnTo>
                      <a:pt x="433" y="441"/>
                    </a:lnTo>
                    <a:lnTo>
                      <a:pt x="395" y="444"/>
                    </a:lnTo>
                    <a:lnTo>
                      <a:pt x="370" y="447"/>
                    </a:lnTo>
                    <a:lnTo>
                      <a:pt x="321" y="443"/>
                    </a:lnTo>
                    <a:lnTo>
                      <a:pt x="297" y="438"/>
                    </a:lnTo>
                    <a:lnTo>
                      <a:pt x="261" y="431"/>
                    </a:lnTo>
                    <a:lnTo>
                      <a:pt x="201" y="429"/>
                    </a:lnTo>
                    <a:lnTo>
                      <a:pt x="0" y="365"/>
                    </a:lnTo>
                    <a:lnTo>
                      <a:pt x="25" y="213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9F0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6" name="Freeform 43"/>
              <p:cNvSpPr>
                <a:spLocks/>
              </p:cNvSpPr>
              <p:nvPr/>
            </p:nvSpPr>
            <p:spPr bwMode="auto">
              <a:xfrm>
                <a:off x="1210" y="2048"/>
                <a:ext cx="84" cy="24"/>
              </a:xfrm>
              <a:custGeom>
                <a:avLst/>
                <a:gdLst>
                  <a:gd name="T0" fmla="*/ 0 w 84"/>
                  <a:gd name="T1" fmla="*/ 0 h 24"/>
                  <a:gd name="T2" fmla="*/ 43 w 84"/>
                  <a:gd name="T3" fmla="*/ 21 h 24"/>
                  <a:gd name="T4" fmla="*/ 61 w 84"/>
                  <a:gd name="T5" fmla="*/ 21 h 24"/>
                  <a:gd name="T6" fmla="*/ 84 w 8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4" h="24">
                    <a:moveTo>
                      <a:pt x="0" y="0"/>
                    </a:moveTo>
                    <a:lnTo>
                      <a:pt x="43" y="21"/>
                    </a:lnTo>
                    <a:lnTo>
                      <a:pt x="61" y="21"/>
                    </a:lnTo>
                    <a:lnTo>
                      <a:pt x="84" y="2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19" name="Group 44"/>
            <p:cNvGrpSpPr>
              <a:grpSpLocks/>
            </p:cNvGrpSpPr>
            <p:nvPr/>
          </p:nvGrpSpPr>
          <p:grpSpPr bwMode="auto">
            <a:xfrm>
              <a:off x="879" y="1698"/>
              <a:ext cx="529" cy="670"/>
              <a:chOff x="879" y="1698"/>
              <a:chExt cx="529" cy="670"/>
            </a:xfrm>
          </p:grpSpPr>
          <p:sp>
            <p:nvSpPr>
              <p:cNvPr id="120" name="Freeform 45"/>
              <p:cNvSpPr>
                <a:spLocks/>
              </p:cNvSpPr>
              <p:nvPr/>
            </p:nvSpPr>
            <p:spPr bwMode="auto">
              <a:xfrm>
                <a:off x="879" y="1698"/>
                <a:ext cx="529" cy="670"/>
              </a:xfrm>
              <a:custGeom>
                <a:avLst/>
                <a:gdLst>
                  <a:gd name="T0" fmla="*/ 275 w 529"/>
                  <a:gd name="T1" fmla="*/ 18 h 670"/>
                  <a:gd name="T2" fmla="*/ 262 w 529"/>
                  <a:gd name="T3" fmla="*/ 63 h 670"/>
                  <a:gd name="T4" fmla="*/ 240 w 529"/>
                  <a:gd name="T5" fmla="*/ 108 h 670"/>
                  <a:gd name="T6" fmla="*/ 211 w 529"/>
                  <a:gd name="T7" fmla="*/ 150 h 670"/>
                  <a:gd name="T8" fmla="*/ 185 w 529"/>
                  <a:gd name="T9" fmla="*/ 216 h 670"/>
                  <a:gd name="T10" fmla="*/ 163 w 529"/>
                  <a:gd name="T11" fmla="*/ 263 h 670"/>
                  <a:gd name="T12" fmla="*/ 155 w 529"/>
                  <a:gd name="T13" fmla="*/ 295 h 670"/>
                  <a:gd name="T14" fmla="*/ 149 w 529"/>
                  <a:gd name="T15" fmla="*/ 334 h 670"/>
                  <a:gd name="T16" fmla="*/ 155 w 529"/>
                  <a:gd name="T17" fmla="*/ 366 h 670"/>
                  <a:gd name="T18" fmla="*/ 188 w 529"/>
                  <a:gd name="T19" fmla="*/ 384 h 670"/>
                  <a:gd name="T20" fmla="*/ 234 w 529"/>
                  <a:gd name="T21" fmla="*/ 402 h 670"/>
                  <a:gd name="T22" fmla="*/ 279 w 529"/>
                  <a:gd name="T23" fmla="*/ 417 h 670"/>
                  <a:gd name="T24" fmla="*/ 312 w 529"/>
                  <a:gd name="T25" fmla="*/ 427 h 670"/>
                  <a:gd name="T26" fmla="*/ 342 w 529"/>
                  <a:gd name="T27" fmla="*/ 445 h 670"/>
                  <a:gd name="T28" fmla="*/ 365 w 529"/>
                  <a:gd name="T29" fmla="*/ 454 h 670"/>
                  <a:gd name="T30" fmla="*/ 383 w 529"/>
                  <a:gd name="T31" fmla="*/ 456 h 670"/>
                  <a:gd name="T32" fmla="*/ 393 w 529"/>
                  <a:gd name="T33" fmla="*/ 470 h 670"/>
                  <a:gd name="T34" fmla="*/ 443 w 529"/>
                  <a:gd name="T35" fmla="*/ 475 h 670"/>
                  <a:gd name="T36" fmla="*/ 502 w 529"/>
                  <a:gd name="T37" fmla="*/ 481 h 670"/>
                  <a:gd name="T38" fmla="*/ 527 w 529"/>
                  <a:gd name="T39" fmla="*/ 489 h 670"/>
                  <a:gd name="T40" fmla="*/ 527 w 529"/>
                  <a:gd name="T41" fmla="*/ 501 h 670"/>
                  <a:gd name="T42" fmla="*/ 502 w 529"/>
                  <a:gd name="T43" fmla="*/ 514 h 670"/>
                  <a:gd name="T44" fmla="*/ 463 w 529"/>
                  <a:gd name="T45" fmla="*/ 525 h 670"/>
                  <a:gd name="T46" fmla="*/ 431 w 529"/>
                  <a:gd name="T47" fmla="*/ 527 h 670"/>
                  <a:gd name="T48" fmla="*/ 470 w 529"/>
                  <a:gd name="T49" fmla="*/ 551 h 670"/>
                  <a:gd name="T50" fmla="*/ 488 w 529"/>
                  <a:gd name="T51" fmla="*/ 569 h 670"/>
                  <a:gd name="T52" fmla="*/ 482 w 529"/>
                  <a:gd name="T53" fmla="*/ 586 h 670"/>
                  <a:gd name="T54" fmla="*/ 459 w 529"/>
                  <a:gd name="T55" fmla="*/ 590 h 670"/>
                  <a:gd name="T56" fmla="*/ 420 w 529"/>
                  <a:gd name="T57" fmla="*/ 585 h 670"/>
                  <a:gd name="T58" fmla="*/ 403 w 529"/>
                  <a:gd name="T59" fmla="*/ 586 h 670"/>
                  <a:gd name="T60" fmla="*/ 401 w 529"/>
                  <a:gd name="T61" fmla="*/ 598 h 670"/>
                  <a:gd name="T62" fmla="*/ 415 w 529"/>
                  <a:gd name="T63" fmla="*/ 614 h 670"/>
                  <a:gd name="T64" fmla="*/ 441 w 529"/>
                  <a:gd name="T65" fmla="*/ 647 h 670"/>
                  <a:gd name="T66" fmla="*/ 437 w 529"/>
                  <a:gd name="T67" fmla="*/ 666 h 670"/>
                  <a:gd name="T68" fmla="*/ 419 w 529"/>
                  <a:gd name="T69" fmla="*/ 670 h 670"/>
                  <a:gd name="T70" fmla="*/ 376 w 529"/>
                  <a:gd name="T71" fmla="*/ 660 h 670"/>
                  <a:gd name="T72" fmla="*/ 322 w 529"/>
                  <a:gd name="T73" fmla="*/ 645 h 670"/>
                  <a:gd name="T74" fmla="*/ 261 w 529"/>
                  <a:gd name="T75" fmla="*/ 610 h 670"/>
                  <a:gd name="T76" fmla="*/ 212 w 529"/>
                  <a:gd name="T77" fmla="*/ 576 h 670"/>
                  <a:gd name="T78" fmla="*/ 160 w 529"/>
                  <a:gd name="T79" fmla="*/ 534 h 670"/>
                  <a:gd name="T80" fmla="*/ 101 w 529"/>
                  <a:gd name="T81" fmla="*/ 494 h 670"/>
                  <a:gd name="T82" fmla="*/ 41 w 529"/>
                  <a:gd name="T83" fmla="*/ 457 h 670"/>
                  <a:gd name="T84" fmla="*/ 11 w 529"/>
                  <a:gd name="T85" fmla="*/ 433 h 670"/>
                  <a:gd name="T86" fmla="*/ 0 w 529"/>
                  <a:gd name="T87" fmla="*/ 401 h 670"/>
                  <a:gd name="T88" fmla="*/ 14 w 529"/>
                  <a:gd name="T89" fmla="*/ 375 h 670"/>
                  <a:gd name="T90" fmla="*/ 67 w 529"/>
                  <a:gd name="T91" fmla="*/ 308 h 670"/>
                  <a:gd name="T92" fmla="*/ 104 w 529"/>
                  <a:gd name="T93" fmla="*/ 242 h 670"/>
                  <a:gd name="T94" fmla="*/ 190 w 529"/>
                  <a:gd name="T95" fmla="*/ 0 h 67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29" h="670">
                    <a:moveTo>
                      <a:pt x="190" y="0"/>
                    </a:moveTo>
                    <a:lnTo>
                      <a:pt x="275" y="18"/>
                    </a:lnTo>
                    <a:lnTo>
                      <a:pt x="271" y="39"/>
                    </a:lnTo>
                    <a:lnTo>
                      <a:pt x="262" y="63"/>
                    </a:lnTo>
                    <a:lnTo>
                      <a:pt x="253" y="84"/>
                    </a:lnTo>
                    <a:lnTo>
                      <a:pt x="240" y="108"/>
                    </a:lnTo>
                    <a:lnTo>
                      <a:pt x="225" y="130"/>
                    </a:lnTo>
                    <a:lnTo>
                      <a:pt x="211" y="150"/>
                    </a:lnTo>
                    <a:lnTo>
                      <a:pt x="202" y="177"/>
                    </a:lnTo>
                    <a:lnTo>
                      <a:pt x="185" y="216"/>
                    </a:lnTo>
                    <a:lnTo>
                      <a:pt x="169" y="251"/>
                    </a:lnTo>
                    <a:lnTo>
                      <a:pt x="163" y="263"/>
                    </a:lnTo>
                    <a:lnTo>
                      <a:pt x="159" y="277"/>
                    </a:lnTo>
                    <a:lnTo>
                      <a:pt x="155" y="295"/>
                    </a:lnTo>
                    <a:lnTo>
                      <a:pt x="152" y="314"/>
                    </a:lnTo>
                    <a:lnTo>
                      <a:pt x="149" y="334"/>
                    </a:lnTo>
                    <a:lnTo>
                      <a:pt x="150" y="352"/>
                    </a:lnTo>
                    <a:lnTo>
                      <a:pt x="155" y="366"/>
                    </a:lnTo>
                    <a:lnTo>
                      <a:pt x="166" y="378"/>
                    </a:lnTo>
                    <a:lnTo>
                      <a:pt x="188" y="384"/>
                    </a:lnTo>
                    <a:lnTo>
                      <a:pt x="211" y="392"/>
                    </a:lnTo>
                    <a:lnTo>
                      <a:pt x="234" y="402"/>
                    </a:lnTo>
                    <a:lnTo>
                      <a:pt x="262" y="414"/>
                    </a:lnTo>
                    <a:lnTo>
                      <a:pt x="279" y="417"/>
                    </a:lnTo>
                    <a:lnTo>
                      <a:pt x="296" y="421"/>
                    </a:lnTo>
                    <a:lnTo>
                      <a:pt x="312" y="427"/>
                    </a:lnTo>
                    <a:lnTo>
                      <a:pt x="329" y="435"/>
                    </a:lnTo>
                    <a:lnTo>
                      <a:pt x="342" y="445"/>
                    </a:lnTo>
                    <a:lnTo>
                      <a:pt x="355" y="457"/>
                    </a:lnTo>
                    <a:lnTo>
                      <a:pt x="365" y="454"/>
                    </a:lnTo>
                    <a:lnTo>
                      <a:pt x="376" y="453"/>
                    </a:lnTo>
                    <a:lnTo>
                      <a:pt x="383" y="456"/>
                    </a:lnTo>
                    <a:lnTo>
                      <a:pt x="387" y="460"/>
                    </a:lnTo>
                    <a:lnTo>
                      <a:pt x="393" y="470"/>
                    </a:lnTo>
                    <a:lnTo>
                      <a:pt x="414" y="471"/>
                    </a:lnTo>
                    <a:lnTo>
                      <a:pt x="443" y="475"/>
                    </a:lnTo>
                    <a:lnTo>
                      <a:pt x="474" y="479"/>
                    </a:lnTo>
                    <a:lnTo>
                      <a:pt x="502" y="481"/>
                    </a:lnTo>
                    <a:lnTo>
                      <a:pt x="520" y="485"/>
                    </a:lnTo>
                    <a:lnTo>
                      <a:pt x="527" y="489"/>
                    </a:lnTo>
                    <a:lnTo>
                      <a:pt x="529" y="496"/>
                    </a:lnTo>
                    <a:lnTo>
                      <a:pt x="527" y="501"/>
                    </a:lnTo>
                    <a:lnTo>
                      <a:pt x="518" y="508"/>
                    </a:lnTo>
                    <a:lnTo>
                      <a:pt x="502" y="514"/>
                    </a:lnTo>
                    <a:lnTo>
                      <a:pt x="482" y="522"/>
                    </a:lnTo>
                    <a:lnTo>
                      <a:pt x="463" y="525"/>
                    </a:lnTo>
                    <a:lnTo>
                      <a:pt x="446" y="526"/>
                    </a:lnTo>
                    <a:lnTo>
                      <a:pt x="431" y="527"/>
                    </a:lnTo>
                    <a:lnTo>
                      <a:pt x="454" y="541"/>
                    </a:lnTo>
                    <a:lnTo>
                      <a:pt x="470" y="551"/>
                    </a:lnTo>
                    <a:lnTo>
                      <a:pt x="482" y="559"/>
                    </a:lnTo>
                    <a:lnTo>
                      <a:pt x="488" y="569"/>
                    </a:lnTo>
                    <a:lnTo>
                      <a:pt x="487" y="580"/>
                    </a:lnTo>
                    <a:lnTo>
                      <a:pt x="482" y="586"/>
                    </a:lnTo>
                    <a:lnTo>
                      <a:pt x="473" y="589"/>
                    </a:lnTo>
                    <a:lnTo>
                      <a:pt x="459" y="590"/>
                    </a:lnTo>
                    <a:lnTo>
                      <a:pt x="440" y="588"/>
                    </a:lnTo>
                    <a:lnTo>
                      <a:pt x="420" y="585"/>
                    </a:lnTo>
                    <a:lnTo>
                      <a:pt x="410" y="583"/>
                    </a:lnTo>
                    <a:lnTo>
                      <a:pt x="403" y="586"/>
                    </a:lnTo>
                    <a:lnTo>
                      <a:pt x="399" y="591"/>
                    </a:lnTo>
                    <a:lnTo>
                      <a:pt x="401" y="598"/>
                    </a:lnTo>
                    <a:lnTo>
                      <a:pt x="407" y="604"/>
                    </a:lnTo>
                    <a:lnTo>
                      <a:pt x="415" y="614"/>
                    </a:lnTo>
                    <a:lnTo>
                      <a:pt x="431" y="633"/>
                    </a:lnTo>
                    <a:lnTo>
                      <a:pt x="441" y="647"/>
                    </a:lnTo>
                    <a:lnTo>
                      <a:pt x="441" y="657"/>
                    </a:lnTo>
                    <a:lnTo>
                      <a:pt x="437" y="666"/>
                    </a:lnTo>
                    <a:lnTo>
                      <a:pt x="429" y="669"/>
                    </a:lnTo>
                    <a:lnTo>
                      <a:pt x="419" y="670"/>
                    </a:lnTo>
                    <a:lnTo>
                      <a:pt x="398" y="665"/>
                    </a:lnTo>
                    <a:lnTo>
                      <a:pt x="376" y="660"/>
                    </a:lnTo>
                    <a:lnTo>
                      <a:pt x="357" y="657"/>
                    </a:lnTo>
                    <a:lnTo>
                      <a:pt x="322" y="645"/>
                    </a:lnTo>
                    <a:lnTo>
                      <a:pt x="294" y="630"/>
                    </a:lnTo>
                    <a:lnTo>
                      <a:pt x="261" y="610"/>
                    </a:lnTo>
                    <a:lnTo>
                      <a:pt x="238" y="593"/>
                    </a:lnTo>
                    <a:lnTo>
                      <a:pt x="212" y="576"/>
                    </a:lnTo>
                    <a:lnTo>
                      <a:pt x="185" y="555"/>
                    </a:lnTo>
                    <a:lnTo>
                      <a:pt x="160" y="534"/>
                    </a:lnTo>
                    <a:lnTo>
                      <a:pt x="128" y="511"/>
                    </a:lnTo>
                    <a:lnTo>
                      <a:pt x="101" y="494"/>
                    </a:lnTo>
                    <a:lnTo>
                      <a:pt x="67" y="475"/>
                    </a:lnTo>
                    <a:lnTo>
                      <a:pt x="41" y="457"/>
                    </a:lnTo>
                    <a:lnTo>
                      <a:pt x="25" y="445"/>
                    </a:lnTo>
                    <a:lnTo>
                      <a:pt x="11" y="433"/>
                    </a:lnTo>
                    <a:lnTo>
                      <a:pt x="1" y="417"/>
                    </a:lnTo>
                    <a:lnTo>
                      <a:pt x="0" y="401"/>
                    </a:lnTo>
                    <a:lnTo>
                      <a:pt x="4" y="387"/>
                    </a:lnTo>
                    <a:lnTo>
                      <a:pt x="14" y="375"/>
                    </a:lnTo>
                    <a:lnTo>
                      <a:pt x="32" y="360"/>
                    </a:lnTo>
                    <a:lnTo>
                      <a:pt x="67" y="308"/>
                    </a:lnTo>
                    <a:lnTo>
                      <a:pt x="92" y="270"/>
                    </a:lnTo>
                    <a:lnTo>
                      <a:pt x="104" y="242"/>
                    </a:lnTo>
                    <a:lnTo>
                      <a:pt x="171" y="5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FFBF1F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21" name="Group 46"/>
              <p:cNvGrpSpPr>
                <a:grpSpLocks/>
              </p:cNvGrpSpPr>
              <p:nvPr/>
            </p:nvGrpSpPr>
            <p:grpSpPr bwMode="auto">
              <a:xfrm>
                <a:off x="936" y="2028"/>
                <a:ext cx="344" cy="186"/>
                <a:chOff x="936" y="2028"/>
                <a:chExt cx="344" cy="186"/>
              </a:xfrm>
            </p:grpSpPr>
            <p:sp>
              <p:nvSpPr>
                <p:cNvPr id="122" name="Freeform 47"/>
                <p:cNvSpPr>
                  <a:spLocks/>
                </p:cNvSpPr>
                <p:nvPr/>
              </p:nvSpPr>
              <p:spPr bwMode="auto">
                <a:xfrm>
                  <a:off x="1212" y="2156"/>
                  <a:ext cx="28" cy="58"/>
                </a:xfrm>
                <a:custGeom>
                  <a:avLst/>
                  <a:gdLst>
                    <a:gd name="T0" fmla="*/ 22 w 28"/>
                    <a:gd name="T1" fmla="*/ 0 h 58"/>
                    <a:gd name="T2" fmla="*/ 26 w 28"/>
                    <a:gd name="T3" fmla="*/ 8 h 58"/>
                    <a:gd name="T4" fmla="*/ 28 w 28"/>
                    <a:gd name="T5" fmla="*/ 17 h 58"/>
                    <a:gd name="T6" fmla="*/ 27 w 28"/>
                    <a:gd name="T7" fmla="*/ 27 h 58"/>
                    <a:gd name="T8" fmla="*/ 22 w 28"/>
                    <a:gd name="T9" fmla="*/ 40 h 58"/>
                    <a:gd name="T10" fmla="*/ 18 w 28"/>
                    <a:gd name="T11" fmla="*/ 46 h 58"/>
                    <a:gd name="T12" fmla="*/ 10 w 28"/>
                    <a:gd name="T13" fmla="*/ 53 h 58"/>
                    <a:gd name="T14" fmla="*/ 0 w 28"/>
                    <a:gd name="T15" fmla="*/ 58 h 5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8" h="58">
                      <a:moveTo>
                        <a:pt x="22" y="0"/>
                      </a:moveTo>
                      <a:lnTo>
                        <a:pt x="26" y="8"/>
                      </a:lnTo>
                      <a:lnTo>
                        <a:pt x="28" y="17"/>
                      </a:lnTo>
                      <a:lnTo>
                        <a:pt x="27" y="27"/>
                      </a:lnTo>
                      <a:lnTo>
                        <a:pt x="22" y="40"/>
                      </a:lnTo>
                      <a:lnTo>
                        <a:pt x="18" y="46"/>
                      </a:lnTo>
                      <a:lnTo>
                        <a:pt x="10" y="53"/>
                      </a:lnTo>
                      <a:lnTo>
                        <a:pt x="0" y="58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3" name="Freeform 48"/>
                <p:cNvSpPr>
                  <a:spLocks/>
                </p:cNvSpPr>
                <p:nvPr/>
              </p:nvSpPr>
              <p:spPr bwMode="auto">
                <a:xfrm>
                  <a:off x="1257" y="2168"/>
                  <a:ext cx="23" cy="45"/>
                </a:xfrm>
                <a:custGeom>
                  <a:avLst/>
                  <a:gdLst>
                    <a:gd name="T0" fmla="*/ 15 w 23"/>
                    <a:gd name="T1" fmla="*/ 0 h 45"/>
                    <a:gd name="T2" fmla="*/ 21 w 23"/>
                    <a:gd name="T3" fmla="*/ 11 h 45"/>
                    <a:gd name="T4" fmla="*/ 23 w 23"/>
                    <a:gd name="T5" fmla="*/ 18 h 45"/>
                    <a:gd name="T6" fmla="*/ 21 w 23"/>
                    <a:gd name="T7" fmla="*/ 26 h 45"/>
                    <a:gd name="T8" fmla="*/ 16 w 23"/>
                    <a:gd name="T9" fmla="*/ 32 h 45"/>
                    <a:gd name="T10" fmla="*/ 10 w 23"/>
                    <a:gd name="T11" fmla="*/ 38 h 45"/>
                    <a:gd name="T12" fmla="*/ 0 w 23"/>
                    <a:gd name="T13" fmla="*/ 45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3" h="45">
                      <a:moveTo>
                        <a:pt x="15" y="0"/>
                      </a:moveTo>
                      <a:lnTo>
                        <a:pt x="21" y="11"/>
                      </a:lnTo>
                      <a:lnTo>
                        <a:pt x="23" y="18"/>
                      </a:lnTo>
                      <a:lnTo>
                        <a:pt x="21" y="26"/>
                      </a:lnTo>
                      <a:lnTo>
                        <a:pt x="16" y="32"/>
                      </a:lnTo>
                      <a:lnTo>
                        <a:pt x="10" y="38"/>
                      </a:lnTo>
                      <a:lnTo>
                        <a:pt x="0" y="45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" name="Freeform 49"/>
                <p:cNvSpPr>
                  <a:spLocks/>
                </p:cNvSpPr>
                <p:nvPr/>
              </p:nvSpPr>
              <p:spPr bwMode="auto">
                <a:xfrm>
                  <a:off x="936" y="2028"/>
                  <a:ext cx="40" cy="111"/>
                </a:xfrm>
                <a:custGeom>
                  <a:avLst/>
                  <a:gdLst>
                    <a:gd name="T0" fmla="*/ 40 w 40"/>
                    <a:gd name="T1" fmla="*/ 0 h 111"/>
                    <a:gd name="T2" fmla="*/ 28 w 40"/>
                    <a:gd name="T3" fmla="*/ 12 h 111"/>
                    <a:gd name="T4" fmla="*/ 15 w 40"/>
                    <a:gd name="T5" fmla="*/ 28 h 111"/>
                    <a:gd name="T6" fmla="*/ 8 w 40"/>
                    <a:gd name="T7" fmla="*/ 44 h 111"/>
                    <a:gd name="T8" fmla="*/ 3 w 40"/>
                    <a:gd name="T9" fmla="*/ 55 h 111"/>
                    <a:gd name="T10" fmla="*/ 0 w 40"/>
                    <a:gd name="T11" fmla="*/ 68 h 111"/>
                    <a:gd name="T12" fmla="*/ 0 w 40"/>
                    <a:gd name="T13" fmla="*/ 80 h 111"/>
                    <a:gd name="T14" fmla="*/ 3 w 40"/>
                    <a:gd name="T15" fmla="*/ 93 h 111"/>
                    <a:gd name="T16" fmla="*/ 11 w 40"/>
                    <a:gd name="T17" fmla="*/ 111 h 1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0" h="111">
                      <a:moveTo>
                        <a:pt x="40" y="0"/>
                      </a:moveTo>
                      <a:lnTo>
                        <a:pt x="28" y="12"/>
                      </a:lnTo>
                      <a:lnTo>
                        <a:pt x="15" y="28"/>
                      </a:lnTo>
                      <a:lnTo>
                        <a:pt x="8" y="44"/>
                      </a:lnTo>
                      <a:lnTo>
                        <a:pt x="3" y="55"/>
                      </a:lnTo>
                      <a:lnTo>
                        <a:pt x="0" y="68"/>
                      </a:lnTo>
                      <a:lnTo>
                        <a:pt x="0" y="80"/>
                      </a:lnTo>
                      <a:lnTo>
                        <a:pt x="3" y="93"/>
                      </a:lnTo>
                      <a:lnTo>
                        <a:pt x="11" y="111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96" name="Group 52"/>
          <p:cNvGrpSpPr>
            <a:grpSpLocks/>
          </p:cNvGrpSpPr>
          <p:nvPr/>
        </p:nvGrpSpPr>
        <p:grpSpPr bwMode="auto">
          <a:xfrm>
            <a:off x="3071357" y="1028312"/>
            <a:ext cx="790437" cy="807538"/>
            <a:chOff x="650" y="359"/>
            <a:chExt cx="337" cy="406"/>
          </a:xfrm>
        </p:grpSpPr>
        <p:grpSp>
          <p:nvGrpSpPr>
            <p:cNvPr id="111" name="Group 53"/>
            <p:cNvGrpSpPr>
              <a:grpSpLocks/>
            </p:cNvGrpSpPr>
            <p:nvPr/>
          </p:nvGrpSpPr>
          <p:grpSpPr bwMode="auto">
            <a:xfrm>
              <a:off x="650" y="507"/>
              <a:ext cx="249" cy="229"/>
              <a:chOff x="650" y="507"/>
              <a:chExt cx="249" cy="229"/>
            </a:xfrm>
          </p:grpSpPr>
          <p:sp>
            <p:nvSpPr>
              <p:cNvPr id="115" name="Freeform 54"/>
              <p:cNvSpPr>
                <a:spLocks/>
              </p:cNvSpPr>
              <p:nvPr/>
            </p:nvSpPr>
            <p:spPr bwMode="auto">
              <a:xfrm>
                <a:off x="650" y="507"/>
                <a:ext cx="249" cy="229"/>
              </a:xfrm>
              <a:custGeom>
                <a:avLst/>
                <a:gdLst>
                  <a:gd name="T0" fmla="*/ 143 w 249"/>
                  <a:gd name="T1" fmla="*/ 0 h 229"/>
                  <a:gd name="T2" fmla="*/ 94 w 249"/>
                  <a:gd name="T3" fmla="*/ 8 h 229"/>
                  <a:gd name="T4" fmla="*/ 85 w 249"/>
                  <a:gd name="T5" fmla="*/ 13 h 229"/>
                  <a:gd name="T6" fmla="*/ 95 w 249"/>
                  <a:gd name="T7" fmla="*/ 46 h 229"/>
                  <a:gd name="T8" fmla="*/ 80 w 249"/>
                  <a:gd name="T9" fmla="*/ 46 h 229"/>
                  <a:gd name="T10" fmla="*/ 74 w 249"/>
                  <a:gd name="T11" fmla="*/ 49 h 229"/>
                  <a:gd name="T12" fmla="*/ 67 w 249"/>
                  <a:gd name="T13" fmla="*/ 95 h 229"/>
                  <a:gd name="T14" fmla="*/ 57 w 249"/>
                  <a:gd name="T15" fmla="*/ 92 h 229"/>
                  <a:gd name="T16" fmla="*/ 32 w 249"/>
                  <a:gd name="T17" fmla="*/ 105 h 229"/>
                  <a:gd name="T18" fmla="*/ 5 w 249"/>
                  <a:gd name="T19" fmla="*/ 128 h 229"/>
                  <a:gd name="T20" fmla="*/ 0 w 249"/>
                  <a:gd name="T21" fmla="*/ 151 h 229"/>
                  <a:gd name="T22" fmla="*/ 6 w 249"/>
                  <a:gd name="T23" fmla="*/ 173 h 229"/>
                  <a:gd name="T24" fmla="*/ 17 w 249"/>
                  <a:gd name="T25" fmla="*/ 186 h 229"/>
                  <a:gd name="T26" fmla="*/ 26 w 249"/>
                  <a:gd name="T27" fmla="*/ 194 h 229"/>
                  <a:gd name="T28" fmla="*/ 42 w 249"/>
                  <a:gd name="T29" fmla="*/ 190 h 229"/>
                  <a:gd name="T30" fmla="*/ 60 w 249"/>
                  <a:gd name="T31" fmla="*/ 187 h 229"/>
                  <a:gd name="T32" fmla="*/ 77 w 249"/>
                  <a:gd name="T33" fmla="*/ 191 h 229"/>
                  <a:gd name="T34" fmla="*/ 94 w 249"/>
                  <a:gd name="T35" fmla="*/ 196 h 229"/>
                  <a:gd name="T36" fmla="*/ 113 w 249"/>
                  <a:gd name="T37" fmla="*/ 207 h 229"/>
                  <a:gd name="T38" fmla="*/ 134 w 249"/>
                  <a:gd name="T39" fmla="*/ 229 h 229"/>
                  <a:gd name="T40" fmla="*/ 193 w 249"/>
                  <a:gd name="T41" fmla="*/ 227 h 229"/>
                  <a:gd name="T42" fmla="*/ 249 w 249"/>
                  <a:gd name="T43" fmla="*/ 207 h 229"/>
                  <a:gd name="T44" fmla="*/ 162 w 249"/>
                  <a:gd name="T45" fmla="*/ 0 h 229"/>
                  <a:gd name="T46" fmla="*/ 143 w 249"/>
                  <a:gd name="T47" fmla="*/ 0 h 22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49" h="229">
                    <a:moveTo>
                      <a:pt x="143" y="0"/>
                    </a:moveTo>
                    <a:lnTo>
                      <a:pt x="94" y="8"/>
                    </a:lnTo>
                    <a:lnTo>
                      <a:pt x="85" y="13"/>
                    </a:lnTo>
                    <a:lnTo>
                      <a:pt x="95" y="46"/>
                    </a:lnTo>
                    <a:lnTo>
                      <a:pt x="80" y="46"/>
                    </a:lnTo>
                    <a:lnTo>
                      <a:pt x="74" y="49"/>
                    </a:lnTo>
                    <a:lnTo>
                      <a:pt x="67" y="95"/>
                    </a:lnTo>
                    <a:lnTo>
                      <a:pt x="57" y="92"/>
                    </a:lnTo>
                    <a:lnTo>
                      <a:pt x="32" y="105"/>
                    </a:lnTo>
                    <a:lnTo>
                      <a:pt x="5" y="128"/>
                    </a:lnTo>
                    <a:lnTo>
                      <a:pt x="0" y="151"/>
                    </a:lnTo>
                    <a:lnTo>
                      <a:pt x="6" y="173"/>
                    </a:lnTo>
                    <a:lnTo>
                      <a:pt x="17" y="186"/>
                    </a:lnTo>
                    <a:lnTo>
                      <a:pt x="26" y="194"/>
                    </a:lnTo>
                    <a:lnTo>
                      <a:pt x="42" y="190"/>
                    </a:lnTo>
                    <a:lnTo>
                      <a:pt x="60" y="187"/>
                    </a:lnTo>
                    <a:lnTo>
                      <a:pt x="77" y="191"/>
                    </a:lnTo>
                    <a:lnTo>
                      <a:pt x="94" y="196"/>
                    </a:lnTo>
                    <a:lnTo>
                      <a:pt x="113" y="207"/>
                    </a:lnTo>
                    <a:lnTo>
                      <a:pt x="134" y="229"/>
                    </a:lnTo>
                    <a:lnTo>
                      <a:pt x="193" y="227"/>
                    </a:lnTo>
                    <a:lnTo>
                      <a:pt x="249" y="207"/>
                    </a:lnTo>
                    <a:lnTo>
                      <a:pt x="162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6" name="Line 55"/>
              <p:cNvSpPr>
                <a:spLocks noChangeShapeType="1"/>
              </p:cNvSpPr>
              <p:nvPr/>
            </p:nvSpPr>
            <p:spPr bwMode="auto">
              <a:xfrm>
                <a:off x="720" y="602"/>
                <a:ext cx="94" cy="3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7" name="Line 56"/>
              <p:cNvSpPr>
                <a:spLocks noChangeShapeType="1"/>
              </p:cNvSpPr>
              <p:nvPr/>
            </p:nvSpPr>
            <p:spPr bwMode="auto">
              <a:xfrm>
                <a:off x="744" y="551"/>
                <a:ext cx="71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2" name="Freeform 57"/>
            <p:cNvSpPr>
              <a:spLocks/>
            </p:cNvSpPr>
            <p:nvPr/>
          </p:nvSpPr>
          <p:spPr bwMode="auto">
            <a:xfrm>
              <a:off x="790" y="586"/>
              <a:ext cx="97" cy="153"/>
            </a:xfrm>
            <a:custGeom>
              <a:avLst/>
              <a:gdLst>
                <a:gd name="T0" fmla="*/ 0 w 97"/>
                <a:gd name="T1" fmla="*/ 13 h 153"/>
                <a:gd name="T2" fmla="*/ 51 w 97"/>
                <a:gd name="T3" fmla="*/ 0 h 153"/>
                <a:gd name="T4" fmla="*/ 97 w 97"/>
                <a:gd name="T5" fmla="*/ 137 h 153"/>
                <a:gd name="T6" fmla="*/ 40 w 97"/>
                <a:gd name="T7" fmla="*/ 153 h 153"/>
                <a:gd name="T8" fmla="*/ 0 w 97"/>
                <a:gd name="T9" fmla="*/ 13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153">
                  <a:moveTo>
                    <a:pt x="0" y="13"/>
                  </a:moveTo>
                  <a:lnTo>
                    <a:pt x="51" y="0"/>
                  </a:lnTo>
                  <a:lnTo>
                    <a:pt x="97" y="137"/>
                  </a:lnTo>
                  <a:lnTo>
                    <a:pt x="40" y="15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FD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58"/>
            <p:cNvSpPr>
              <a:spLocks/>
            </p:cNvSpPr>
            <p:nvPr/>
          </p:nvSpPr>
          <p:spPr bwMode="auto">
            <a:xfrm>
              <a:off x="757" y="627"/>
              <a:ext cx="96" cy="138"/>
            </a:xfrm>
            <a:custGeom>
              <a:avLst/>
              <a:gdLst>
                <a:gd name="T0" fmla="*/ 61 w 96"/>
                <a:gd name="T1" fmla="*/ 0 h 138"/>
                <a:gd name="T2" fmla="*/ 31 w 96"/>
                <a:gd name="T3" fmla="*/ 1 h 138"/>
                <a:gd name="T4" fmla="*/ 13 w 96"/>
                <a:gd name="T5" fmla="*/ 28 h 138"/>
                <a:gd name="T6" fmla="*/ 10 w 96"/>
                <a:gd name="T7" fmla="*/ 41 h 138"/>
                <a:gd name="T8" fmla="*/ 13 w 96"/>
                <a:gd name="T9" fmla="*/ 54 h 138"/>
                <a:gd name="T10" fmla="*/ 28 w 96"/>
                <a:gd name="T11" fmla="*/ 74 h 138"/>
                <a:gd name="T12" fmla="*/ 10 w 96"/>
                <a:gd name="T13" fmla="*/ 94 h 138"/>
                <a:gd name="T14" fmla="*/ 0 w 96"/>
                <a:gd name="T15" fmla="*/ 109 h 138"/>
                <a:gd name="T16" fmla="*/ 6 w 96"/>
                <a:gd name="T17" fmla="*/ 124 h 138"/>
                <a:gd name="T18" fmla="*/ 15 w 96"/>
                <a:gd name="T19" fmla="*/ 138 h 138"/>
                <a:gd name="T20" fmla="*/ 43 w 96"/>
                <a:gd name="T21" fmla="*/ 135 h 138"/>
                <a:gd name="T22" fmla="*/ 73 w 96"/>
                <a:gd name="T23" fmla="*/ 126 h 138"/>
                <a:gd name="T24" fmla="*/ 86 w 96"/>
                <a:gd name="T25" fmla="*/ 109 h 138"/>
                <a:gd name="T26" fmla="*/ 96 w 96"/>
                <a:gd name="T27" fmla="*/ 28 h 138"/>
                <a:gd name="T28" fmla="*/ 73 w 96"/>
                <a:gd name="T29" fmla="*/ 18 h 138"/>
                <a:gd name="T30" fmla="*/ 61 w 96"/>
                <a:gd name="T31" fmla="*/ 0 h 1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6" h="138">
                  <a:moveTo>
                    <a:pt x="61" y="0"/>
                  </a:moveTo>
                  <a:lnTo>
                    <a:pt x="31" y="1"/>
                  </a:lnTo>
                  <a:lnTo>
                    <a:pt x="13" y="28"/>
                  </a:lnTo>
                  <a:lnTo>
                    <a:pt x="10" y="41"/>
                  </a:lnTo>
                  <a:lnTo>
                    <a:pt x="13" y="54"/>
                  </a:lnTo>
                  <a:lnTo>
                    <a:pt x="28" y="74"/>
                  </a:lnTo>
                  <a:lnTo>
                    <a:pt x="10" y="94"/>
                  </a:lnTo>
                  <a:lnTo>
                    <a:pt x="0" y="109"/>
                  </a:lnTo>
                  <a:lnTo>
                    <a:pt x="6" y="124"/>
                  </a:lnTo>
                  <a:lnTo>
                    <a:pt x="15" y="138"/>
                  </a:lnTo>
                  <a:lnTo>
                    <a:pt x="43" y="135"/>
                  </a:lnTo>
                  <a:lnTo>
                    <a:pt x="73" y="126"/>
                  </a:lnTo>
                  <a:lnTo>
                    <a:pt x="86" y="109"/>
                  </a:lnTo>
                  <a:lnTo>
                    <a:pt x="96" y="28"/>
                  </a:lnTo>
                  <a:lnTo>
                    <a:pt x="73" y="1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59"/>
            <p:cNvSpPr>
              <a:spLocks/>
            </p:cNvSpPr>
            <p:nvPr/>
          </p:nvSpPr>
          <p:spPr bwMode="auto">
            <a:xfrm>
              <a:off x="767" y="359"/>
              <a:ext cx="220" cy="257"/>
            </a:xfrm>
            <a:custGeom>
              <a:avLst/>
              <a:gdLst>
                <a:gd name="T0" fmla="*/ 91 w 220"/>
                <a:gd name="T1" fmla="*/ 246 h 257"/>
                <a:gd name="T2" fmla="*/ 63 w 220"/>
                <a:gd name="T3" fmla="*/ 256 h 257"/>
                <a:gd name="T4" fmla="*/ 54 w 220"/>
                <a:gd name="T5" fmla="*/ 257 h 257"/>
                <a:gd name="T6" fmla="*/ 46 w 220"/>
                <a:gd name="T7" fmla="*/ 254 h 257"/>
                <a:gd name="T8" fmla="*/ 40 w 220"/>
                <a:gd name="T9" fmla="*/ 244 h 257"/>
                <a:gd name="T10" fmla="*/ 12 w 220"/>
                <a:gd name="T11" fmla="*/ 197 h 257"/>
                <a:gd name="T12" fmla="*/ 0 w 220"/>
                <a:gd name="T13" fmla="*/ 157 h 257"/>
                <a:gd name="T14" fmla="*/ 5 w 220"/>
                <a:gd name="T15" fmla="*/ 111 h 257"/>
                <a:gd name="T16" fmla="*/ 14 w 220"/>
                <a:gd name="T17" fmla="*/ 68 h 257"/>
                <a:gd name="T18" fmla="*/ 21 w 220"/>
                <a:gd name="T19" fmla="*/ 68 h 257"/>
                <a:gd name="T20" fmla="*/ 40 w 220"/>
                <a:gd name="T21" fmla="*/ 75 h 257"/>
                <a:gd name="T22" fmla="*/ 69 w 220"/>
                <a:gd name="T23" fmla="*/ 92 h 257"/>
                <a:gd name="T24" fmla="*/ 73 w 220"/>
                <a:gd name="T25" fmla="*/ 60 h 257"/>
                <a:gd name="T26" fmla="*/ 79 w 220"/>
                <a:gd name="T27" fmla="*/ 43 h 257"/>
                <a:gd name="T28" fmla="*/ 95 w 220"/>
                <a:gd name="T29" fmla="*/ 36 h 257"/>
                <a:gd name="T30" fmla="*/ 117 w 220"/>
                <a:gd name="T31" fmla="*/ 32 h 257"/>
                <a:gd name="T32" fmla="*/ 143 w 220"/>
                <a:gd name="T33" fmla="*/ 32 h 257"/>
                <a:gd name="T34" fmla="*/ 146 w 220"/>
                <a:gd name="T35" fmla="*/ 20 h 257"/>
                <a:gd name="T36" fmla="*/ 149 w 220"/>
                <a:gd name="T37" fmla="*/ 10 h 257"/>
                <a:gd name="T38" fmla="*/ 159 w 220"/>
                <a:gd name="T39" fmla="*/ 1 h 257"/>
                <a:gd name="T40" fmla="*/ 172 w 220"/>
                <a:gd name="T41" fmla="*/ 0 h 257"/>
                <a:gd name="T42" fmla="*/ 196 w 220"/>
                <a:gd name="T43" fmla="*/ 4 h 257"/>
                <a:gd name="T44" fmla="*/ 180 w 220"/>
                <a:gd name="T45" fmla="*/ 21 h 257"/>
                <a:gd name="T46" fmla="*/ 196 w 220"/>
                <a:gd name="T47" fmla="*/ 50 h 257"/>
                <a:gd name="T48" fmla="*/ 220 w 220"/>
                <a:gd name="T49" fmla="*/ 82 h 257"/>
                <a:gd name="T50" fmla="*/ 91 w 220"/>
                <a:gd name="T51" fmla="*/ 246 h 2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20" h="257">
                  <a:moveTo>
                    <a:pt x="91" y="246"/>
                  </a:moveTo>
                  <a:lnTo>
                    <a:pt x="63" y="256"/>
                  </a:lnTo>
                  <a:lnTo>
                    <a:pt x="54" y="257"/>
                  </a:lnTo>
                  <a:lnTo>
                    <a:pt x="46" y="254"/>
                  </a:lnTo>
                  <a:lnTo>
                    <a:pt x="40" y="244"/>
                  </a:lnTo>
                  <a:lnTo>
                    <a:pt x="12" y="197"/>
                  </a:lnTo>
                  <a:lnTo>
                    <a:pt x="0" y="157"/>
                  </a:lnTo>
                  <a:lnTo>
                    <a:pt x="5" y="111"/>
                  </a:lnTo>
                  <a:lnTo>
                    <a:pt x="14" y="68"/>
                  </a:lnTo>
                  <a:lnTo>
                    <a:pt x="21" y="68"/>
                  </a:lnTo>
                  <a:lnTo>
                    <a:pt x="40" y="75"/>
                  </a:lnTo>
                  <a:lnTo>
                    <a:pt x="69" y="92"/>
                  </a:lnTo>
                  <a:lnTo>
                    <a:pt x="73" y="60"/>
                  </a:lnTo>
                  <a:lnTo>
                    <a:pt x="79" y="43"/>
                  </a:lnTo>
                  <a:lnTo>
                    <a:pt x="95" y="36"/>
                  </a:lnTo>
                  <a:lnTo>
                    <a:pt x="117" y="32"/>
                  </a:lnTo>
                  <a:lnTo>
                    <a:pt x="143" y="32"/>
                  </a:lnTo>
                  <a:lnTo>
                    <a:pt x="146" y="20"/>
                  </a:lnTo>
                  <a:lnTo>
                    <a:pt x="149" y="10"/>
                  </a:lnTo>
                  <a:lnTo>
                    <a:pt x="159" y="1"/>
                  </a:lnTo>
                  <a:lnTo>
                    <a:pt x="172" y="0"/>
                  </a:lnTo>
                  <a:lnTo>
                    <a:pt x="196" y="4"/>
                  </a:lnTo>
                  <a:lnTo>
                    <a:pt x="180" y="21"/>
                  </a:lnTo>
                  <a:lnTo>
                    <a:pt x="196" y="50"/>
                  </a:lnTo>
                  <a:lnTo>
                    <a:pt x="220" y="82"/>
                  </a:lnTo>
                  <a:lnTo>
                    <a:pt x="91" y="24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1" name="Group 61"/>
          <p:cNvGrpSpPr>
            <a:grpSpLocks/>
          </p:cNvGrpSpPr>
          <p:nvPr/>
        </p:nvGrpSpPr>
        <p:grpSpPr bwMode="auto">
          <a:xfrm>
            <a:off x="5221057" y="1076002"/>
            <a:ext cx="1003879" cy="1257054"/>
            <a:chOff x="1040" y="221"/>
            <a:chExt cx="428" cy="632"/>
          </a:xfrm>
        </p:grpSpPr>
        <p:sp>
          <p:nvSpPr>
            <p:cNvPr id="109" name="Freeform 62"/>
            <p:cNvSpPr>
              <a:spLocks/>
            </p:cNvSpPr>
            <p:nvPr/>
          </p:nvSpPr>
          <p:spPr bwMode="auto">
            <a:xfrm>
              <a:off x="1040" y="221"/>
              <a:ext cx="428" cy="632"/>
            </a:xfrm>
            <a:custGeom>
              <a:avLst/>
              <a:gdLst>
                <a:gd name="T0" fmla="*/ 17 w 428"/>
                <a:gd name="T1" fmla="*/ 211 h 632"/>
                <a:gd name="T2" fmla="*/ 41 w 428"/>
                <a:gd name="T3" fmla="*/ 163 h 632"/>
                <a:gd name="T4" fmla="*/ 72 w 428"/>
                <a:gd name="T5" fmla="*/ 113 h 632"/>
                <a:gd name="T6" fmla="*/ 103 w 428"/>
                <a:gd name="T7" fmla="*/ 66 h 632"/>
                <a:gd name="T8" fmla="*/ 171 w 428"/>
                <a:gd name="T9" fmla="*/ 26 h 632"/>
                <a:gd name="T10" fmla="*/ 163 w 428"/>
                <a:gd name="T11" fmla="*/ 70 h 632"/>
                <a:gd name="T12" fmla="*/ 230 w 428"/>
                <a:gd name="T13" fmla="*/ 0 h 632"/>
                <a:gd name="T14" fmla="*/ 221 w 428"/>
                <a:gd name="T15" fmla="*/ 23 h 632"/>
                <a:gd name="T16" fmla="*/ 215 w 428"/>
                <a:gd name="T17" fmla="*/ 53 h 632"/>
                <a:gd name="T18" fmla="*/ 269 w 428"/>
                <a:gd name="T19" fmla="*/ 0 h 632"/>
                <a:gd name="T20" fmla="*/ 223 w 428"/>
                <a:gd name="T21" fmla="*/ 72 h 632"/>
                <a:gd name="T22" fmla="*/ 217 w 428"/>
                <a:gd name="T23" fmla="*/ 100 h 632"/>
                <a:gd name="T24" fmla="*/ 243 w 428"/>
                <a:gd name="T25" fmla="*/ 66 h 632"/>
                <a:gd name="T26" fmla="*/ 292 w 428"/>
                <a:gd name="T27" fmla="*/ 43 h 632"/>
                <a:gd name="T28" fmla="*/ 340 w 428"/>
                <a:gd name="T29" fmla="*/ 41 h 632"/>
                <a:gd name="T30" fmla="*/ 291 w 428"/>
                <a:gd name="T31" fmla="*/ 72 h 632"/>
                <a:gd name="T32" fmla="*/ 272 w 428"/>
                <a:gd name="T33" fmla="*/ 112 h 632"/>
                <a:gd name="T34" fmla="*/ 276 w 428"/>
                <a:gd name="T35" fmla="*/ 134 h 632"/>
                <a:gd name="T36" fmla="*/ 291 w 428"/>
                <a:gd name="T37" fmla="*/ 135 h 632"/>
                <a:gd name="T38" fmla="*/ 316 w 428"/>
                <a:gd name="T39" fmla="*/ 148 h 632"/>
                <a:gd name="T40" fmla="*/ 350 w 428"/>
                <a:gd name="T41" fmla="*/ 177 h 632"/>
                <a:gd name="T42" fmla="*/ 343 w 428"/>
                <a:gd name="T43" fmla="*/ 190 h 632"/>
                <a:gd name="T44" fmla="*/ 341 w 428"/>
                <a:gd name="T45" fmla="*/ 201 h 632"/>
                <a:gd name="T46" fmla="*/ 346 w 428"/>
                <a:gd name="T47" fmla="*/ 217 h 632"/>
                <a:gd name="T48" fmla="*/ 356 w 428"/>
                <a:gd name="T49" fmla="*/ 231 h 632"/>
                <a:gd name="T50" fmla="*/ 371 w 428"/>
                <a:gd name="T51" fmla="*/ 244 h 632"/>
                <a:gd name="T52" fmla="*/ 391 w 428"/>
                <a:gd name="T53" fmla="*/ 254 h 632"/>
                <a:gd name="T54" fmla="*/ 411 w 428"/>
                <a:gd name="T55" fmla="*/ 260 h 632"/>
                <a:gd name="T56" fmla="*/ 428 w 428"/>
                <a:gd name="T57" fmla="*/ 264 h 632"/>
                <a:gd name="T58" fmla="*/ 405 w 428"/>
                <a:gd name="T59" fmla="*/ 293 h 632"/>
                <a:gd name="T60" fmla="*/ 388 w 428"/>
                <a:gd name="T61" fmla="*/ 323 h 632"/>
                <a:gd name="T62" fmla="*/ 371 w 428"/>
                <a:gd name="T63" fmla="*/ 356 h 632"/>
                <a:gd name="T64" fmla="*/ 356 w 428"/>
                <a:gd name="T65" fmla="*/ 390 h 632"/>
                <a:gd name="T66" fmla="*/ 341 w 428"/>
                <a:gd name="T67" fmla="*/ 426 h 632"/>
                <a:gd name="T68" fmla="*/ 313 w 428"/>
                <a:gd name="T69" fmla="*/ 444 h 632"/>
                <a:gd name="T70" fmla="*/ 271 w 428"/>
                <a:gd name="T71" fmla="*/ 447 h 632"/>
                <a:gd name="T72" fmla="*/ 243 w 428"/>
                <a:gd name="T73" fmla="*/ 437 h 632"/>
                <a:gd name="T74" fmla="*/ 224 w 428"/>
                <a:gd name="T75" fmla="*/ 431 h 632"/>
                <a:gd name="T76" fmla="*/ 207 w 428"/>
                <a:gd name="T77" fmla="*/ 442 h 632"/>
                <a:gd name="T78" fmla="*/ 212 w 428"/>
                <a:gd name="T79" fmla="*/ 479 h 632"/>
                <a:gd name="T80" fmla="*/ 229 w 428"/>
                <a:gd name="T81" fmla="*/ 521 h 632"/>
                <a:gd name="T82" fmla="*/ 240 w 428"/>
                <a:gd name="T83" fmla="*/ 548 h 632"/>
                <a:gd name="T84" fmla="*/ 240 w 428"/>
                <a:gd name="T85" fmla="*/ 571 h 632"/>
                <a:gd name="T86" fmla="*/ 221 w 428"/>
                <a:gd name="T87" fmla="*/ 632 h 632"/>
                <a:gd name="T88" fmla="*/ 12 w 428"/>
                <a:gd name="T89" fmla="*/ 607 h 632"/>
                <a:gd name="T90" fmla="*/ 3 w 428"/>
                <a:gd name="T91" fmla="*/ 421 h 632"/>
                <a:gd name="T92" fmla="*/ 0 w 428"/>
                <a:gd name="T93" fmla="*/ 312 h 632"/>
                <a:gd name="T94" fmla="*/ 6 w 428"/>
                <a:gd name="T95" fmla="*/ 250 h 632"/>
                <a:gd name="T96" fmla="*/ 17 w 428"/>
                <a:gd name="T97" fmla="*/ 211 h 6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28" h="632">
                  <a:moveTo>
                    <a:pt x="17" y="211"/>
                  </a:moveTo>
                  <a:lnTo>
                    <a:pt x="41" y="163"/>
                  </a:lnTo>
                  <a:lnTo>
                    <a:pt x="72" y="113"/>
                  </a:lnTo>
                  <a:lnTo>
                    <a:pt x="103" y="66"/>
                  </a:lnTo>
                  <a:lnTo>
                    <a:pt x="171" y="26"/>
                  </a:lnTo>
                  <a:lnTo>
                    <a:pt x="163" y="70"/>
                  </a:lnTo>
                  <a:lnTo>
                    <a:pt x="230" y="0"/>
                  </a:lnTo>
                  <a:lnTo>
                    <a:pt x="221" y="23"/>
                  </a:lnTo>
                  <a:lnTo>
                    <a:pt x="215" y="53"/>
                  </a:lnTo>
                  <a:lnTo>
                    <a:pt x="269" y="0"/>
                  </a:lnTo>
                  <a:lnTo>
                    <a:pt x="223" y="72"/>
                  </a:lnTo>
                  <a:lnTo>
                    <a:pt x="217" y="100"/>
                  </a:lnTo>
                  <a:lnTo>
                    <a:pt x="243" y="66"/>
                  </a:lnTo>
                  <a:lnTo>
                    <a:pt x="292" y="43"/>
                  </a:lnTo>
                  <a:lnTo>
                    <a:pt x="340" y="41"/>
                  </a:lnTo>
                  <a:lnTo>
                    <a:pt x="291" y="72"/>
                  </a:lnTo>
                  <a:lnTo>
                    <a:pt x="272" y="112"/>
                  </a:lnTo>
                  <a:lnTo>
                    <a:pt x="276" y="134"/>
                  </a:lnTo>
                  <a:lnTo>
                    <a:pt x="291" y="135"/>
                  </a:lnTo>
                  <a:lnTo>
                    <a:pt x="316" y="148"/>
                  </a:lnTo>
                  <a:lnTo>
                    <a:pt x="350" y="177"/>
                  </a:lnTo>
                  <a:lnTo>
                    <a:pt x="343" y="190"/>
                  </a:lnTo>
                  <a:lnTo>
                    <a:pt x="341" y="201"/>
                  </a:lnTo>
                  <a:lnTo>
                    <a:pt x="346" y="217"/>
                  </a:lnTo>
                  <a:lnTo>
                    <a:pt x="356" y="231"/>
                  </a:lnTo>
                  <a:lnTo>
                    <a:pt x="371" y="244"/>
                  </a:lnTo>
                  <a:lnTo>
                    <a:pt x="391" y="254"/>
                  </a:lnTo>
                  <a:lnTo>
                    <a:pt x="411" y="260"/>
                  </a:lnTo>
                  <a:lnTo>
                    <a:pt x="428" y="264"/>
                  </a:lnTo>
                  <a:lnTo>
                    <a:pt x="405" y="293"/>
                  </a:lnTo>
                  <a:lnTo>
                    <a:pt x="388" y="323"/>
                  </a:lnTo>
                  <a:lnTo>
                    <a:pt x="371" y="356"/>
                  </a:lnTo>
                  <a:lnTo>
                    <a:pt x="356" y="390"/>
                  </a:lnTo>
                  <a:lnTo>
                    <a:pt x="341" y="426"/>
                  </a:lnTo>
                  <a:lnTo>
                    <a:pt x="313" y="444"/>
                  </a:lnTo>
                  <a:lnTo>
                    <a:pt x="271" y="447"/>
                  </a:lnTo>
                  <a:lnTo>
                    <a:pt x="243" y="437"/>
                  </a:lnTo>
                  <a:lnTo>
                    <a:pt x="224" y="431"/>
                  </a:lnTo>
                  <a:lnTo>
                    <a:pt x="207" y="442"/>
                  </a:lnTo>
                  <a:lnTo>
                    <a:pt x="212" y="479"/>
                  </a:lnTo>
                  <a:lnTo>
                    <a:pt x="229" y="521"/>
                  </a:lnTo>
                  <a:lnTo>
                    <a:pt x="240" y="548"/>
                  </a:lnTo>
                  <a:lnTo>
                    <a:pt x="240" y="571"/>
                  </a:lnTo>
                  <a:lnTo>
                    <a:pt x="221" y="632"/>
                  </a:lnTo>
                  <a:lnTo>
                    <a:pt x="12" y="607"/>
                  </a:lnTo>
                  <a:lnTo>
                    <a:pt x="3" y="421"/>
                  </a:lnTo>
                  <a:lnTo>
                    <a:pt x="0" y="312"/>
                  </a:lnTo>
                  <a:lnTo>
                    <a:pt x="6" y="250"/>
                  </a:lnTo>
                  <a:lnTo>
                    <a:pt x="17" y="21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Freeform 63"/>
            <p:cNvSpPr>
              <a:spLocks/>
            </p:cNvSpPr>
            <p:nvPr/>
          </p:nvSpPr>
          <p:spPr bwMode="auto">
            <a:xfrm>
              <a:off x="1316" y="392"/>
              <a:ext cx="67" cy="19"/>
            </a:xfrm>
            <a:custGeom>
              <a:avLst/>
              <a:gdLst>
                <a:gd name="T0" fmla="*/ 67 w 67"/>
                <a:gd name="T1" fmla="*/ 19 h 19"/>
                <a:gd name="T2" fmla="*/ 55 w 67"/>
                <a:gd name="T3" fmla="*/ 12 h 19"/>
                <a:gd name="T4" fmla="*/ 40 w 67"/>
                <a:gd name="T5" fmla="*/ 6 h 19"/>
                <a:gd name="T6" fmla="*/ 27 w 67"/>
                <a:gd name="T7" fmla="*/ 0 h 19"/>
                <a:gd name="T8" fmla="*/ 13 w 67"/>
                <a:gd name="T9" fmla="*/ 4 h 19"/>
                <a:gd name="T10" fmla="*/ 0 w 67"/>
                <a:gd name="T11" fmla="*/ 14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19">
                  <a:moveTo>
                    <a:pt x="67" y="19"/>
                  </a:moveTo>
                  <a:lnTo>
                    <a:pt x="55" y="12"/>
                  </a:lnTo>
                  <a:lnTo>
                    <a:pt x="40" y="6"/>
                  </a:lnTo>
                  <a:lnTo>
                    <a:pt x="27" y="0"/>
                  </a:lnTo>
                  <a:lnTo>
                    <a:pt x="13" y="4"/>
                  </a:lnTo>
                  <a:lnTo>
                    <a:pt x="0" y="1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9" name="Freeform 72"/>
          <p:cNvSpPr>
            <a:spLocks/>
          </p:cNvSpPr>
          <p:nvPr/>
        </p:nvSpPr>
        <p:spPr bwMode="auto">
          <a:xfrm>
            <a:off x="3345982" y="3751169"/>
            <a:ext cx="394046" cy="421670"/>
          </a:xfrm>
          <a:custGeom>
            <a:avLst/>
            <a:gdLst>
              <a:gd name="T0" fmla="*/ 113 w 168"/>
              <a:gd name="T1" fmla="*/ 0 h 212"/>
              <a:gd name="T2" fmla="*/ 168 w 168"/>
              <a:gd name="T3" fmla="*/ 0 h 212"/>
              <a:gd name="T4" fmla="*/ 163 w 168"/>
              <a:gd name="T5" fmla="*/ 31 h 212"/>
              <a:gd name="T6" fmla="*/ 157 w 168"/>
              <a:gd name="T7" fmla="*/ 64 h 212"/>
              <a:gd name="T8" fmla="*/ 145 w 168"/>
              <a:gd name="T9" fmla="*/ 94 h 212"/>
              <a:gd name="T10" fmla="*/ 128 w 168"/>
              <a:gd name="T11" fmla="*/ 119 h 212"/>
              <a:gd name="T12" fmla="*/ 105 w 168"/>
              <a:gd name="T13" fmla="*/ 145 h 212"/>
              <a:gd name="T14" fmla="*/ 82 w 168"/>
              <a:gd name="T15" fmla="*/ 166 h 212"/>
              <a:gd name="T16" fmla="*/ 57 w 168"/>
              <a:gd name="T17" fmla="*/ 195 h 212"/>
              <a:gd name="T18" fmla="*/ 45 w 168"/>
              <a:gd name="T19" fmla="*/ 208 h 212"/>
              <a:gd name="T20" fmla="*/ 36 w 168"/>
              <a:gd name="T21" fmla="*/ 211 h 212"/>
              <a:gd name="T22" fmla="*/ 21 w 168"/>
              <a:gd name="T23" fmla="*/ 212 h 212"/>
              <a:gd name="T24" fmla="*/ 0 w 168"/>
              <a:gd name="T25" fmla="*/ 195 h 212"/>
              <a:gd name="T26" fmla="*/ 113 w 168"/>
              <a:gd name="T27" fmla="*/ 0 h 2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8" h="212">
                <a:moveTo>
                  <a:pt x="113" y="0"/>
                </a:moveTo>
                <a:lnTo>
                  <a:pt x="168" y="0"/>
                </a:lnTo>
                <a:lnTo>
                  <a:pt x="163" y="31"/>
                </a:lnTo>
                <a:lnTo>
                  <a:pt x="157" y="64"/>
                </a:lnTo>
                <a:lnTo>
                  <a:pt x="145" y="94"/>
                </a:lnTo>
                <a:lnTo>
                  <a:pt x="128" y="119"/>
                </a:lnTo>
                <a:lnTo>
                  <a:pt x="105" y="145"/>
                </a:lnTo>
                <a:lnTo>
                  <a:pt x="82" y="166"/>
                </a:lnTo>
                <a:lnTo>
                  <a:pt x="57" y="195"/>
                </a:lnTo>
                <a:lnTo>
                  <a:pt x="45" y="208"/>
                </a:lnTo>
                <a:lnTo>
                  <a:pt x="36" y="211"/>
                </a:lnTo>
                <a:lnTo>
                  <a:pt x="21" y="212"/>
                </a:lnTo>
                <a:lnTo>
                  <a:pt x="0" y="195"/>
                </a:lnTo>
                <a:lnTo>
                  <a:pt x="113" y="0"/>
                </a:lnTo>
                <a:close/>
              </a:path>
            </a:pathLst>
          </a:custGeom>
          <a:solidFill>
            <a:srgbClr val="DFD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0" name="Freeform 73"/>
          <p:cNvSpPr>
            <a:spLocks/>
          </p:cNvSpPr>
          <p:nvPr/>
        </p:nvSpPr>
        <p:spPr bwMode="auto">
          <a:xfrm>
            <a:off x="1219196" y="3936770"/>
            <a:ext cx="1332251" cy="1175505"/>
          </a:xfrm>
          <a:custGeom>
            <a:avLst/>
            <a:gdLst>
              <a:gd name="T0" fmla="*/ 217 w 568"/>
              <a:gd name="T1" fmla="*/ 436 h 591"/>
              <a:gd name="T2" fmla="*/ 214 w 568"/>
              <a:gd name="T3" fmla="*/ 470 h 591"/>
              <a:gd name="T4" fmla="*/ 216 w 568"/>
              <a:gd name="T5" fmla="*/ 506 h 591"/>
              <a:gd name="T6" fmla="*/ 223 w 568"/>
              <a:gd name="T7" fmla="*/ 542 h 591"/>
              <a:gd name="T8" fmla="*/ 230 w 568"/>
              <a:gd name="T9" fmla="*/ 562 h 591"/>
              <a:gd name="T10" fmla="*/ 241 w 568"/>
              <a:gd name="T11" fmla="*/ 576 h 591"/>
              <a:gd name="T12" fmla="*/ 255 w 568"/>
              <a:gd name="T13" fmla="*/ 575 h 591"/>
              <a:gd name="T14" fmla="*/ 273 w 568"/>
              <a:gd name="T15" fmla="*/ 571 h 591"/>
              <a:gd name="T16" fmla="*/ 282 w 568"/>
              <a:gd name="T17" fmla="*/ 582 h 591"/>
              <a:gd name="T18" fmla="*/ 293 w 568"/>
              <a:gd name="T19" fmla="*/ 588 h 591"/>
              <a:gd name="T20" fmla="*/ 307 w 568"/>
              <a:gd name="T21" fmla="*/ 591 h 591"/>
              <a:gd name="T22" fmla="*/ 320 w 568"/>
              <a:gd name="T23" fmla="*/ 587 h 591"/>
              <a:gd name="T24" fmla="*/ 334 w 568"/>
              <a:gd name="T25" fmla="*/ 575 h 591"/>
              <a:gd name="T26" fmla="*/ 348 w 568"/>
              <a:gd name="T27" fmla="*/ 559 h 591"/>
              <a:gd name="T28" fmla="*/ 364 w 568"/>
              <a:gd name="T29" fmla="*/ 539 h 591"/>
              <a:gd name="T30" fmla="*/ 381 w 568"/>
              <a:gd name="T31" fmla="*/ 518 h 591"/>
              <a:gd name="T32" fmla="*/ 398 w 568"/>
              <a:gd name="T33" fmla="*/ 497 h 591"/>
              <a:gd name="T34" fmla="*/ 417 w 568"/>
              <a:gd name="T35" fmla="*/ 473 h 591"/>
              <a:gd name="T36" fmla="*/ 443 w 568"/>
              <a:gd name="T37" fmla="*/ 432 h 591"/>
              <a:gd name="T38" fmla="*/ 467 w 568"/>
              <a:gd name="T39" fmla="*/ 401 h 591"/>
              <a:gd name="T40" fmla="*/ 495 w 568"/>
              <a:gd name="T41" fmla="*/ 373 h 591"/>
              <a:gd name="T42" fmla="*/ 516 w 568"/>
              <a:gd name="T43" fmla="*/ 357 h 591"/>
              <a:gd name="T44" fmla="*/ 535 w 568"/>
              <a:gd name="T45" fmla="*/ 333 h 591"/>
              <a:gd name="T46" fmla="*/ 554 w 568"/>
              <a:gd name="T47" fmla="*/ 302 h 591"/>
              <a:gd name="T48" fmla="*/ 563 w 568"/>
              <a:gd name="T49" fmla="*/ 271 h 591"/>
              <a:gd name="T50" fmla="*/ 568 w 568"/>
              <a:gd name="T51" fmla="*/ 234 h 591"/>
              <a:gd name="T52" fmla="*/ 557 w 568"/>
              <a:gd name="T53" fmla="*/ 184 h 591"/>
              <a:gd name="T54" fmla="*/ 130 w 568"/>
              <a:gd name="T55" fmla="*/ 55 h 591"/>
              <a:gd name="T56" fmla="*/ 108 w 568"/>
              <a:gd name="T57" fmla="*/ 51 h 591"/>
              <a:gd name="T58" fmla="*/ 81 w 568"/>
              <a:gd name="T59" fmla="*/ 26 h 591"/>
              <a:gd name="T60" fmla="*/ 47 w 568"/>
              <a:gd name="T61" fmla="*/ 0 h 591"/>
              <a:gd name="T62" fmla="*/ 0 w 568"/>
              <a:gd name="T63" fmla="*/ 36 h 591"/>
              <a:gd name="T64" fmla="*/ 13 w 568"/>
              <a:gd name="T65" fmla="*/ 58 h 591"/>
              <a:gd name="T66" fmla="*/ 37 w 568"/>
              <a:gd name="T67" fmla="*/ 82 h 591"/>
              <a:gd name="T68" fmla="*/ 16 w 568"/>
              <a:gd name="T69" fmla="*/ 95 h 591"/>
              <a:gd name="T70" fmla="*/ 1 w 568"/>
              <a:gd name="T71" fmla="*/ 114 h 591"/>
              <a:gd name="T72" fmla="*/ 22 w 568"/>
              <a:gd name="T73" fmla="*/ 127 h 591"/>
              <a:gd name="T74" fmla="*/ 37 w 568"/>
              <a:gd name="T75" fmla="*/ 143 h 591"/>
              <a:gd name="T76" fmla="*/ 46 w 568"/>
              <a:gd name="T77" fmla="*/ 167 h 591"/>
              <a:gd name="T78" fmla="*/ 49 w 568"/>
              <a:gd name="T79" fmla="*/ 186 h 591"/>
              <a:gd name="T80" fmla="*/ 13 w 568"/>
              <a:gd name="T81" fmla="*/ 180 h 591"/>
              <a:gd name="T82" fmla="*/ 10 w 568"/>
              <a:gd name="T83" fmla="*/ 201 h 591"/>
              <a:gd name="T84" fmla="*/ 16 w 568"/>
              <a:gd name="T85" fmla="*/ 229 h 591"/>
              <a:gd name="T86" fmla="*/ 35 w 568"/>
              <a:gd name="T87" fmla="*/ 258 h 591"/>
              <a:gd name="T88" fmla="*/ 54 w 568"/>
              <a:gd name="T89" fmla="*/ 278 h 591"/>
              <a:gd name="T90" fmla="*/ 83 w 568"/>
              <a:gd name="T91" fmla="*/ 293 h 591"/>
              <a:gd name="T92" fmla="*/ 111 w 568"/>
              <a:gd name="T93" fmla="*/ 301 h 591"/>
              <a:gd name="T94" fmla="*/ 115 w 568"/>
              <a:gd name="T95" fmla="*/ 330 h 591"/>
              <a:gd name="T96" fmla="*/ 132 w 568"/>
              <a:gd name="T97" fmla="*/ 357 h 591"/>
              <a:gd name="T98" fmla="*/ 155 w 568"/>
              <a:gd name="T99" fmla="*/ 386 h 591"/>
              <a:gd name="T100" fmla="*/ 183 w 568"/>
              <a:gd name="T101" fmla="*/ 414 h 591"/>
              <a:gd name="T102" fmla="*/ 217 w 568"/>
              <a:gd name="T103" fmla="*/ 436 h 5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68" h="591">
                <a:moveTo>
                  <a:pt x="217" y="436"/>
                </a:moveTo>
                <a:lnTo>
                  <a:pt x="214" y="470"/>
                </a:lnTo>
                <a:lnTo>
                  <a:pt x="216" y="506"/>
                </a:lnTo>
                <a:lnTo>
                  <a:pt x="223" y="542"/>
                </a:lnTo>
                <a:lnTo>
                  <a:pt x="230" y="562"/>
                </a:lnTo>
                <a:lnTo>
                  <a:pt x="241" y="576"/>
                </a:lnTo>
                <a:lnTo>
                  <a:pt x="255" y="575"/>
                </a:lnTo>
                <a:lnTo>
                  <a:pt x="273" y="571"/>
                </a:lnTo>
                <a:lnTo>
                  <a:pt x="282" y="582"/>
                </a:lnTo>
                <a:lnTo>
                  <a:pt x="293" y="588"/>
                </a:lnTo>
                <a:lnTo>
                  <a:pt x="307" y="591"/>
                </a:lnTo>
                <a:lnTo>
                  <a:pt x="320" y="587"/>
                </a:lnTo>
                <a:lnTo>
                  <a:pt x="334" y="575"/>
                </a:lnTo>
                <a:lnTo>
                  <a:pt x="348" y="559"/>
                </a:lnTo>
                <a:lnTo>
                  <a:pt x="364" y="539"/>
                </a:lnTo>
                <a:lnTo>
                  <a:pt x="381" y="518"/>
                </a:lnTo>
                <a:lnTo>
                  <a:pt x="398" y="497"/>
                </a:lnTo>
                <a:lnTo>
                  <a:pt x="417" y="473"/>
                </a:lnTo>
                <a:lnTo>
                  <a:pt x="443" y="432"/>
                </a:lnTo>
                <a:lnTo>
                  <a:pt x="467" y="401"/>
                </a:lnTo>
                <a:lnTo>
                  <a:pt x="495" y="373"/>
                </a:lnTo>
                <a:lnTo>
                  <a:pt x="516" y="357"/>
                </a:lnTo>
                <a:lnTo>
                  <a:pt x="535" y="333"/>
                </a:lnTo>
                <a:lnTo>
                  <a:pt x="554" y="302"/>
                </a:lnTo>
                <a:lnTo>
                  <a:pt x="563" y="271"/>
                </a:lnTo>
                <a:lnTo>
                  <a:pt x="568" y="234"/>
                </a:lnTo>
                <a:lnTo>
                  <a:pt x="557" y="184"/>
                </a:lnTo>
                <a:lnTo>
                  <a:pt x="130" y="55"/>
                </a:lnTo>
                <a:lnTo>
                  <a:pt x="108" y="51"/>
                </a:lnTo>
                <a:lnTo>
                  <a:pt x="81" y="26"/>
                </a:lnTo>
                <a:lnTo>
                  <a:pt x="47" y="0"/>
                </a:lnTo>
                <a:lnTo>
                  <a:pt x="0" y="36"/>
                </a:lnTo>
                <a:lnTo>
                  <a:pt x="13" y="58"/>
                </a:lnTo>
                <a:lnTo>
                  <a:pt x="37" y="82"/>
                </a:lnTo>
                <a:lnTo>
                  <a:pt x="16" y="95"/>
                </a:lnTo>
                <a:lnTo>
                  <a:pt x="1" y="114"/>
                </a:lnTo>
                <a:lnTo>
                  <a:pt x="22" y="127"/>
                </a:lnTo>
                <a:lnTo>
                  <a:pt x="37" y="143"/>
                </a:lnTo>
                <a:lnTo>
                  <a:pt x="46" y="167"/>
                </a:lnTo>
                <a:lnTo>
                  <a:pt x="49" y="186"/>
                </a:lnTo>
                <a:lnTo>
                  <a:pt x="13" y="180"/>
                </a:lnTo>
                <a:lnTo>
                  <a:pt x="10" y="201"/>
                </a:lnTo>
                <a:lnTo>
                  <a:pt x="16" y="229"/>
                </a:lnTo>
                <a:lnTo>
                  <a:pt x="35" y="258"/>
                </a:lnTo>
                <a:lnTo>
                  <a:pt x="54" y="278"/>
                </a:lnTo>
                <a:lnTo>
                  <a:pt x="83" y="293"/>
                </a:lnTo>
                <a:lnTo>
                  <a:pt x="111" y="301"/>
                </a:lnTo>
                <a:lnTo>
                  <a:pt x="115" y="330"/>
                </a:lnTo>
                <a:lnTo>
                  <a:pt x="132" y="357"/>
                </a:lnTo>
                <a:lnTo>
                  <a:pt x="155" y="386"/>
                </a:lnTo>
                <a:lnTo>
                  <a:pt x="183" y="414"/>
                </a:lnTo>
                <a:lnTo>
                  <a:pt x="217" y="43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90" name="Group 74"/>
          <p:cNvGrpSpPr>
            <a:grpSpLocks/>
          </p:cNvGrpSpPr>
          <p:nvPr/>
        </p:nvGrpSpPr>
        <p:grpSpPr bwMode="auto">
          <a:xfrm>
            <a:off x="7079874" y="1076032"/>
            <a:ext cx="961660" cy="572835"/>
            <a:chOff x="1102" y="360"/>
            <a:chExt cx="410" cy="288"/>
          </a:xfrm>
        </p:grpSpPr>
        <p:sp>
          <p:nvSpPr>
            <p:cNvPr id="91" name="Freeform 75"/>
            <p:cNvSpPr>
              <a:spLocks/>
            </p:cNvSpPr>
            <p:nvPr/>
          </p:nvSpPr>
          <p:spPr bwMode="auto">
            <a:xfrm>
              <a:off x="1102" y="458"/>
              <a:ext cx="305" cy="82"/>
            </a:xfrm>
            <a:custGeom>
              <a:avLst/>
              <a:gdLst>
                <a:gd name="T0" fmla="*/ 0 w 305"/>
                <a:gd name="T1" fmla="*/ 58 h 82"/>
                <a:gd name="T2" fmla="*/ 22 w 305"/>
                <a:gd name="T3" fmla="*/ 29 h 82"/>
                <a:gd name="T4" fmla="*/ 49 w 305"/>
                <a:gd name="T5" fmla="*/ 5 h 82"/>
                <a:gd name="T6" fmla="*/ 72 w 305"/>
                <a:gd name="T7" fmla="*/ 0 h 82"/>
                <a:gd name="T8" fmla="*/ 305 w 305"/>
                <a:gd name="T9" fmla="*/ 32 h 82"/>
                <a:gd name="T10" fmla="*/ 299 w 305"/>
                <a:gd name="T11" fmla="*/ 65 h 82"/>
                <a:gd name="T12" fmla="*/ 253 w 305"/>
                <a:gd name="T13" fmla="*/ 63 h 82"/>
                <a:gd name="T14" fmla="*/ 147 w 305"/>
                <a:gd name="T15" fmla="*/ 58 h 82"/>
                <a:gd name="T16" fmla="*/ 78 w 305"/>
                <a:gd name="T17" fmla="*/ 55 h 82"/>
                <a:gd name="T18" fmla="*/ 65 w 305"/>
                <a:gd name="T19" fmla="*/ 60 h 82"/>
                <a:gd name="T20" fmla="*/ 46 w 305"/>
                <a:gd name="T21" fmla="*/ 82 h 82"/>
                <a:gd name="T22" fmla="*/ 0 w 305"/>
                <a:gd name="T23" fmla="*/ 58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5" h="82">
                  <a:moveTo>
                    <a:pt x="0" y="58"/>
                  </a:moveTo>
                  <a:lnTo>
                    <a:pt x="22" y="29"/>
                  </a:lnTo>
                  <a:lnTo>
                    <a:pt x="49" y="5"/>
                  </a:lnTo>
                  <a:lnTo>
                    <a:pt x="72" y="0"/>
                  </a:lnTo>
                  <a:lnTo>
                    <a:pt x="305" y="32"/>
                  </a:lnTo>
                  <a:lnTo>
                    <a:pt x="299" y="65"/>
                  </a:lnTo>
                  <a:lnTo>
                    <a:pt x="253" y="63"/>
                  </a:lnTo>
                  <a:lnTo>
                    <a:pt x="147" y="58"/>
                  </a:lnTo>
                  <a:lnTo>
                    <a:pt x="78" y="55"/>
                  </a:lnTo>
                  <a:lnTo>
                    <a:pt x="65" y="60"/>
                  </a:lnTo>
                  <a:lnTo>
                    <a:pt x="46" y="82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BF7F3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76"/>
            <p:cNvSpPr>
              <a:spLocks/>
            </p:cNvSpPr>
            <p:nvPr/>
          </p:nvSpPr>
          <p:spPr bwMode="auto">
            <a:xfrm>
              <a:off x="1467" y="392"/>
              <a:ext cx="45" cy="121"/>
            </a:xfrm>
            <a:custGeom>
              <a:avLst/>
              <a:gdLst>
                <a:gd name="T0" fmla="*/ 15 w 45"/>
                <a:gd name="T1" fmla="*/ 0 h 121"/>
                <a:gd name="T2" fmla="*/ 30 w 45"/>
                <a:gd name="T3" fmla="*/ 17 h 121"/>
                <a:gd name="T4" fmla="*/ 37 w 45"/>
                <a:gd name="T5" fmla="*/ 32 h 121"/>
                <a:gd name="T6" fmla="*/ 42 w 45"/>
                <a:gd name="T7" fmla="*/ 52 h 121"/>
                <a:gd name="T8" fmla="*/ 45 w 45"/>
                <a:gd name="T9" fmla="*/ 71 h 121"/>
                <a:gd name="T10" fmla="*/ 40 w 45"/>
                <a:gd name="T11" fmla="*/ 88 h 121"/>
                <a:gd name="T12" fmla="*/ 31 w 45"/>
                <a:gd name="T13" fmla="*/ 104 h 121"/>
                <a:gd name="T14" fmla="*/ 17 w 45"/>
                <a:gd name="T15" fmla="*/ 115 h 121"/>
                <a:gd name="T16" fmla="*/ 0 w 45"/>
                <a:gd name="T17" fmla="*/ 121 h 121"/>
                <a:gd name="T18" fmla="*/ 15 w 45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121">
                  <a:moveTo>
                    <a:pt x="15" y="0"/>
                  </a:moveTo>
                  <a:lnTo>
                    <a:pt x="30" y="17"/>
                  </a:lnTo>
                  <a:lnTo>
                    <a:pt x="37" y="32"/>
                  </a:lnTo>
                  <a:lnTo>
                    <a:pt x="42" y="52"/>
                  </a:lnTo>
                  <a:lnTo>
                    <a:pt x="45" y="71"/>
                  </a:lnTo>
                  <a:lnTo>
                    <a:pt x="40" y="88"/>
                  </a:lnTo>
                  <a:lnTo>
                    <a:pt x="31" y="104"/>
                  </a:lnTo>
                  <a:lnTo>
                    <a:pt x="17" y="115"/>
                  </a:lnTo>
                  <a:lnTo>
                    <a:pt x="0" y="12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FB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77"/>
            <p:cNvSpPr>
              <a:spLocks/>
            </p:cNvSpPr>
            <p:nvPr/>
          </p:nvSpPr>
          <p:spPr bwMode="auto">
            <a:xfrm>
              <a:off x="1439" y="360"/>
              <a:ext cx="59" cy="158"/>
            </a:xfrm>
            <a:custGeom>
              <a:avLst/>
              <a:gdLst>
                <a:gd name="T0" fmla="*/ 0 w 59"/>
                <a:gd name="T1" fmla="*/ 130 h 158"/>
                <a:gd name="T2" fmla="*/ 27 w 59"/>
                <a:gd name="T3" fmla="*/ 0 h 158"/>
                <a:gd name="T4" fmla="*/ 59 w 59"/>
                <a:gd name="T5" fmla="*/ 17 h 158"/>
                <a:gd name="T6" fmla="*/ 31 w 59"/>
                <a:gd name="T7" fmla="*/ 158 h 158"/>
                <a:gd name="T8" fmla="*/ 3 w 59"/>
                <a:gd name="T9" fmla="*/ 154 h 158"/>
                <a:gd name="T10" fmla="*/ 0 w 59"/>
                <a:gd name="T11" fmla="*/ 130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" h="158">
                  <a:moveTo>
                    <a:pt x="0" y="130"/>
                  </a:moveTo>
                  <a:lnTo>
                    <a:pt x="27" y="0"/>
                  </a:lnTo>
                  <a:lnTo>
                    <a:pt x="59" y="17"/>
                  </a:lnTo>
                  <a:lnTo>
                    <a:pt x="31" y="158"/>
                  </a:lnTo>
                  <a:lnTo>
                    <a:pt x="3" y="154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BF7F3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78"/>
            <p:cNvSpPr>
              <a:spLocks/>
            </p:cNvSpPr>
            <p:nvPr/>
          </p:nvSpPr>
          <p:spPr bwMode="auto">
            <a:xfrm>
              <a:off x="1410" y="389"/>
              <a:ext cx="58" cy="247"/>
            </a:xfrm>
            <a:custGeom>
              <a:avLst/>
              <a:gdLst>
                <a:gd name="T0" fmla="*/ 26 w 58"/>
                <a:gd name="T1" fmla="*/ 0 h 247"/>
                <a:gd name="T2" fmla="*/ 41 w 58"/>
                <a:gd name="T3" fmla="*/ 13 h 247"/>
                <a:gd name="T4" fmla="*/ 50 w 58"/>
                <a:gd name="T5" fmla="*/ 32 h 247"/>
                <a:gd name="T6" fmla="*/ 55 w 58"/>
                <a:gd name="T7" fmla="*/ 54 h 247"/>
                <a:gd name="T8" fmla="*/ 58 w 58"/>
                <a:gd name="T9" fmla="*/ 78 h 247"/>
                <a:gd name="T10" fmla="*/ 57 w 58"/>
                <a:gd name="T11" fmla="*/ 101 h 247"/>
                <a:gd name="T12" fmla="*/ 52 w 58"/>
                <a:gd name="T13" fmla="*/ 134 h 247"/>
                <a:gd name="T14" fmla="*/ 45 w 58"/>
                <a:gd name="T15" fmla="*/ 164 h 247"/>
                <a:gd name="T16" fmla="*/ 35 w 58"/>
                <a:gd name="T17" fmla="*/ 194 h 247"/>
                <a:gd name="T18" fmla="*/ 19 w 58"/>
                <a:gd name="T19" fmla="*/ 220 h 247"/>
                <a:gd name="T20" fmla="*/ 0 w 58"/>
                <a:gd name="T21" fmla="*/ 247 h 247"/>
                <a:gd name="T22" fmla="*/ 26 w 58"/>
                <a:gd name="T23" fmla="*/ 0 h 2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247">
                  <a:moveTo>
                    <a:pt x="26" y="0"/>
                  </a:moveTo>
                  <a:lnTo>
                    <a:pt x="41" y="13"/>
                  </a:lnTo>
                  <a:lnTo>
                    <a:pt x="50" y="32"/>
                  </a:lnTo>
                  <a:lnTo>
                    <a:pt x="55" y="54"/>
                  </a:lnTo>
                  <a:lnTo>
                    <a:pt x="58" y="78"/>
                  </a:lnTo>
                  <a:lnTo>
                    <a:pt x="57" y="101"/>
                  </a:lnTo>
                  <a:lnTo>
                    <a:pt x="52" y="134"/>
                  </a:lnTo>
                  <a:lnTo>
                    <a:pt x="45" y="164"/>
                  </a:lnTo>
                  <a:lnTo>
                    <a:pt x="35" y="194"/>
                  </a:lnTo>
                  <a:lnTo>
                    <a:pt x="19" y="220"/>
                  </a:lnTo>
                  <a:lnTo>
                    <a:pt x="0" y="24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9FB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79"/>
            <p:cNvSpPr>
              <a:spLocks/>
            </p:cNvSpPr>
            <p:nvPr/>
          </p:nvSpPr>
          <p:spPr bwMode="auto">
            <a:xfrm>
              <a:off x="1376" y="366"/>
              <a:ext cx="76" cy="282"/>
            </a:xfrm>
            <a:custGeom>
              <a:avLst/>
              <a:gdLst>
                <a:gd name="T0" fmla="*/ 37 w 76"/>
                <a:gd name="T1" fmla="*/ 0 h 282"/>
                <a:gd name="T2" fmla="*/ 76 w 76"/>
                <a:gd name="T3" fmla="*/ 4 h 282"/>
                <a:gd name="T4" fmla="*/ 37 w 76"/>
                <a:gd name="T5" fmla="*/ 282 h 282"/>
                <a:gd name="T6" fmla="*/ 0 w 76"/>
                <a:gd name="T7" fmla="*/ 279 h 282"/>
                <a:gd name="T8" fmla="*/ 37 w 76"/>
                <a:gd name="T9" fmla="*/ 0 h 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" h="282">
                  <a:moveTo>
                    <a:pt x="37" y="0"/>
                  </a:moveTo>
                  <a:lnTo>
                    <a:pt x="76" y="4"/>
                  </a:lnTo>
                  <a:lnTo>
                    <a:pt x="37" y="282"/>
                  </a:lnTo>
                  <a:lnTo>
                    <a:pt x="0" y="27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F7F3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4" name="Group 82"/>
          <p:cNvGrpSpPr>
            <a:grpSpLocks/>
          </p:cNvGrpSpPr>
          <p:nvPr/>
        </p:nvGrpSpPr>
        <p:grpSpPr bwMode="auto">
          <a:xfrm>
            <a:off x="7285755" y="2834129"/>
            <a:ext cx="595760" cy="399791"/>
            <a:chOff x="1119" y="805"/>
            <a:chExt cx="254" cy="201"/>
          </a:xfrm>
        </p:grpSpPr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1119" y="805"/>
              <a:ext cx="177" cy="129"/>
            </a:xfrm>
            <a:custGeom>
              <a:avLst/>
              <a:gdLst>
                <a:gd name="T0" fmla="*/ 0 w 177"/>
                <a:gd name="T1" fmla="*/ 61 h 129"/>
                <a:gd name="T2" fmla="*/ 40 w 177"/>
                <a:gd name="T3" fmla="*/ 0 h 129"/>
                <a:gd name="T4" fmla="*/ 173 w 177"/>
                <a:gd name="T5" fmla="*/ 13 h 129"/>
                <a:gd name="T6" fmla="*/ 177 w 177"/>
                <a:gd name="T7" fmla="*/ 30 h 129"/>
                <a:gd name="T8" fmla="*/ 174 w 177"/>
                <a:gd name="T9" fmla="*/ 50 h 129"/>
                <a:gd name="T10" fmla="*/ 143 w 177"/>
                <a:gd name="T11" fmla="*/ 71 h 129"/>
                <a:gd name="T12" fmla="*/ 84 w 177"/>
                <a:gd name="T13" fmla="*/ 129 h 129"/>
                <a:gd name="T14" fmla="*/ 0 w 177"/>
                <a:gd name="T15" fmla="*/ 61 h 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29">
                  <a:moveTo>
                    <a:pt x="0" y="61"/>
                  </a:moveTo>
                  <a:lnTo>
                    <a:pt x="40" y="0"/>
                  </a:lnTo>
                  <a:lnTo>
                    <a:pt x="173" y="13"/>
                  </a:lnTo>
                  <a:lnTo>
                    <a:pt x="177" y="30"/>
                  </a:lnTo>
                  <a:lnTo>
                    <a:pt x="174" y="50"/>
                  </a:lnTo>
                  <a:lnTo>
                    <a:pt x="143" y="71"/>
                  </a:lnTo>
                  <a:lnTo>
                    <a:pt x="84" y="129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0C0C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1201" y="848"/>
              <a:ext cx="172" cy="158"/>
            </a:xfrm>
            <a:custGeom>
              <a:avLst/>
              <a:gdLst>
                <a:gd name="T0" fmla="*/ 0 w 172"/>
                <a:gd name="T1" fmla="*/ 92 h 158"/>
                <a:gd name="T2" fmla="*/ 59 w 172"/>
                <a:gd name="T3" fmla="*/ 13 h 158"/>
                <a:gd name="T4" fmla="*/ 87 w 172"/>
                <a:gd name="T5" fmla="*/ 30 h 158"/>
                <a:gd name="T6" fmla="*/ 99 w 172"/>
                <a:gd name="T7" fmla="*/ 13 h 158"/>
                <a:gd name="T8" fmla="*/ 130 w 172"/>
                <a:gd name="T9" fmla="*/ 0 h 158"/>
                <a:gd name="T10" fmla="*/ 141 w 172"/>
                <a:gd name="T11" fmla="*/ 23 h 158"/>
                <a:gd name="T12" fmla="*/ 154 w 172"/>
                <a:gd name="T13" fmla="*/ 29 h 158"/>
                <a:gd name="T14" fmla="*/ 154 w 172"/>
                <a:gd name="T15" fmla="*/ 47 h 158"/>
                <a:gd name="T16" fmla="*/ 172 w 172"/>
                <a:gd name="T17" fmla="*/ 54 h 158"/>
                <a:gd name="T18" fmla="*/ 168 w 172"/>
                <a:gd name="T19" fmla="*/ 65 h 158"/>
                <a:gd name="T20" fmla="*/ 119 w 172"/>
                <a:gd name="T21" fmla="*/ 86 h 158"/>
                <a:gd name="T22" fmla="*/ 128 w 172"/>
                <a:gd name="T23" fmla="*/ 114 h 158"/>
                <a:gd name="T24" fmla="*/ 123 w 172"/>
                <a:gd name="T25" fmla="*/ 132 h 158"/>
                <a:gd name="T26" fmla="*/ 110 w 172"/>
                <a:gd name="T27" fmla="*/ 135 h 158"/>
                <a:gd name="T28" fmla="*/ 95 w 172"/>
                <a:gd name="T29" fmla="*/ 126 h 158"/>
                <a:gd name="T30" fmla="*/ 92 w 172"/>
                <a:gd name="T31" fmla="*/ 158 h 158"/>
                <a:gd name="T32" fmla="*/ 0 w 172"/>
                <a:gd name="T33" fmla="*/ 92 h 15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2" h="158">
                  <a:moveTo>
                    <a:pt x="0" y="92"/>
                  </a:moveTo>
                  <a:lnTo>
                    <a:pt x="59" y="13"/>
                  </a:lnTo>
                  <a:lnTo>
                    <a:pt x="87" y="30"/>
                  </a:lnTo>
                  <a:lnTo>
                    <a:pt x="99" y="13"/>
                  </a:lnTo>
                  <a:lnTo>
                    <a:pt x="130" y="0"/>
                  </a:lnTo>
                  <a:lnTo>
                    <a:pt x="141" y="23"/>
                  </a:lnTo>
                  <a:lnTo>
                    <a:pt x="154" y="29"/>
                  </a:lnTo>
                  <a:lnTo>
                    <a:pt x="154" y="47"/>
                  </a:lnTo>
                  <a:lnTo>
                    <a:pt x="172" y="54"/>
                  </a:lnTo>
                  <a:lnTo>
                    <a:pt x="168" y="65"/>
                  </a:lnTo>
                  <a:lnTo>
                    <a:pt x="119" y="86"/>
                  </a:lnTo>
                  <a:lnTo>
                    <a:pt x="128" y="114"/>
                  </a:lnTo>
                  <a:lnTo>
                    <a:pt x="123" y="132"/>
                  </a:lnTo>
                  <a:lnTo>
                    <a:pt x="110" y="135"/>
                  </a:lnTo>
                  <a:lnTo>
                    <a:pt x="95" y="126"/>
                  </a:lnTo>
                  <a:lnTo>
                    <a:pt x="92" y="158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F001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6" name="Group 86"/>
          <p:cNvGrpSpPr>
            <a:grpSpLocks/>
          </p:cNvGrpSpPr>
          <p:nvPr/>
        </p:nvGrpSpPr>
        <p:grpSpPr bwMode="auto">
          <a:xfrm>
            <a:off x="4737810" y="2805325"/>
            <a:ext cx="1369779" cy="2211779"/>
            <a:chOff x="827" y="413"/>
            <a:chExt cx="584" cy="1112"/>
          </a:xfrm>
        </p:grpSpPr>
        <p:grpSp>
          <p:nvGrpSpPr>
            <p:cNvPr id="68" name="Group 87"/>
            <p:cNvGrpSpPr>
              <a:grpSpLocks/>
            </p:cNvGrpSpPr>
            <p:nvPr/>
          </p:nvGrpSpPr>
          <p:grpSpPr bwMode="auto">
            <a:xfrm>
              <a:off x="827" y="413"/>
              <a:ext cx="584" cy="1112"/>
              <a:chOff x="827" y="413"/>
              <a:chExt cx="584" cy="1112"/>
            </a:xfrm>
          </p:grpSpPr>
          <p:grpSp>
            <p:nvGrpSpPr>
              <p:cNvPr id="77" name="Group 88"/>
              <p:cNvGrpSpPr>
                <a:grpSpLocks/>
              </p:cNvGrpSpPr>
              <p:nvPr/>
            </p:nvGrpSpPr>
            <p:grpSpPr bwMode="auto">
              <a:xfrm>
                <a:off x="827" y="413"/>
                <a:ext cx="200" cy="336"/>
                <a:chOff x="827" y="413"/>
                <a:chExt cx="200" cy="336"/>
              </a:xfrm>
            </p:grpSpPr>
            <p:sp>
              <p:nvSpPr>
                <p:cNvPr id="79" name="Freeform 89"/>
                <p:cNvSpPr>
                  <a:spLocks/>
                </p:cNvSpPr>
                <p:nvPr/>
              </p:nvSpPr>
              <p:spPr bwMode="auto">
                <a:xfrm>
                  <a:off x="916" y="633"/>
                  <a:ext cx="108" cy="116"/>
                </a:xfrm>
                <a:custGeom>
                  <a:avLst/>
                  <a:gdLst>
                    <a:gd name="T0" fmla="*/ 0 w 108"/>
                    <a:gd name="T1" fmla="*/ 43 h 116"/>
                    <a:gd name="T2" fmla="*/ 19 w 108"/>
                    <a:gd name="T3" fmla="*/ 93 h 116"/>
                    <a:gd name="T4" fmla="*/ 35 w 108"/>
                    <a:gd name="T5" fmla="*/ 116 h 116"/>
                    <a:gd name="T6" fmla="*/ 108 w 108"/>
                    <a:gd name="T7" fmla="*/ 80 h 116"/>
                    <a:gd name="T8" fmla="*/ 66 w 108"/>
                    <a:gd name="T9" fmla="*/ 0 h 116"/>
                    <a:gd name="T10" fmla="*/ 0 w 108"/>
                    <a:gd name="T11" fmla="*/ 43 h 11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08" h="116">
                      <a:moveTo>
                        <a:pt x="0" y="43"/>
                      </a:moveTo>
                      <a:lnTo>
                        <a:pt x="19" y="93"/>
                      </a:lnTo>
                      <a:lnTo>
                        <a:pt x="35" y="116"/>
                      </a:lnTo>
                      <a:lnTo>
                        <a:pt x="108" y="80"/>
                      </a:lnTo>
                      <a:lnTo>
                        <a:pt x="66" y="0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80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80" name="Group 90"/>
                <p:cNvGrpSpPr>
                  <a:grpSpLocks/>
                </p:cNvGrpSpPr>
                <p:nvPr/>
              </p:nvGrpSpPr>
              <p:grpSpPr bwMode="auto">
                <a:xfrm>
                  <a:off x="827" y="413"/>
                  <a:ext cx="200" cy="334"/>
                  <a:chOff x="827" y="413"/>
                  <a:chExt cx="200" cy="334"/>
                </a:xfrm>
              </p:grpSpPr>
              <p:grpSp>
                <p:nvGrpSpPr>
                  <p:cNvPr id="81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827" y="413"/>
                    <a:ext cx="200" cy="334"/>
                    <a:chOff x="827" y="413"/>
                    <a:chExt cx="200" cy="334"/>
                  </a:xfrm>
                </p:grpSpPr>
                <p:sp>
                  <p:nvSpPr>
                    <p:cNvPr id="83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858" y="603"/>
                      <a:ext cx="90" cy="144"/>
                    </a:xfrm>
                    <a:custGeom>
                      <a:avLst/>
                      <a:gdLst>
                        <a:gd name="T0" fmla="*/ 0 w 90"/>
                        <a:gd name="T1" fmla="*/ 5 h 144"/>
                        <a:gd name="T2" fmla="*/ 2 w 90"/>
                        <a:gd name="T3" fmla="*/ 65 h 144"/>
                        <a:gd name="T4" fmla="*/ 11 w 90"/>
                        <a:gd name="T5" fmla="*/ 87 h 144"/>
                        <a:gd name="T6" fmla="*/ 23 w 90"/>
                        <a:gd name="T7" fmla="*/ 113 h 144"/>
                        <a:gd name="T8" fmla="*/ 31 w 90"/>
                        <a:gd name="T9" fmla="*/ 129 h 144"/>
                        <a:gd name="T10" fmla="*/ 42 w 90"/>
                        <a:gd name="T11" fmla="*/ 144 h 144"/>
                        <a:gd name="T12" fmla="*/ 60 w 90"/>
                        <a:gd name="T13" fmla="*/ 136 h 144"/>
                        <a:gd name="T14" fmla="*/ 90 w 90"/>
                        <a:gd name="T15" fmla="*/ 130 h 144"/>
                        <a:gd name="T16" fmla="*/ 69 w 90"/>
                        <a:gd name="T17" fmla="*/ 0 h 144"/>
                        <a:gd name="T18" fmla="*/ 0 w 90"/>
                        <a:gd name="T19" fmla="*/ 5 h 144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90" h="144">
                          <a:moveTo>
                            <a:pt x="0" y="5"/>
                          </a:moveTo>
                          <a:lnTo>
                            <a:pt x="2" y="65"/>
                          </a:lnTo>
                          <a:lnTo>
                            <a:pt x="11" y="87"/>
                          </a:lnTo>
                          <a:lnTo>
                            <a:pt x="23" y="113"/>
                          </a:lnTo>
                          <a:lnTo>
                            <a:pt x="31" y="129"/>
                          </a:lnTo>
                          <a:lnTo>
                            <a:pt x="42" y="144"/>
                          </a:lnTo>
                          <a:lnTo>
                            <a:pt x="60" y="136"/>
                          </a:lnTo>
                          <a:lnTo>
                            <a:pt x="90" y="130"/>
                          </a:lnTo>
                          <a:lnTo>
                            <a:pt x="69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1270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84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827" y="413"/>
                      <a:ext cx="200" cy="233"/>
                    </a:xfrm>
                    <a:custGeom>
                      <a:avLst/>
                      <a:gdLst>
                        <a:gd name="T0" fmla="*/ 0 w 200"/>
                        <a:gd name="T1" fmla="*/ 218 h 233"/>
                        <a:gd name="T2" fmla="*/ 9 w 200"/>
                        <a:gd name="T3" fmla="*/ 183 h 233"/>
                        <a:gd name="T4" fmla="*/ 19 w 200"/>
                        <a:gd name="T5" fmla="*/ 159 h 233"/>
                        <a:gd name="T6" fmla="*/ 39 w 200"/>
                        <a:gd name="T7" fmla="*/ 127 h 233"/>
                        <a:gd name="T8" fmla="*/ 76 w 200"/>
                        <a:gd name="T9" fmla="*/ 84 h 233"/>
                        <a:gd name="T10" fmla="*/ 113 w 200"/>
                        <a:gd name="T11" fmla="*/ 42 h 233"/>
                        <a:gd name="T12" fmla="*/ 151 w 200"/>
                        <a:gd name="T13" fmla="*/ 0 h 233"/>
                        <a:gd name="T14" fmla="*/ 162 w 200"/>
                        <a:gd name="T15" fmla="*/ 1 h 233"/>
                        <a:gd name="T16" fmla="*/ 200 w 200"/>
                        <a:gd name="T17" fmla="*/ 41 h 233"/>
                        <a:gd name="T18" fmla="*/ 84 w 200"/>
                        <a:gd name="T19" fmla="*/ 233 h 233"/>
                        <a:gd name="T20" fmla="*/ 0 w 200"/>
                        <a:gd name="T21" fmla="*/ 218 h 233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0" t="0" r="r" b="b"/>
                      <a:pathLst>
                        <a:path w="200" h="233">
                          <a:moveTo>
                            <a:pt x="0" y="218"/>
                          </a:moveTo>
                          <a:lnTo>
                            <a:pt x="9" y="183"/>
                          </a:lnTo>
                          <a:lnTo>
                            <a:pt x="19" y="159"/>
                          </a:lnTo>
                          <a:lnTo>
                            <a:pt x="39" y="127"/>
                          </a:lnTo>
                          <a:lnTo>
                            <a:pt x="76" y="84"/>
                          </a:lnTo>
                          <a:lnTo>
                            <a:pt x="113" y="42"/>
                          </a:lnTo>
                          <a:lnTo>
                            <a:pt x="151" y="0"/>
                          </a:lnTo>
                          <a:lnTo>
                            <a:pt x="162" y="1"/>
                          </a:lnTo>
                          <a:lnTo>
                            <a:pt x="200" y="41"/>
                          </a:lnTo>
                          <a:lnTo>
                            <a:pt x="84" y="233"/>
                          </a:lnTo>
                          <a:lnTo>
                            <a:pt x="0" y="2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1270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82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961" y="437"/>
                    <a:ext cx="33" cy="45"/>
                  </a:xfrm>
                  <a:prstGeom prst="ellipse">
                    <a:avLst/>
                  </a:prstGeom>
                  <a:solidFill>
                    <a:srgbClr val="FF9F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78" name="Freeform 95"/>
              <p:cNvSpPr>
                <a:spLocks/>
              </p:cNvSpPr>
              <p:nvPr/>
            </p:nvSpPr>
            <p:spPr bwMode="auto">
              <a:xfrm>
                <a:off x="890" y="430"/>
                <a:ext cx="521" cy="1095"/>
              </a:xfrm>
              <a:custGeom>
                <a:avLst/>
                <a:gdLst>
                  <a:gd name="T0" fmla="*/ 0 w 521"/>
                  <a:gd name="T1" fmla="*/ 249 h 1095"/>
                  <a:gd name="T2" fmla="*/ 11 w 521"/>
                  <a:gd name="T3" fmla="*/ 201 h 1095"/>
                  <a:gd name="T4" fmla="*/ 31 w 521"/>
                  <a:gd name="T5" fmla="*/ 157 h 1095"/>
                  <a:gd name="T6" fmla="*/ 55 w 521"/>
                  <a:gd name="T7" fmla="*/ 117 h 1095"/>
                  <a:gd name="T8" fmla="*/ 80 w 521"/>
                  <a:gd name="T9" fmla="*/ 78 h 1095"/>
                  <a:gd name="T10" fmla="*/ 113 w 521"/>
                  <a:gd name="T11" fmla="*/ 39 h 1095"/>
                  <a:gd name="T12" fmla="*/ 137 w 521"/>
                  <a:gd name="T13" fmla="*/ 0 h 1095"/>
                  <a:gd name="T14" fmla="*/ 167 w 521"/>
                  <a:gd name="T15" fmla="*/ 13 h 1095"/>
                  <a:gd name="T16" fmla="*/ 196 w 521"/>
                  <a:gd name="T17" fmla="*/ 33 h 1095"/>
                  <a:gd name="T18" fmla="*/ 227 w 521"/>
                  <a:gd name="T19" fmla="*/ 56 h 1095"/>
                  <a:gd name="T20" fmla="*/ 257 w 521"/>
                  <a:gd name="T21" fmla="*/ 88 h 1095"/>
                  <a:gd name="T22" fmla="*/ 287 w 521"/>
                  <a:gd name="T23" fmla="*/ 114 h 1095"/>
                  <a:gd name="T24" fmla="*/ 333 w 521"/>
                  <a:gd name="T25" fmla="*/ 168 h 1095"/>
                  <a:gd name="T26" fmla="*/ 325 w 521"/>
                  <a:gd name="T27" fmla="*/ 213 h 1095"/>
                  <a:gd name="T28" fmla="*/ 313 w 521"/>
                  <a:gd name="T29" fmla="*/ 270 h 1095"/>
                  <a:gd name="T30" fmla="*/ 302 w 521"/>
                  <a:gd name="T31" fmla="*/ 328 h 1095"/>
                  <a:gd name="T32" fmla="*/ 296 w 521"/>
                  <a:gd name="T33" fmla="*/ 370 h 1095"/>
                  <a:gd name="T34" fmla="*/ 293 w 521"/>
                  <a:gd name="T35" fmla="*/ 393 h 1095"/>
                  <a:gd name="T36" fmla="*/ 279 w 521"/>
                  <a:gd name="T37" fmla="*/ 432 h 1095"/>
                  <a:gd name="T38" fmla="*/ 459 w 521"/>
                  <a:gd name="T39" fmla="*/ 625 h 1095"/>
                  <a:gd name="T40" fmla="*/ 481 w 521"/>
                  <a:gd name="T41" fmla="*/ 680 h 1095"/>
                  <a:gd name="T42" fmla="*/ 496 w 521"/>
                  <a:gd name="T43" fmla="*/ 734 h 1095"/>
                  <a:gd name="T44" fmla="*/ 515 w 521"/>
                  <a:gd name="T45" fmla="*/ 787 h 1095"/>
                  <a:gd name="T46" fmla="*/ 521 w 521"/>
                  <a:gd name="T47" fmla="*/ 823 h 1095"/>
                  <a:gd name="T48" fmla="*/ 518 w 521"/>
                  <a:gd name="T49" fmla="*/ 867 h 1095"/>
                  <a:gd name="T50" fmla="*/ 516 w 521"/>
                  <a:gd name="T51" fmla="*/ 902 h 1095"/>
                  <a:gd name="T52" fmla="*/ 506 w 521"/>
                  <a:gd name="T53" fmla="*/ 959 h 1095"/>
                  <a:gd name="T54" fmla="*/ 382 w 521"/>
                  <a:gd name="T55" fmla="*/ 1095 h 1095"/>
                  <a:gd name="T56" fmla="*/ 325 w 521"/>
                  <a:gd name="T57" fmla="*/ 1091 h 1095"/>
                  <a:gd name="T58" fmla="*/ 162 w 521"/>
                  <a:gd name="T59" fmla="*/ 1073 h 1095"/>
                  <a:gd name="T60" fmla="*/ 86 w 521"/>
                  <a:gd name="T61" fmla="*/ 977 h 1095"/>
                  <a:gd name="T62" fmla="*/ 77 w 521"/>
                  <a:gd name="T63" fmla="*/ 932 h 1095"/>
                  <a:gd name="T64" fmla="*/ 60 w 521"/>
                  <a:gd name="T65" fmla="*/ 866 h 1095"/>
                  <a:gd name="T66" fmla="*/ 37 w 521"/>
                  <a:gd name="T67" fmla="*/ 808 h 1095"/>
                  <a:gd name="T68" fmla="*/ 26 w 521"/>
                  <a:gd name="T69" fmla="*/ 751 h 1095"/>
                  <a:gd name="T70" fmla="*/ 43 w 521"/>
                  <a:gd name="T71" fmla="*/ 754 h 1095"/>
                  <a:gd name="T72" fmla="*/ 77 w 521"/>
                  <a:gd name="T73" fmla="*/ 790 h 1095"/>
                  <a:gd name="T74" fmla="*/ 112 w 521"/>
                  <a:gd name="T75" fmla="*/ 801 h 1095"/>
                  <a:gd name="T76" fmla="*/ 119 w 521"/>
                  <a:gd name="T77" fmla="*/ 788 h 1095"/>
                  <a:gd name="T78" fmla="*/ 134 w 521"/>
                  <a:gd name="T79" fmla="*/ 787 h 1095"/>
                  <a:gd name="T80" fmla="*/ 137 w 521"/>
                  <a:gd name="T81" fmla="*/ 725 h 1095"/>
                  <a:gd name="T82" fmla="*/ 142 w 521"/>
                  <a:gd name="T83" fmla="*/ 660 h 1095"/>
                  <a:gd name="T84" fmla="*/ 53 w 521"/>
                  <a:gd name="T85" fmla="*/ 563 h 1095"/>
                  <a:gd name="T86" fmla="*/ 94 w 521"/>
                  <a:gd name="T87" fmla="*/ 387 h 1095"/>
                  <a:gd name="T88" fmla="*/ 115 w 521"/>
                  <a:gd name="T89" fmla="*/ 321 h 1095"/>
                  <a:gd name="T90" fmla="*/ 96 w 521"/>
                  <a:gd name="T91" fmla="*/ 315 h 1095"/>
                  <a:gd name="T92" fmla="*/ 110 w 521"/>
                  <a:gd name="T93" fmla="*/ 300 h 1095"/>
                  <a:gd name="T94" fmla="*/ 57 w 521"/>
                  <a:gd name="T95" fmla="*/ 270 h 1095"/>
                  <a:gd name="T96" fmla="*/ 0 w 521"/>
                  <a:gd name="T97" fmla="*/ 249 h 109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21" h="1095">
                    <a:moveTo>
                      <a:pt x="0" y="249"/>
                    </a:moveTo>
                    <a:lnTo>
                      <a:pt x="11" y="201"/>
                    </a:lnTo>
                    <a:lnTo>
                      <a:pt x="31" y="157"/>
                    </a:lnTo>
                    <a:lnTo>
                      <a:pt x="55" y="117"/>
                    </a:lnTo>
                    <a:lnTo>
                      <a:pt x="80" y="78"/>
                    </a:lnTo>
                    <a:lnTo>
                      <a:pt x="113" y="39"/>
                    </a:lnTo>
                    <a:lnTo>
                      <a:pt x="137" y="0"/>
                    </a:lnTo>
                    <a:lnTo>
                      <a:pt x="167" y="13"/>
                    </a:lnTo>
                    <a:lnTo>
                      <a:pt x="196" y="33"/>
                    </a:lnTo>
                    <a:lnTo>
                      <a:pt x="227" y="56"/>
                    </a:lnTo>
                    <a:lnTo>
                      <a:pt x="257" y="88"/>
                    </a:lnTo>
                    <a:lnTo>
                      <a:pt x="287" y="114"/>
                    </a:lnTo>
                    <a:lnTo>
                      <a:pt x="333" y="168"/>
                    </a:lnTo>
                    <a:lnTo>
                      <a:pt x="325" y="213"/>
                    </a:lnTo>
                    <a:lnTo>
                      <a:pt x="313" y="270"/>
                    </a:lnTo>
                    <a:lnTo>
                      <a:pt x="302" y="328"/>
                    </a:lnTo>
                    <a:lnTo>
                      <a:pt x="296" y="370"/>
                    </a:lnTo>
                    <a:lnTo>
                      <a:pt x="293" y="393"/>
                    </a:lnTo>
                    <a:lnTo>
                      <a:pt x="279" y="432"/>
                    </a:lnTo>
                    <a:lnTo>
                      <a:pt x="459" y="625"/>
                    </a:lnTo>
                    <a:lnTo>
                      <a:pt x="481" y="680"/>
                    </a:lnTo>
                    <a:lnTo>
                      <a:pt x="496" y="734"/>
                    </a:lnTo>
                    <a:lnTo>
                      <a:pt x="515" y="787"/>
                    </a:lnTo>
                    <a:lnTo>
                      <a:pt x="521" y="823"/>
                    </a:lnTo>
                    <a:lnTo>
                      <a:pt x="518" y="867"/>
                    </a:lnTo>
                    <a:lnTo>
                      <a:pt x="516" y="902"/>
                    </a:lnTo>
                    <a:lnTo>
                      <a:pt x="506" y="959"/>
                    </a:lnTo>
                    <a:lnTo>
                      <a:pt x="382" y="1095"/>
                    </a:lnTo>
                    <a:lnTo>
                      <a:pt x="325" y="1091"/>
                    </a:lnTo>
                    <a:lnTo>
                      <a:pt x="162" y="1073"/>
                    </a:lnTo>
                    <a:lnTo>
                      <a:pt x="86" y="977"/>
                    </a:lnTo>
                    <a:lnTo>
                      <a:pt x="77" y="932"/>
                    </a:lnTo>
                    <a:lnTo>
                      <a:pt x="60" y="866"/>
                    </a:lnTo>
                    <a:lnTo>
                      <a:pt x="37" y="808"/>
                    </a:lnTo>
                    <a:lnTo>
                      <a:pt x="26" y="751"/>
                    </a:lnTo>
                    <a:lnTo>
                      <a:pt x="43" y="754"/>
                    </a:lnTo>
                    <a:lnTo>
                      <a:pt x="77" y="790"/>
                    </a:lnTo>
                    <a:lnTo>
                      <a:pt x="112" y="801"/>
                    </a:lnTo>
                    <a:lnTo>
                      <a:pt x="119" y="788"/>
                    </a:lnTo>
                    <a:lnTo>
                      <a:pt x="134" y="787"/>
                    </a:lnTo>
                    <a:lnTo>
                      <a:pt x="137" y="725"/>
                    </a:lnTo>
                    <a:lnTo>
                      <a:pt x="142" y="660"/>
                    </a:lnTo>
                    <a:lnTo>
                      <a:pt x="53" y="563"/>
                    </a:lnTo>
                    <a:lnTo>
                      <a:pt x="94" y="387"/>
                    </a:lnTo>
                    <a:lnTo>
                      <a:pt x="115" y="321"/>
                    </a:lnTo>
                    <a:lnTo>
                      <a:pt x="96" y="315"/>
                    </a:lnTo>
                    <a:lnTo>
                      <a:pt x="110" y="300"/>
                    </a:lnTo>
                    <a:lnTo>
                      <a:pt x="57" y="270"/>
                    </a:lnTo>
                    <a:lnTo>
                      <a:pt x="0" y="249"/>
                    </a:lnTo>
                    <a:close/>
                  </a:path>
                </a:pathLst>
              </a:custGeom>
              <a:solidFill>
                <a:srgbClr val="0000FF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69" name="Group 96"/>
            <p:cNvGrpSpPr>
              <a:grpSpLocks/>
            </p:cNvGrpSpPr>
            <p:nvPr/>
          </p:nvGrpSpPr>
          <p:grpSpPr bwMode="auto">
            <a:xfrm>
              <a:off x="1000" y="694"/>
              <a:ext cx="85" cy="579"/>
              <a:chOff x="1000" y="694"/>
              <a:chExt cx="85" cy="579"/>
            </a:xfrm>
          </p:grpSpPr>
          <p:grpSp>
            <p:nvGrpSpPr>
              <p:cNvPr id="70" name="Group 97"/>
              <p:cNvGrpSpPr>
                <a:grpSpLocks/>
              </p:cNvGrpSpPr>
              <p:nvPr/>
            </p:nvGrpSpPr>
            <p:grpSpPr bwMode="auto">
              <a:xfrm>
                <a:off x="1000" y="694"/>
                <a:ext cx="78" cy="58"/>
                <a:chOff x="1000" y="694"/>
                <a:chExt cx="78" cy="58"/>
              </a:xfrm>
            </p:grpSpPr>
            <p:sp>
              <p:nvSpPr>
                <p:cNvPr id="75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1000" y="694"/>
                  <a:ext cx="68" cy="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6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1006" y="739"/>
                  <a:ext cx="72" cy="1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71" name="Group 100"/>
              <p:cNvGrpSpPr>
                <a:grpSpLocks/>
              </p:cNvGrpSpPr>
              <p:nvPr/>
            </p:nvGrpSpPr>
            <p:grpSpPr bwMode="auto">
              <a:xfrm>
                <a:off x="1002" y="1090"/>
                <a:ext cx="83" cy="183"/>
                <a:chOff x="1002" y="1090"/>
                <a:chExt cx="83" cy="183"/>
              </a:xfrm>
            </p:grpSpPr>
            <p:sp>
              <p:nvSpPr>
                <p:cNvPr id="72" name="Freeform 101"/>
                <p:cNvSpPr>
                  <a:spLocks/>
                </p:cNvSpPr>
                <p:nvPr/>
              </p:nvSpPr>
              <p:spPr bwMode="auto">
                <a:xfrm>
                  <a:off x="1032" y="1090"/>
                  <a:ext cx="53" cy="11"/>
                </a:xfrm>
                <a:custGeom>
                  <a:avLst/>
                  <a:gdLst>
                    <a:gd name="T0" fmla="*/ 0 w 53"/>
                    <a:gd name="T1" fmla="*/ 0 h 11"/>
                    <a:gd name="T2" fmla="*/ 14 w 53"/>
                    <a:gd name="T3" fmla="*/ 11 h 11"/>
                    <a:gd name="T4" fmla="*/ 53 w 53"/>
                    <a:gd name="T5" fmla="*/ 4 h 1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3" h="11">
                      <a:moveTo>
                        <a:pt x="0" y="0"/>
                      </a:moveTo>
                      <a:lnTo>
                        <a:pt x="14" y="11"/>
                      </a:lnTo>
                      <a:lnTo>
                        <a:pt x="53" y="4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3" name="Freeform 102"/>
                <p:cNvSpPr>
                  <a:spLocks/>
                </p:cNvSpPr>
                <p:nvPr/>
              </p:nvSpPr>
              <p:spPr bwMode="auto">
                <a:xfrm>
                  <a:off x="1026" y="1217"/>
                  <a:ext cx="37" cy="51"/>
                </a:xfrm>
                <a:custGeom>
                  <a:avLst/>
                  <a:gdLst>
                    <a:gd name="T0" fmla="*/ 0 w 37"/>
                    <a:gd name="T1" fmla="*/ 0 h 51"/>
                    <a:gd name="T2" fmla="*/ 13 w 37"/>
                    <a:gd name="T3" fmla="*/ 23 h 51"/>
                    <a:gd name="T4" fmla="*/ 37 w 37"/>
                    <a:gd name="T5" fmla="*/ 51 h 5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7" h="51">
                      <a:moveTo>
                        <a:pt x="0" y="0"/>
                      </a:moveTo>
                      <a:lnTo>
                        <a:pt x="13" y="23"/>
                      </a:lnTo>
                      <a:lnTo>
                        <a:pt x="37" y="51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4" name="Line 103"/>
                <p:cNvSpPr>
                  <a:spLocks noChangeShapeType="1"/>
                </p:cNvSpPr>
                <p:nvPr/>
              </p:nvSpPr>
              <p:spPr bwMode="auto">
                <a:xfrm>
                  <a:off x="1002" y="1235"/>
                  <a:ext cx="19" cy="3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67" name="Freeform 104"/>
          <p:cNvSpPr>
            <a:spLocks/>
          </p:cNvSpPr>
          <p:nvPr/>
        </p:nvSpPr>
        <p:spPr bwMode="auto">
          <a:xfrm>
            <a:off x="4130822" y="1367041"/>
            <a:ext cx="243933" cy="381890"/>
          </a:xfrm>
          <a:custGeom>
            <a:avLst/>
            <a:gdLst>
              <a:gd name="T0" fmla="*/ 45 w 104"/>
              <a:gd name="T1" fmla="*/ 0 h 192"/>
              <a:gd name="T2" fmla="*/ 9 w 104"/>
              <a:gd name="T3" fmla="*/ 28 h 192"/>
              <a:gd name="T4" fmla="*/ 0 w 104"/>
              <a:gd name="T5" fmla="*/ 61 h 192"/>
              <a:gd name="T6" fmla="*/ 36 w 104"/>
              <a:gd name="T7" fmla="*/ 91 h 192"/>
              <a:gd name="T8" fmla="*/ 44 w 104"/>
              <a:gd name="T9" fmla="*/ 114 h 192"/>
              <a:gd name="T10" fmla="*/ 30 w 104"/>
              <a:gd name="T11" fmla="*/ 167 h 192"/>
              <a:gd name="T12" fmla="*/ 38 w 104"/>
              <a:gd name="T13" fmla="*/ 187 h 192"/>
              <a:gd name="T14" fmla="*/ 81 w 104"/>
              <a:gd name="T15" fmla="*/ 192 h 192"/>
              <a:gd name="T16" fmla="*/ 104 w 104"/>
              <a:gd name="T17" fmla="*/ 69 h 192"/>
              <a:gd name="T18" fmla="*/ 69 w 104"/>
              <a:gd name="T19" fmla="*/ 25 h 192"/>
              <a:gd name="T20" fmla="*/ 58 w 104"/>
              <a:gd name="T21" fmla="*/ 12 h 192"/>
              <a:gd name="T22" fmla="*/ 45 w 104"/>
              <a:gd name="T23" fmla="*/ 0 h 19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4" h="192">
                <a:moveTo>
                  <a:pt x="45" y="0"/>
                </a:moveTo>
                <a:lnTo>
                  <a:pt x="9" y="28"/>
                </a:lnTo>
                <a:lnTo>
                  <a:pt x="0" y="61"/>
                </a:lnTo>
                <a:lnTo>
                  <a:pt x="36" y="91"/>
                </a:lnTo>
                <a:lnTo>
                  <a:pt x="44" y="114"/>
                </a:lnTo>
                <a:lnTo>
                  <a:pt x="30" y="167"/>
                </a:lnTo>
                <a:lnTo>
                  <a:pt x="38" y="187"/>
                </a:lnTo>
                <a:lnTo>
                  <a:pt x="81" y="192"/>
                </a:lnTo>
                <a:lnTo>
                  <a:pt x="104" y="69"/>
                </a:lnTo>
                <a:lnTo>
                  <a:pt x="69" y="25"/>
                </a:lnTo>
                <a:lnTo>
                  <a:pt x="58" y="12"/>
                </a:lnTo>
                <a:lnTo>
                  <a:pt x="45" y="0"/>
                </a:lnTo>
                <a:close/>
              </a:path>
            </a:pathLst>
          </a:custGeom>
          <a:solidFill>
            <a:srgbClr val="FF001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61" name="Group 105"/>
          <p:cNvGrpSpPr>
            <a:grpSpLocks/>
          </p:cNvGrpSpPr>
          <p:nvPr/>
        </p:nvGrpSpPr>
        <p:grpSpPr bwMode="auto">
          <a:xfrm>
            <a:off x="6319687" y="4208052"/>
            <a:ext cx="75056" cy="248626"/>
            <a:chOff x="1346" y="1201"/>
            <a:chExt cx="32" cy="125"/>
          </a:xfrm>
        </p:grpSpPr>
        <p:sp>
          <p:nvSpPr>
            <p:cNvPr id="62" name="Oval 106"/>
            <p:cNvSpPr>
              <a:spLocks noChangeArrowheads="1"/>
            </p:cNvSpPr>
            <p:nvPr/>
          </p:nvSpPr>
          <p:spPr bwMode="auto">
            <a:xfrm>
              <a:off x="1347" y="1201"/>
              <a:ext cx="31" cy="52"/>
            </a:xfrm>
            <a:prstGeom prst="ellipse">
              <a:avLst/>
            </a:prstGeom>
            <a:solidFill>
              <a:srgbClr val="FF9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Oval 107"/>
            <p:cNvSpPr>
              <a:spLocks noChangeArrowheads="1"/>
            </p:cNvSpPr>
            <p:nvPr/>
          </p:nvSpPr>
          <p:spPr bwMode="auto">
            <a:xfrm>
              <a:off x="1346" y="1275"/>
              <a:ext cx="31" cy="51"/>
            </a:xfrm>
            <a:prstGeom prst="ellipse">
              <a:avLst/>
            </a:prstGeom>
            <a:solidFill>
              <a:srgbClr val="FF9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47" name="Group 64"/>
          <p:cNvGrpSpPr>
            <a:grpSpLocks/>
          </p:cNvGrpSpPr>
          <p:nvPr/>
        </p:nvGrpSpPr>
        <p:grpSpPr bwMode="auto">
          <a:xfrm>
            <a:off x="1614227" y="2001522"/>
            <a:ext cx="2187587" cy="1348965"/>
            <a:chOff x="1227" y="481"/>
            <a:chExt cx="514" cy="309"/>
          </a:xfrm>
        </p:grpSpPr>
        <p:sp>
          <p:nvSpPr>
            <p:cNvPr id="148" name="Freeform 65"/>
            <p:cNvSpPr>
              <a:spLocks/>
            </p:cNvSpPr>
            <p:nvPr/>
          </p:nvSpPr>
          <p:spPr bwMode="auto">
            <a:xfrm>
              <a:off x="1227" y="481"/>
              <a:ext cx="514" cy="309"/>
            </a:xfrm>
            <a:custGeom>
              <a:avLst/>
              <a:gdLst>
                <a:gd name="T0" fmla="*/ 0 w 514"/>
                <a:gd name="T1" fmla="*/ 180 h 309"/>
                <a:gd name="T2" fmla="*/ 51 w 514"/>
                <a:gd name="T3" fmla="*/ 145 h 309"/>
                <a:gd name="T4" fmla="*/ 118 w 514"/>
                <a:gd name="T5" fmla="*/ 168 h 309"/>
                <a:gd name="T6" fmla="*/ 158 w 514"/>
                <a:gd name="T7" fmla="*/ 141 h 309"/>
                <a:gd name="T8" fmla="*/ 188 w 514"/>
                <a:gd name="T9" fmla="*/ 85 h 309"/>
                <a:gd name="T10" fmla="*/ 221 w 514"/>
                <a:gd name="T11" fmla="*/ 33 h 309"/>
                <a:gd name="T12" fmla="*/ 236 w 514"/>
                <a:gd name="T13" fmla="*/ 0 h 309"/>
                <a:gd name="T14" fmla="*/ 270 w 514"/>
                <a:gd name="T15" fmla="*/ 4 h 309"/>
                <a:gd name="T16" fmla="*/ 293 w 514"/>
                <a:gd name="T17" fmla="*/ 12 h 309"/>
                <a:gd name="T18" fmla="*/ 311 w 514"/>
                <a:gd name="T19" fmla="*/ 37 h 309"/>
                <a:gd name="T20" fmla="*/ 335 w 514"/>
                <a:gd name="T21" fmla="*/ 69 h 309"/>
                <a:gd name="T22" fmla="*/ 359 w 514"/>
                <a:gd name="T23" fmla="*/ 99 h 309"/>
                <a:gd name="T24" fmla="*/ 394 w 514"/>
                <a:gd name="T25" fmla="*/ 129 h 309"/>
                <a:gd name="T26" fmla="*/ 430 w 514"/>
                <a:gd name="T27" fmla="*/ 155 h 309"/>
                <a:gd name="T28" fmla="*/ 458 w 514"/>
                <a:gd name="T29" fmla="*/ 175 h 309"/>
                <a:gd name="T30" fmla="*/ 477 w 514"/>
                <a:gd name="T31" fmla="*/ 185 h 309"/>
                <a:gd name="T32" fmla="*/ 495 w 514"/>
                <a:gd name="T33" fmla="*/ 189 h 309"/>
                <a:gd name="T34" fmla="*/ 514 w 514"/>
                <a:gd name="T35" fmla="*/ 185 h 309"/>
                <a:gd name="T36" fmla="*/ 513 w 514"/>
                <a:gd name="T37" fmla="*/ 210 h 309"/>
                <a:gd name="T38" fmla="*/ 507 w 514"/>
                <a:gd name="T39" fmla="*/ 236 h 309"/>
                <a:gd name="T40" fmla="*/ 489 w 514"/>
                <a:gd name="T41" fmla="*/ 267 h 309"/>
                <a:gd name="T42" fmla="*/ 470 w 514"/>
                <a:gd name="T43" fmla="*/ 291 h 309"/>
                <a:gd name="T44" fmla="*/ 452 w 514"/>
                <a:gd name="T45" fmla="*/ 302 h 309"/>
                <a:gd name="T46" fmla="*/ 430 w 514"/>
                <a:gd name="T47" fmla="*/ 292 h 309"/>
                <a:gd name="T48" fmla="*/ 407 w 514"/>
                <a:gd name="T49" fmla="*/ 278 h 309"/>
                <a:gd name="T50" fmla="*/ 381 w 514"/>
                <a:gd name="T51" fmla="*/ 266 h 309"/>
                <a:gd name="T52" fmla="*/ 351 w 514"/>
                <a:gd name="T53" fmla="*/ 256 h 309"/>
                <a:gd name="T54" fmla="*/ 329 w 514"/>
                <a:gd name="T55" fmla="*/ 273 h 309"/>
                <a:gd name="T56" fmla="*/ 298 w 514"/>
                <a:gd name="T57" fmla="*/ 292 h 309"/>
                <a:gd name="T58" fmla="*/ 276 w 514"/>
                <a:gd name="T59" fmla="*/ 275 h 309"/>
                <a:gd name="T60" fmla="*/ 240 w 514"/>
                <a:gd name="T61" fmla="*/ 251 h 309"/>
                <a:gd name="T62" fmla="*/ 218 w 514"/>
                <a:gd name="T63" fmla="*/ 264 h 309"/>
                <a:gd name="T64" fmla="*/ 186 w 514"/>
                <a:gd name="T65" fmla="*/ 279 h 309"/>
                <a:gd name="T66" fmla="*/ 145 w 514"/>
                <a:gd name="T67" fmla="*/ 289 h 309"/>
                <a:gd name="T68" fmla="*/ 91 w 514"/>
                <a:gd name="T69" fmla="*/ 302 h 309"/>
                <a:gd name="T70" fmla="*/ 50 w 514"/>
                <a:gd name="T71" fmla="*/ 309 h 309"/>
                <a:gd name="T72" fmla="*/ 29 w 514"/>
                <a:gd name="T73" fmla="*/ 278 h 309"/>
                <a:gd name="T74" fmla="*/ 22 w 514"/>
                <a:gd name="T75" fmla="*/ 259 h 309"/>
                <a:gd name="T76" fmla="*/ 7 w 514"/>
                <a:gd name="T77" fmla="*/ 217 h 309"/>
                <a:gd name="T78" fmla="*/ 0 w 514"/>
                <a:gd name="T79" fmla="*/ 180 h 3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14" h="309">
                  <a:moveTo>
                    <a:pt x="0" y="180"/>
                  </a:moveTo>
                  <a:lnTo>
                    <a:pt x="51" y="145"/>
                  </a:lnTo>
                  <a:lnTo>
                    <a:pt x="118" y="168"/>
                  </a:lnTo>
                  <a:lnTo>
                    <a:pt x="158" y="141"/>
                  </a:lnTo>
                  <a:lnTo>
                    <a:pt x="188" y="85"/>
                  </a:lnTo>
                  <a:lnTo>
                    <a:pt x="221" y="33"/>
                  </a:lnTo>
                  <a:lnTo>
                    <a:pt x="236" y="0"/>
                  </a:lnTo>
                  <a:lnTo>
                    <a:pt x="270" y="4"/>
                  </a:lnTo>
                  <a:lnTo>
                    <a:pt x="293" y="12"/>
                  </a:lnTo>
                  <a:lnTo>
                    <a:pt x="311" y="37"/>
                  </a:lnTo>
                  <a:lnTo>
                    <a:pt x="335" y="69"/>
                  </a:lnTo>
                  <a:lnTo>
                    <a:pt x="359" y="99"/>
                  </a:lnTo>
                  <a:lnTo>
                    <a:pt x="394" y="129"/>
                  </a:lnTo>
                  <a:lnTo>
                    <a:pt x="430" y="155"/>
                  </a:lnTo>
                  <a:lnTo>
                    <a:pt x="458" y="175"/>
                  </a:lnTo>
                  <a:lnTo>
                    <a:pt x="477" y="185"/>
                  </a:lnTo>
                  <a:lnTo>
                    <a:pt x="495" y="189"/>
                  </a:lnTo>
                  <a:lnTo>
                    <a:pt x="514" y="185"/>
                  </a:lnTo>
                  <a:lnTo>
                    <a:pt x="513" y="210"/>
                  </a:lnTo>
                  <a:lnTo>
                    <a:pt x="507" y="236"/>
                  </a:lnTo>
                  <a:lnTo>
                    <a:pt x="489" y="267"/>
                  </a:lnTo>
                  <a:lnTo>
                    <a:pt x="470" y="291"/>
                  </a:lnTo>
                  <a:lnTo>
                    <a:pt x="452" y="302"/>
                  </a:lnTo>
                  <a:lnTo>
                    <a:pt x="430" y="292"/>
                  </a:lnTo>
                  <a:lnTo>
                    <a:pt x="407" y="278"/>
                  </a:lnTo>
                  <a:lnTo>
                    <a:pt x="381" y="266"/>
                  </a:lnTo>
                  <a:lnTo>
                    <a:pt x="351" y="256"/>
                  </a:lnTo>
                  <a:lnTo>
                    <a:pt x="329" y="273"/>
                  </a:lnTo>
                  <a:lnTo>
                    <a:pt x="298" y="292"/>
                  </a:lnTo>
                  <a:lnTo>
                    <a:pt x="276" y="275"/>
                  </a:lnTo>
                  <a:lnTo>
                    <a:pt x="240" y="251"/>
                  </a:lnTo>
                  <a:lnTo>
                    <a:pt x="218" y="264"/>
                  </a:lnTo>
                  <a:lnTo>
                    <a:pt x="186" y="279"/>
                  </a:lnTo>
                  <a:lnTo>
                    <a:pt x="145" y="289"/>
                  </a:lnTo>
                  <a:lnTo>
                    <a:pt x="91" y="302"/>
                  </a:lnTo>
                  <a:lnTo>
                    <a:pt x="50" y="309"/>
                  </a:lnTo>
                  <a:lnTo>
                    <a:pt x="29" y="278"/>
                  </a:lnTo>
                  <a:lnTo>
                    <a:pt x="22" y="259"/>
                  </a:lnTo>
                  <a:lnTo>
                    <a:pt x="7" y="21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FF5F0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9" name="Group 66"/>
            <p:cNvGrpSpPr>
              <a:grpSpLocks/>
            </p:cNvGrpSpPr>
            <p:nvPr/>
          </p:nvGrpSpPr>
          <p:grpSpPr bwMode="auto">
            <a:xfrm>
              <a:off x="1293" y="592"/>
              <a:ext cx="417" cy="155"/>
              <a:chOff x="1293" y="592"/>
              <a:chExt cx="417" cy="155"/>
            </a:xfrm>
          </p:grpSpPr>
          <p:sp>
            <p:nvSpPr>
              <p:cNvPr id="150" name="Freeform 67"/>
              <p:cNvSpPr>
                <a:spLocks/>
              </p:cNvSpPr>
              <p:nvPr/>
            </p:nvSpPr>
            <p:spPr bwMode="auto">
              <a:xfrm>
                <a:off x="1504" y="592"/>
                <a:ext cx="42" cy="33"/>
              </a:xfrm>
              <a:custGeom>
                <a:avLst/>
                <a:gdLst>
                  <a:gd name="T0" fmla="*/ 8 w 42"/>
                  <a:gd name="T1" fmla="*/ 0 h 33"/>
                  <a:gd name="T2" fmla="*/ 42 w 42"/>
                  <a:gd name="T3" fmla="*/ 21 h 33"/>
                  <a:gd name="T4" fmla="*/ 0 w 42"/>
                  <a:gd name="T5" fmla="*/ 33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" h="33">
                    <a:moveTo>
                      <a:pt x="8" y="0"/>
                    </a:moveTo>
                    <a:lnTo>
                      <a:pt x="42" y="21"/>
                    </a:lnTo>
                    <a:lnTo>
                      <a:pt x="0" y="33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1" name="Line 68"/>
              <p:cNvSpPr>
                <a:spLocks noChangeShapeType="1"/>
              </p:cNvSpPr>
              <p:nvPr/>
            </p:nvSpPr>
            <p:spPr bwMode="auto">
              <a:xfrm flipH="1">
                <a:off x="1669" y="671"/>
                <a:ext cx="41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2" name="Freeform 69"/>
              <p:cNvSpPr>
                <a:spLocks/>
              </p:cNvSpPr>
              <p:nvPr/>
            </p:nvSpPr>
            <p:spPr bwMode="auto">
              <a:xfrm>
                <a:off x="1293" y="698"/>
                <a:ext cx="51" cy="49"/>
              </a:xfrm>
              <a:custGeom>
                <a:avLst/>
                <a:gdLst>
                  <a:gd name="T0" fmla="*/ 51 w 51"/>
                  <a:gd name="T1" fmla="*/ 0 h 49"/>
                  <a:gd name="T2" fmla="*/ 28 w 51"/>
                  <a:gd name="T3" fmla="*/ 11 h 49"/>
                  <a:gd name="T4" fmla="*/ 15 w 51"/>
                  <a:gd name="T5" fmla="*/ 23 h 49"/>
                  <a:gd name="T6" fmla="*/ 8 w 51"/>
                  <a:gd name="T7" fmla="*/ 34 h 49"/>
                  <a:gd name="T8" fmla="*/ 0 w 51"/>
                  <a:gd name="T9" fmla="*/ 49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49">
                    <a:moveTo>
                      <a:pt x="51" y="0"/>
                    </a:moveTo>
                    <a:lnTo>
                      <a:pt x="28" y="11"/>
                    </a:lnTo>
                    <a:lnTo>
                      <a:pt x="15" y="23"/>
                    </a:lnTo>
                    <a:lnTo>
                      <a:pt x="8" y="34"/>
                    </a:lnTo>
                    <a:lnTo>
                      <a:pt x="0" y="49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3" name="Freeform 70"/>
              <p:cNvSpPr>
                <a:spLocks/>
              </p:cNvSpPr>
              <p:nvPr/>
            </p:nvSpPr>
            <p:spPr bwMode="auto">
              <a:xfrm>
                <a:off x="1308" y="698"/>
                <a:ext cx="270" cy="37"/>
              </a:xfrm>
              <a:custGeom>
                <a:avLst/>
                <a:gdLst>
                  <a:gd name="T0" fmla="*/ 0 w 270"/>
                  <a:gd name="T1" fmla="*/ 27 h 37"/>
                  <a:gd name="T2" fmla="*/ 34 w 270"/>
                  <a:gd name="T3" fmla="*/ 17 h 37"/>
                  <a:gd name="T4" fmla="*/ 74 w 270"/>
                  <a:gd name="T5" fmla="*/ 10 h 37"/>
                  <a:gd name="T6" fmla="*/ 108 w 270"/>
                  <a:gd name="T7" fmla="*/ 2 h 37"/>
                  <a:gd name="T8" fmla="*/ 138 w 270"/>
                  <a:gd name="T9" fmla="*/ 0 h 37"/>
                  <a:gd name="T10" fmla="*/ 169 w 270"/>
                  <a:gd name="T11" fmla="*/ 3 h 37"/>
                  <a:gd name="T12" fmla="*/ 199 w 270"/>
                  <a:gd name="T13" fmla="*/ 10 h 37"/>
                  <a:gd name="T14" fmla="*/ 232 w 270"/>
                  <a:gd name="T15" fmla="*/ 19 h 37"/>
                  <a:gd name="T16" fmla="*/ 270 w 270"/>
                  <a:gd name="T17" fmla="*/ 37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0" h="37">
                    <a:moveTo>
                      <a:pt x="0" y="27"/>
                    </a:moveTo>
                    <a:lnTo>
                      <a:pt x="34" y="17"/>
                    </a:lnTo>
                    <a:lnTo>
                      <a:pt x="74" y="10"/>
                    </a:lnTo>
                    <a:lnTo>
                      <a:pt x="108" y="2"/>
                    </a:lnTo>
                    <a:lnTo>
                      <a:pt x="138" y="0"/>
                    </a:lnTo>
                    <a:lnTo>
                      <a:pt x="169" y="3"/>
                    </a:lnTo>
                    <a:lnTo>
                      <a:pt x="199" y="10"/>
                    </a:lnTo>
                    <a:lnTo>
                      <a:pt x="232" y="19"/>
                    </a:lnTo>
                    <a:lnTo>
                      <a:pt x="270" y="3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16462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7296" y="1494174"/>
            <a:ext cx="4021861" cy="3277161"/>
            <a:chOff x="4257056" y="3283944"/>
            <a:chExt cx="4021861" cy="3277161"/>
          </a:xfrm>
        </p:grpSpPr>
        <p:grpSp>
          <p:nvGrpSpPr>
            <p:cNvPr id="147" name="Group 146"/>
            <p:cNvGrpSpPr/>
            <p:nvPr/>
          </p:nvGrpSpPr>
          <p:grpSpPr>
            <a:xfrm>
              <a:off x="4257056" y="3283944"/>
              <a:ext cx="4021861" cy="3277161"/>
              <a:chOff x="6099226" y="4084321"/>
              <a:chExt cx="2242134" cy="2020280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9226" y="4084321"/>
                <a:ext cx="2242134" cy="202028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3"/>
              <a:srcRect l="16917" t="1254" r="36106" b="94671"/>
              <a:stretch/>
            </p:blipFill>
            <p:spPr>
              <a:xfrm>
                <a:off x="6174899" y="4142562"/>
                <a:ext cx="1983581" cy="61653"/>
              </a:xfrm>
              <a:prstGeom prst="rect">
                <a:avLst/>
              </a:prstGeom>
            </p:spPr>
          </p:pic>
        </p:grpSp>
        <p:sp>
          <p:nvSpPr>
            <p:cNvPr id="150" name="Rectangle 149"/>
            <p:cNvSpPr/>
            <p:nvPr/>
          </p:nvSpPr>
          <p:spPr>
            <a:xfrm>
              <a:off x="4409934" y="3515716"/>
              <a:ext cx="3610267" cy="202241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Group 64"/>
            <p:cNvGrpSpPr>
              <a:grpSpLocks/>
            </p:cNvGrpSpPr>
            <p:nvPr/>
          </p:nvGrpSpPr>
          <p:grpSpPr bwMode="auto">
            <a:xfrm>
              <a:off x="5073987" y="3791292"/>
              <a:ext cx="2187587" cy="1348965"/>
              <a:chOff x="1227" y="481"/>
              <a:chExt cx="514" cy="309"/>
            </a:xfrm>
          </p:grpSpPr>
          <p:sp>
            <p:nvSpPr>
              <p:cNvPr id="103" name="Freeform 65"/>
              <p:cNvSpPr>
                <a:spLocks/>
              </p:cNvSpPr>
              <p:nvPr/>
            </p:nvSpPr>
            <p:spPr bwMode="auto">
              <a:xfrm>
                <a:off x="1227" y="481"/>
                <a:ext cx="514" cy="309"/>
              </a:xfrm>
              <a:custGeom>
                <a:avLst/>
                <a:gdLst>
                  <a:gd name="T0" fmla="*/ 0 w 514"/>
                  <a:gd name="T1" fmla="*/ 180 h 309"/>
                  <a:gd name="T2" fmla="*/ 51 w 514"/>
                  <a:gd name="T3" fmla="*/ 145 h 309"/>
                  <a:gd name="T4" fmla="*/ 118 w 514"/>
                  <a:gd name="T5" fmla="*/ 168 h 309"/>
                  <a:gd name="T6" fmla="*/ 158 w 514"/>
                  <a:gd name="T7" fmla="*/ 141 h 309"/>
                  <a:gd name="T8" fmla="*/ 188 w 514"/>
                  <a:gd name="T9" fmla="*/ 85 h 309"/>
                  <a:gd name="T10" fmla="*/ 221 w 514"/>
                  <a:gd name="T11" fmla="*/ 33 h 309"/>
                  <a:gd name="T12" fmla="*/ 236 w 514"/>
                  <a:gd name="T13" fmla="*/ 0 h 309"/>
                  <a:gd name="T14" fmla="*/ 270 w 514"/>
                  <a:gd name="T15" fmla="*/ 4 h 309"/>
                  <a:gd name="T16" fmla="*/ 293 w 514"/>
                  <a:gd name="T17" fmla="*/ 12 h 309"/>
                  <a:gd name="T18" fmla="*/ 311 w 514"/>
                  <a:gd name="T19" fmla="*/ 37 h 309"/>
                  <a:gd name="T20" fmla="*/ 335 w 514"/>
                  <a:gd name="T21" fmla="*/ 69 h 309"/>
                  <a:gd name="T22" fmla="*/ 359 w 514"/>
                  <a:gd name="T23" fmla="*/ 99 h 309"/>
                  <a:gd name="T24" fmla="*/ 394 w 514"/>
                  <a:gd name="T25" fmla="*/ 129 h 309"/>
                  <a:gd name="T26" fmla="*/ 430 w 514"/>
                  <a:gd name="T27" fmla="*/ 155 h 309"/>
                  <a:gd name="T28" fmla="*/ 458 w 514"/>
                  <a:gd name="T29" fmla="*/ 175 h 309"/>
                  <a:gd name="T30" fmla="*/ 477 w 514"/>
                  <a:gd name="T31" fmla="*/ 185 h 309"/>
                  <a:gd name="T32" fmla="*/ 495 w 514"/>
                  <a:gd name="T33" fmla="*/ 189 h 309"/>
                  <a:gd name="T34" fmla="*/ 514 w 514"/>
                  <a:gd name="T35" fmla="*/ 185 h 309"/>
                  <a:gd name="T36" fmla="*/ 513 w 514"/>
                  <a:gd name="T37" fmla="*/ 210 h 309"/>
                  <a:gd name="T38" fmla="*/ 507 w 514"/>
                  <a:gd name="T39" fmla="*/ 236 h 309"/>
                  <a:gd name="T40" fmla="*/ 489 w 514"/>
                  <a:gd name="T41" fmla="*/ 267 h 309"/>
                  <a:gd name="T42" fmla="*/ 470 w 514"/>
                  <a:gd name="T43" fmla="*/ 291 h 309"/>
                  <a:gd name="T44" fmla="*/ 452 w 514"/>
                  <a:gd name="T45" fmla="*/ 302 h 309"/>
                  <a:gd name="T46" fmla="*/ 430 w 514"/>
                  <a:gd name="T47" fmla="*/ 292 h 309"/>
                  <a:gd name="T48" fmla="*/ 407 w 514"/>
                  <a:gd name="T49" fmla="*/ 278 h 309"/>
                  <a:gd name="T50" fmla="*/ 381 w 514"/>
                  <a:gd name="T51" fmla="*/ 266 h 309"/>
                  <a:gd name="T52" fmla="*/ 351 w 514"/>
                  <a:gd name="T53" fmla="*/ 256 h 309"/>
                  <a:gd name="T54" fmla="*/ 329 w 514"/>
                  <a:gd name="T55" fmla="*/ 273 h 309"/>
                  <a:gd name="T56" fmla="*/ 298 w 514"/>
                  <a:gd name="T57" fmla="*/ 292 h 309"/>
                  <a:gd name="T58" fmla="*/ 276 w 514"/>
                  <a:gd name="T59" fmla="*/ 275 h 309"/>
                  <a:gd name="T60" fmla="*/ 240 w 514"/>
                  <a:gd name="T61" fmla="*/ 251 h 309"/>
                  <a:gd name="T62" fmla="*/ 218 w 514"/>
                  <a:gd name="T63" fmla="*/ 264 h 309"/>
                  <a:gd name="T64" fmla="*/ 186 w 514"/>
                  <a:gd name="T65" fmla="*/ 279 h 309"/>
                  <a:gd name="T66" fmla="*/ 145 w 514"/>
                  <a:gd name="T67" fmla="*/ 289 h 309"/>
                  <a:gd name="T68" fmla="*/ 91 w 514"/>
                  <a:gd name="T69" fmla="*/ 302 h 309"/>
                  <a:gd name="T70" fmla="*/ 50 w 514"/>
                  <a:gd name="T71" fmla="*/ 309 h 309"/>
                  <a:gd name="T72" fmla="*/ 29 w 514"/>
                  <a:gd name="T73" fmla="*/ 278 h 309"/>
                  <a:gd name="T74" fmla="*/ 22 w 514"/>
                  <a:gd name="T75" fmla="*/ 259 h 309"/>
                  <a:gd name="T76" fmla="*/ 7 w 514"/>
                  <a:gd name="T77" fmla="*/ 217 h 309"/>
                  <a:gd name="T78" fmla="*/ 0 w 514"/>
                  <a:gd name="T79" fmla="*/ 180 h 30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14" h="309">
                    <a:moveTo>
                      <a:pt x="0" y="180"/>
                    </a:moveTo>
                    <a:lnTo>
                      <a:pt x="51" y="145"/>
                    </a:lnTo>
                    <a:lnTo>
                      <a:pt x="118" y="168"/>
                    </a:lnTo>
                    <a:lnTo>
                      <a:pt x="158" y="141"/>
                    </a:lnTo>
                    <a:lnTo>
                      <a:pt x="188" y="85"/>
                    </a:lnTo>
                    <a:lnTo>
                      <a:pt x="221" y="33"/>
                    </a:lnTo>
                    <a:lnTo>
                      <a:pt x="236" y="0"/>
                    </a:lnTo>
                    <a:lnTo>
                      <a:pt x="270" y="4"/>
                    </a:lnTo>
                    <a:lnTo>
                      <a:pt x="293" y="12"/>
                    </a:lnTo>
                    <a:lnTo>
                      <a:pt x="311" y="37"/>
                    </a:lnTo>
                    <a:lnTo>
                      <a:pt x="335" y="69"/>
                    </a:lnTo>
                    <a:lnTo>
                      <a:pt x="359" y="99"/>
                    </a:lnTo>
                    <a:lnTo>
                      <a:pt x="394" y="129"/>
                    </a:lnTo>
                    <a:lnTo>
                      <a:pt x="430" y="155"/>
                    </a:lnTo>
                    <a:lnTo>
                      <a:pt x="458" y="175"/>
                    </a:lnTo>
                    <a:lnTo>
                      <a:pt x="477" y="185"/>
                    </a:lnTo>
                    <a:lnTo>
                      <a:pt x="495" y="189"/>
                    </a:lnTo>
                    <a:lnTo>
                      <a:pt x="514" y="185"/>
                    </a:lnTo>
                    <a:lnTo>
                      <a:pt x="513" y="210"/>
                    </a:lnTo>
                    <a:lnTo>
                      <a:pt x="507" y="236"/>
                    </a:lnTo>
                    <a:lnTo>
                      <a:pt x="489" y="267"/>
                    </a:lnTo>
                    <a:lnTo>
                      <a:pt x="470" y="291"/>
                    </a:lnTo>
                    <a:lnTo>
                      <a:pt x="452" y="302"/>
                    </a:lnTo>
                    <a:lnTo>
                      <a:pt x="430" y="292"/>
                    </a:lnTo>
                    <a:lnTo>
                      <a:pt x="407" y="278"/>
                    </a:lnTo>
                    <a:lnTo>
                      <a:pt x="381" y="266"/>
                    </a:lnTo>
                    <a:lnTo>
                      <a:pt x="351" y="256"/>
                    </a:lnTo>
                    <a:lnTo>
                      <a:pt x="329" y="273"/>
                    </a:lnTo>
                    <a:lnTo>
                      <a:pt x="298" y="292"/>
                    </a:lnTo>
                    <a:lnTo>
                      <a:pt x="276" y="275"/>
                    </a:lnTo>
                    <a:lnTo>
                      <a:pt x="240" y="251"/>
                    </a:lnTo>
                    <a:lnTo>
                      <a:pt x="218" y="264"/>
                    </a:lnTo>
                    <a:lnTo>
                      <a:pt x="186" y="279"/>
                    </a:lnTo>
                    <a:lnTo>
                      <a:pt x="145" y="289"/>
                    </a:lnTo>
                    <a:lnTo>
                      <a:pt x="91" y="302"/>
                    </a:lnTo>
                    <a:lnTo>
                      <a:pt x="50" y="309"/>
                    </a:lnTo>
                    <a:lnTo>
                      <a:pt x="29" y="278"/>
                    </a:lnTo>
                    <a:lnTo>
                      <a:pt x="22" y="259"/>
                    </a:lnTo>
                    <a:lnTo>
                      <a:pt x="7" y="217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5F0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4" name="Group 66"/>
              <p:cNvGrpSpPr>
                <a:grpSpLocks/>
              </p:cNvGrpSpPr>
              <p:nvPr/>
            </p:nvGrpSpPr>
            <p:grpSpPr bwMode="auto">
              <a:xfrm>
                <a:off x="1293" y="592"/>
                <a:ext cx="417" cy="155"/>
                <a:chOff x="1293" y="592"/>
                <a:chExt cx="417" cy="155"/>
              </a:xfrm>
            </p:grpSpPr>
            <p:sp>
              <p:nvSpPr>
                <p:cNvPr id="105" name="Freeform 67"/>
                <p:cNvSpPr>
                  <a:spLocks/>
                </p:cNvSpPr>
                <p:nvPr/>
              </p:nvSpPr>
              <p:spPr bwMode="auto">
                <a:xfrm>
                  <a:off x="1504" y="592"/>
                  <a:ext cx="42" cy="33"/>
                </a:xfrm>
                <a:custGeom>
                  <a:avLst/>
                  <a:gdLst>
                    <a:gd name="T0" fmla="*/ 8 w 42"/>
                    <a:gd name="T1" fmla="*/ 0 h 33"/>
                    <a:gd name="T2" fmla="*/ 42 w 42"/>
                    <a:gd name="T3" fmla="*/ 21 h 33"/>
                    <a:gd name="T4" fmla="*/ 0 w 42"/>
                    <a:gd name="T5" fmla="*/ 33 h 3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2" h="33">
                      <a:moveTo>
                        <a:pt x="8" y="0"/>
                      </a:moveTo>
                      <a:lnTo>
                        <a:pt x="42" y="21"/>
                      </a:lnTo>
                      <a:lnTo>
                        <a:pt x="0" y="33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669" y="671"/>
                  <a:ext cx="41" cy="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Freeform 69"/>
                <p:cNvSpPr>
                  <a:spLocks/>
                </p:cNvSpPr>
                <p:nvPr/>
              </p:nvSpPr>
              <p:spPr bwMode="auto">
                <a:xfrm>
                  <a:off x="1293" y="698"/>
                  <a:ext cx="51" cy="49"/>
                </a:xfrm>
                <a:custGeom>
                  <a:avLst/>
                  <a:gdLst>
                    <a:gd name="T0" fmla="*/ 51 w 51"/>
                    <a:gd name="T1" fmla="*/ 0 h 49"/>
                    <a:gd name="T2" fmla="*/ 28 w 51"/>
                    <a:gd name="T3" fmla="*/ 11 h 49"/>
                    <a:gd name="T4" fmla="*/ 15 w 51"/>
                    <a:gd name="T5" fmla="*/ 23 h 49"/>
                    <a:gd name="T6" fmla="*/ 8 w 51"/>
                    <a:gd name="T7" fmla="*/ 34 h 49"/>
                    <a:gd name="T8" fmla="*/ 0 w 51"/>
                    <a:gd name="T9" fmla="*/ 49 h 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1" h="49">
                      <a:moveTo>
                        <a:pt x="51" y="0"/>
                      </a:moveTo>
                      <a:lnTo>
                        <a:pt x="28" y="11"/>
                      </a:lnTo>
                      <a:lnTo>
                        <a:pt x="15" y="23"/>
                      </a:lnTo>
                      <a:lnTo>
                        <a:pt x="8" y="34"/>
                      </a:lnTo>
                      <a:lnTo>
                        <a:pt x="0" y="49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8" name="Freeform 70"/>
                <p:cNvSpPr>
                  <a:spLocks/>
                </p:cNvSpPr>
                <p:nvPr/>
              </p:nvSpPr>
              <p:spPr bwMode="auto">
                <a:xfrm>
                  <a:off x="1308" y="698"/>
                  <a:ext cx="270" cy="37"/>
                </a:xfrm>
                <a:custGeom>
                  <a:avLst/>
                  <a:gdLst>
                    <a:gd name="T0" fmla="*/ 0 w 270"/>
                    <a:gd name="T1" fmla="*/ 27 h 37"/>
                    <a:gd name="T2" fmla="*/ 34 w 270"/>
                    <a:gd name="T3" fmla="*/ 17 h 37"/>
                    <a:gd name="T4" fmla="*/ 74 w 270"/>
                    <a:gd name="T5" fmla="*/ 10 h 37"/>
                    <a:gd name="T6" fmla="*/ 108 w 270"/>
                    <a:gd name="T7" fmla="*/ 2 h 37"/>
                    <a:gd name="T8" fmla="*/ 138 w 270"/>
                    <a:gd name="T9" fmla="*/ 0 h 37"/>
                    <a:gd name="T10" fmla="*/ 169 w 270"/>
                    <a:gd name="T11" fmla="*/ 3 h 37"/>
                    <a:gd name="T12" fmla="*/ 199 w 270"/>
                    <a:gd name="T13" fmla="*/ 10 h 37"/>
                    <a:gd name="T14" fmla="*/ 232 w 270"/>
                    <a:gd name="T15" fmla="*/ 19 h 37"/>
                    <a:gd name="T16" fmla="*/ 270 w 270"/>
                    <a:gd name="T17" fmla="*/ 37 h 3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70" h="37">
                      <a:moveTo>
                        <a:pt x="0" y="27"/>
                      </a:moveTo>
                      <a:lnTo>
                        <a:pt x="34" y="17"/>
                      </a:lnTo>
                      <a:lnTo>
                        <a:pt x="74" y="10"/>
                      </a:lnTo>
                      <a:lnTo>
                        <a:pt x="108" y="2"/>
                      </a:lnTo>
                      <a:lnTo>
                        <a:pt x="138" y="0"/>
                      </a:lnTo>
                      <a:lnTo>
                        <a:pt x="169" y="3"/>
                      </a:lnTo>
                      <a:lnTo>
                        <a:pt x="199" y="10"/>
                      </a:lnTo>
                      <a:lnTo>
                        <a:pt x="232" y="19"/>
                      </a:lnTo>
                      <a:lnTo>
                        <a:pt x="270" y="37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01633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graphics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99668" y="1496690"/>
            <a:ext cx="4021861" cy="3277161"/>
            <a:chOff x="6099226" y="4084321"/>
            <a:chExt cx="2242134" cy="2020280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9226" y="4084321"/>
              <a:ext cx="2242134" cy="2020280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3"/>
            <a:srcRect l="16917" t="1254" r="36106" b="94671"/>
            <a:stretch/>
          </p:blipFill>
          <p:spPr>
            <a:xfrm>
              <a:off x="6174899" y="4142562"/>
              <a:ext cx="1983581" cy="61653"/>
            </a:xfrm>
            <a:prstGeom prst="rect">
              <a:avLst/>
            </a:prstGeom>
          </p:spPr>
        </p:pic>
      </p:grpSp>
      <p:sp>
        <p:nvSpPr>
          <p:cNvPr id="150" name="Rectangle 149"/>
          <p:cNvSpPr/>
          <p:nvPr/>
        </p:nvSpPr>
        <p:spPr>
          <a:xfrm>
            <a:off x="952546" y="1728462"/>
            <a:ext cx="3610267" cy="202241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Line 105"/>
          <p:cNvSpPr>
            <a:spLocks noChangeShapeType="1"/>
          </p:cNvSpPr>
          <p:nvPr/>
        </p:nvSpPr>
        <p:spPr bwMode="auto">
          <a:xfrm flipH="1">
            <a:off x="2350948" y="1948614"/>
            <a:ext cx="344488" cy="611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98" name="Line 106"/>
          <p:cNvSpPr>
            <a:spLocks noChangeShapeType="1"/>
          </p:cNvSpPr>
          <p:nvPr/>
        </p:nvSpPr>
        <p:spPr bwMode="auto">
          <a:xfrm flipH="1">
            <a:off x="2201723" y="2559801"/>
            <a:ext cx="149225" cy="1730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1" name="Line 107"/>
          <p:cNvSpPr>
            <a:spLocks noChangeShapeType="1"/>
          </p:cNvSpPr>
          <p:nvPr/>
        </p:nvSpPr>
        <p:spPr bwMode="auto">
          <a:xfrm flipH="1" flipV="1">
            <a:off x="1852473" y="2604251"/>
            <a:ext cx="349250" cy="128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2" name="Line 108"/>
          <p:cNvSpPr>
            <a:spLocks noChangeShapeType="1"/>
          </p:cNvSpPr>
          <p:nvPr/>
        </p:nvSpPr>
        <p:spPr bwMode="auto">
          <a:xfrm flipH="1">
            <a:off x="1655623" y="2604251"/>
            <a:ext cx="196850" cy="1730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3" name="Line 109"/>
          <p:cNvSpPr>
            <a:spLocks noChangeShapeType="1"/>
          </p:cNvSpPr>
          <p:nvPr/>
        </p:nvSpPr>
        <p:spPr bwMode="auto">
          <a:xfrm>
            <a:off x="1655623" y="2777289"/>
            <a:ext cx="196850" cy="6111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4" name="Line 110"/>
          <p:cNvSpPr>
            <a:spLocks noChangeShapeType="1"/>
          </p:cNvSpPr>
          <p:nvPr/>
        </p:nvSpPr>
        <p:spPr bwMode="auto">
          <a:xfrm flipV="1">
            <a:off x="1852473" y="3258301"/>
            <a:ext cx="646113" cy="13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5" name="Line 111"/>
          <p:cNvSpPr>
            <a:spLocks noChangeShapeType="1"/>
          </p:cNvSpPr>
          <p:nvPr/>
        </p:nvSpPr>
        <p:spPr bwMode="auto">
          <a:xfrm flipV="1">
            <a:off x="2498586" y="3126539"/>
            <a:ext cx="196850" cy="131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6" name="Line 112"/>
          <p:cNvSpPr>
            <a:spLocks noChangeShapeType="1"/>
          </p:cNvSpPr>
          <p:nvPr/>
        </p:nvSpPr>
        <p:spPr bwMode="auto">
          <a:xfrm>
            <a:off x="2695436" y="3126539"/>
            <a:ext cx="249237" cy="174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7" name="Line 113"/>
          <p:cNvSpPr>
            <a:spLocks noChangeShapeType="1"/>
          </p:cNvSpPr>
          <p:nvPr/>
        </p:nvSpPr>
        <p:spPr bwMode="auto">
          <a:xfrm flipV="1">
            <a:off x="2944673" y="3126539"/>
            <a:ext cx="247650" cy="1746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8" name="Line 114"/>
          <p:cNvSpPr>
            <a:spLocks noChangeShapeType="1"/>
          </p:cNvSpPr>
          <p:nvPr/>
        </p:nvSpPr>
        <p:spPr bwMode="auto">
          <a:xfrm>
            <a:off x="3192323" y="3126539"/>
            <a:ext cx="398463" cy="219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59" name="Line 115"/>
          <p:cNvSpPr>
            <a:spLocks noChangeShapeType="1"/>
          </p:cNvSpPr>
          <p:nvPr/>
        </p:nvSpPr>
        <p:spPr bwMode="auto">
          <a:xfrm flipV="1">
            <a:off x="3590786" y="3213851"/>
            <a:ext cx="196850" cy="131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60" name="Line 116"/>
          <p:cNvSpPr>
            <a:spLocks noChangeShapeType="1"/>
          </p:cNvSpPr>
          <p:nvPr/>
        </p:nvSpPr>
        <p:spPr bwMode="auto">
          <a:xfrm flipV="1">
            <a:off x="3787636" y="2821739"/>
            <a:ext cx="100012" cy="392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61" name="Line 117"/>
          <p:cNvSpPr>
            <a:spLocks noChangeShapeType="1"/>
          </p:cNvSpPr>
          <p:nvPr/>
        </p:nvSpPr>
        <p:spPr bwMode="auto">
          <a:xfrm flipH="1">
            <a:off x="3738423" y="2812214"/>
            <a:ext cx="149225" cy="19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62" name="Line 118"/>
          <p:cNvSpPr>
            <a:spLocks noChangeShapeType="1"/>
          </p:cNvSpPr>
          <p:nvPr/>
        </p:nvSpPr>
        <p:spPr bwMode="auto">
          <a:xfrm flipH="1" flipV="1">
            <a:off x="3192323" y="2428039"/>
            <a:ext cx="547688" cy="393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63" name="Line 119"/>
          <p:cNvSpPr>
            <a:spLocks noChangeShapeType="1"/>
          </p:cNvSpPr>
          <p:nvPr/>
        </p:nvSpPr>
        <p:spPr bwMode="auto">
          <a:xfrm flipH="1" flipV="1">
            <a:off x="2897048" y="1991476"/>
            <a:ext cx="295275" cy="436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64" name="Line 120"/>
          <p:cNvSpPr>
            <a:spLocks noChangeShapeType="1"/>
          </p:cNvSpPr>
          <p:nvPr/>
        </p:nvSpPr>
        <p:spPr bwMode="auto">
          <a:xfrm flipH="1" flipV="1">
            <a:off x="2695436" y="1948614"/>
            <a:ext cx="201612" cy="42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165" name="Line 121"/>
          <p:cNvSpPr>
            <a:spLocks noChangeShapeType="1"/>
          </p:cNvSpPr>
          <p:nvPr/>
        </p:nvSpPr>
        <p:spPr bwMode="auto">
          <a:xfrm flipH="1">
            <a:off x="2500173" y="2951914"/>
            <a:ext cx="147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66" name="Line 129"/>
          <p:cNvSpPr>
            <a:spLocks noChangeShapeType="1"/>
          </p:cNvSpPr>
          <p:nvPr/>
        </p:nvSpPr>
        <p:spPr bwMode="auto">
          <a:xfrm>
            <a:off x="2895461" y="2472489"/>
            <a:ext cx="149225" cy="87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67" name="Line 130"/>
          <p:cNvSpPr>
            <a:spLocks noChangeShapeType="1"/>
          </p:cNvSpPr>
          <p:nvPr/>
        </p:nvSpPr>
        <p:spPr bwMode="auto">
          <a:xfrm flipV="1">
            <a:off x="2846248" y="2559801"/>
            <a:ext cx="198438" cy="87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68" name="Line 131"/>
          <p:cNvSpPr>
            <a:spLocks noChangeShapeType="1"/>
          </p:cNvSpPr>
          <p:nvPr/>
        </p:nvSpPr>
        <p:spPr bwMode="auto">
          <a:xfrm flipH="1">
            <a:off x="3562211" y="2812214"/>
            <a:ext cx="254000" cy="149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69" name="Line 132"/>
          <p:cNvSpPr>
            <a:spLocks noChangeShapeType="1"/>
          </p:cNvSpPr>
          <p:nvPr/>
        </p:nvSpPr>
        <p:spPr bwMode="auto">
          <a:xfrm flipH="1" flipV="1">
            <a:off x="2993886" y="3039226"/>
            <a:ext cx="149225" cy="87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70" name="Line 133"/>
          <p:cNvSpPr>
            <a:spLocks noChangeShapeType="1"/>
          </p:cNvSpPr>
          <p:nvPr/>
        </p:nvSpPr>
        <p:spPr bwMode="auto">
          <a:xfrm flipH="1" flipV="1">
            <a:off x="2647811" y="2951914"/>
            <a:ext cx="346075" cy="87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71" name="Line 134"/>
          <p:cNvSpPr>
            <a:spLocks noChangeShapeType="1"/>
          </p:cNvSpPr>
          <p:nvPr/>
        </p:nvSpPr>
        <p:spPr bwMode="auto">
          <a:xfrm flipH="1">
            <a:off x="2003286" y="2951914"/>
            <a:ext cx="496887" cy="131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72" name="Line 135"/>
          <p:cNvSpPr>
            <a:spLocks noChangeShapeType="1"/>
          </p:cNvSpPr>
          <p:nvPr/>
        </p:nvSpPr>
        <p:spPr bwMode="auto">
          <a:xfrm flipH="1">
            <a:off x="2052498" y="2951914"/>
            <a:ext cx="100013" cy="44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73" name="Line 136"/>
          <p:cNvSpPr>
            <a:spLocks noChangeShapeType="1"/>
          </p:cNvSpPr>
          <p:nvPr/>
        </p:nvSpPr>
        <p:spPr bwMode="auto">
          <a:xfrm flipH="1">
            <a:off x="1954073" y="2996364"/>
            <a:ext cx="98425" cy="173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59" name="Rectangle 148"/>
          <p:cNvSpPr>
            <a:spLocks noChangeArrowheads="1"/>
          </p:cNvSpPr>
          <p:nvPr/>
        </p:nvSpPr>
        <p:spPr bwMode="auto">
          <a:xfrm>
            <a:off x="823684" y="5189190"/>
            <a:ext cx="6102854" cy="108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896"/>
              </a:spcBef>
              <a:buClr>
                <a:srgbClr val="006600"/>
              </a:buClr>
              <a:buSzPct val="78000"/>
            </a:pPr>
            <a:r>
              <a:rPr lang="en-US" u="sng" dirty="0">
                <a:latin typeface="Times New Roman"/>
                <a:cs typeface="Times New Roman"/>
              </a:rPr>
              <a:t>Basic idea:</a:t>
            </a:r>
            <a:r>
              <a:rPr lang="en-US" dirty="0">
                <a:latin typeface="Times New Roman"/>
                <a:cs typeface="Times New Roman"/>
              </a:rPr>
              <a:t>  image drawing is implemented through a sequence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of </a:t>
            </a:r>
            <a:r>
              <a:rPr lang="en-US" sz="1400" dirty="0">
                <a:latin typeface="Consolas"/>
                <a:cs typeface="Consolas"/>
              </a:rPr>
              <a:t>drawLine</a:t>
            </a:r>
            <a:r>
              <a:rPr lang="en-US" dirty="0">
                <a:latin typeface="Times New Roman"/>
                <a:cs typeface="Times New Roman"/>
              </a:rPr>
              <a:t> operations</a:t>
            </a:r>
          </a:p>
          <a:p>
            <a:pPr algn="l">
              <a:spcBef>
                <a:spcPts val="1896"/>
              </a:spcBef>
              <a:buClr>
                <a:srgbClr val="006600"/>
              </a:buClr>
              <a:buSzPct val="78000"/>
            </a:pPr>
            <a:r>
              <a:rPr lang="en-US" u="sng" dirty="0">
                <a:latin typeface="Times New Roman"/>
                <a:cs typeface="Times New Roman"/>
              </a:rPr>
              <a:t>Challenge:</a:t>
            </a:r>
            <a:r>
              <a:rPr lang="en-US" dirty="0">
                <a:latin typeface="Times New Roman"/>
                <a:cs typeface="Times New Roman"/>
              </a:rPr>
              <a:t>  draw lines </a:t>
            </a:r>
            <a:r>
              <a:rPr lang="en-US" i="1" dirty="0">
                <a:latin typeface="Times New Roman"/>
                <a:cs typeface="Times New Roman"/>
              </a:rPr>
              <a:t>fast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862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5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77240" y="1506538"/>
            <a:ext cx="3240088" cy="2159000"/>
            <a:chOff x="5003800" y="1557338"/>
            <a:chExt cx="3240088" cy="2159000"/>
          </a:xfrm>
        </p:grpSpPr>
        <p:sp>
          <p:nvSpPr>
            <p:cNvPr id="250" name="Rectangle 161"/>
            <p:cNvSpPr>
              <a:spLocks noChangeArrowheads="1"/>
            </p:cNvSpPr>
            <p:nvPr/>
          </p:nvSpPr>
          <p:spPr bwMode="auto">
            <a:xfrm>
              <a:off x="50038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1" name="Rectangle 162"/>
            <p:cNvSpPr>
              <a:spLocks noChangeArrowheads="1"/>
            </p:cNvSpPr>
            <p:nvPr/>
          </p:nvSpPr>
          <p:spPr bwMode="auto">
            <a:xfrm>
              <a:off x="52197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2" name="Rectangle 163"/>
            <p:cNvSpPr>
              <a:spLocks noChangeArrowheads="1"/>
            </p:cNvSpPr>
            <p:nvPr/>
          </p:nvSpPr>
          <p:spPr bwMode="auto">
            <a:xfrm>
              <a:off x="54356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3" name="Rectangle 164"/>
            <p:cNvSpPr>
              <a:spLocks noChangeArrowheads="1"/>
            </p:cNvSpPr>
            <p:nvPr/>
          </p:nvSpPr>
          <p:spPr bwMode="auto">
            <a:xfrm>
              <a:off x="56515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4" name="Rectangle 165"/>
            <p:cNvSpPr>
              <a:spLocks noChangeArrowheads="1"/>
            </p:cNvSpPr>
            <p:nvPr/>
          </p:nvSpPr>
          <p:spPr bwMode="auto">
            <a:xfrm>
              <a:off x="5868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5" name="Rectangle 166"/>
            <p:cNvSpPr>
              <a:spLocks noChangeArrowheads="1"/>
            </p:cNvSpPr>
            <p:nvPr/>
          </p:nvSpPr>
          <p:spPr bwMode="auto">
            <a:xfrm>
              <a:off x="60833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6" name="Rectangle 167"/>
            <p:cNvSpPr>
              <a:spLocks noChangeArrowheads="1"/>
            </p:cNvSpPr>
            <p:nvPr/>
          </p:nvSpPr>
          <p:spPr bwMode="auto">
            <a:xfrm>
              <a:off x="63007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7" name="Rectangle 168"/>
            <p:cNvSpPr>
              <a:spLocks noChangeArrowheads="1"/>
            </p:cNvSpPr>
            <p:nvPr/>
          </p:nvSpPr>
          <p:spPr bwMode="auto">
            <a:xfrm>
              <a:off x="65166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8" name="Rectangle 169"/>
            <p:cNvSpPr>
              <a:spLocks noChangeArrowheads="1"/>
            </p:cNvSpPr>
            <p:nvPr/>
          </p:nvSpPr>
          <p:spPr bwMode="auto">
            <a:xfrm>
              <a:off x="67325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9" name="Rectangle 170"/>
            <p:cNvSpPr>
              <a:spLocks noChangeArrowheads="1"/>
            </p:cNvSpPr>
            <p:nvPr/>
          </p:nvSpPr>
          <p:spPr bwMode="auto">
            <a:xfrm>
              <a:off x="69484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0" name="Rectangle 171"/>
            <p:cNvSpPr>
              <a:spLocks noChangeArrowheads="1"/>
            </p:cNvSpPr>
            <p:nvPr/>
          </p:nvSpPr>
          <p:spPr bwMode="auto">
            <a:xfrm>
              <a:off x="71643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1" name="Rectangle 172"/>
            <p:cNvSpPr>
              <a:spLocks noChangeArrowheads="1"/>
            </p:cNvSpPr>
            <p:nvPr/>
          </p:nvSpPr>
          <p:spPr bwMode="auto">
            <a:xfrm>
              <a:off x="73802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2" name="Rectangle 173"/>
            <p:cNvSpPr>
              <a:spLocks noChangeArrowheads="1"/>
            </p:cNvSpPr>
            <p:nvPr/>
          </p:nvSpPr>
          <p:spPr bwMode="auto">
            <a:xfrm>
              <a:off x="75961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3" name="Rectangle 174"/>
            <p:cNvSpPr>
              <a:spLocks noChangeArrowheads="1"/>
            </p:cNvSpPr>
            <p:nvPr/>
          </p:nvSpPr>
          <p:spPr bwMode="auto">
            <a:xfrm>
              <a:off x="78120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4" name="Rectangle 175"/>
            <p:cNvSpPr>
              <a:spLocks noChangeArrowheads="1"/>
            </p:cNvSpPr>
            <p:nvPr/>
          </p:nvSpPr>
          <p:spPr bwMode="auto">
            <a:xfrm>
              <a:off x="50038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5" name="Rectangle 176"/>
            <p:cNvSpPr>
              <a:spLocks noChangeArrowheads="1"/>
            </p:cNvSpPr>
            <p:nvPr/>
          </p:nvSpPr>
          <p:spPr bwMode="auto">
            <a:xfrm>
              <a:off x="52197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6" name="Rectangle 177"/>
            <p:cNvSpPr>
              <a:spLocks noChangeArrowheads="1"/>
            </p:cNvSpPr>
            <p:nvPr/>
          </p:nvSpPr>
          <p:spPr bwMode="auto">
            <a:xfrm>
              <a:off x="54356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7" name="Rectangle 178"/>
            <p:cNvSpPr>
              <a:spLocks noChangeArrowheads="1"/>
            </p:cNvSpPr>
            <p:nvPr/>
          </p:nvSpPr>
          <p:spPr bwMode="auto">
            <a:xfrm>
              <a:off x="56515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8" name="Rectangle 179"/>
            <p:cNvSpPr>
              <a:spLocks noChangeArrowheads="1"/>
            </p:cNvSpPr>
            <p:nvPr/>
          </p:nvSpPr>
          <p:spPr bwMode="auto">
            <a:xfrm>
              <a:off x="5868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9" name="Rectangle 180"/>
            <p:cNvSpPr>
              <a:spLocks noChangeArrowheads="1"/>
            </p:cNvSpPr>
            <p:nvPr/>
          </p:nvSpPr>
          <p:spPr bwMode="auto">
            <a:xfrm>
              <a:off x="60848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0" name="Rectangle 181"/>
            <p:cNvSpPr>
              <a:spLocks noChangeArrowheads="1"/>
            </p:cNvSpPr>
            <p:nvPr/>
          </p:nvSpPr>
          <p:spPr bwMode="auto">
            <a:xfrm>
              <a:off x="63007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1" name="Rectangle 182"/>
            <p:cNvSpPr>
              <a:spLocks noChangeArrowheads="1"/>
            </p:cNvSpPr>
            <p:nvPr/>
          </p:nvSpPr>
          <p:spPr bwMode="auto">
            <a:xfrm>
              <a:off x="65166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2" name="Rectangle 183"/>
            <p:cNvSpPr>
              <a:spLocks noChangeArrowheads="1"/>
            </p:cNvSpPr>
            <p:nvPr/>
          </p:nvSpPr>
          <p:spPr bwMode="auto">
            <a:xfrm>
              <a:off x="67325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484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4" name="Rectangle 185"/>
            <p:cNvSpPr>
              <a:spLocks noChangeArrowheads="1"/>
            </p:cNvSpPr>
            <p:nvPr/>
          </p:nvSpPr>
          <p:spPr bwMode="auto">
            <a:xfrm>
              <a:off x="71643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5" name="Rectangle 186"/>
            <p:cNvSpPr>
              <a:spLocks noChangeArrowheads="1"/>
            </p:cNvSpPr>
            <p:nvPr/>
          </p:nvSpPr>
          <p:spPr bwMode="auto">
            <a:xfrm>
              <a:off x="73802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6" name="Rectangle 187"/>
            <p:cNvSpPr>
              <a:spLocks noChangeArrowheads="1"/>
            </p:cNvSpPr>
            <p:nvPr/>
          </p:nvSpPr>
          <p:spPr bwMode="auto">
            <a:xfrm>
              <a:off x="75961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7" name="Rectangle 188"/>
            <p:cNvSpPr>
              <a:spLocks noChangeArrowheads="1"/>
            </p:cNvSpPr>
            <p:nvPr/>
          </p:nvSpPr>
          <p:spPr bwMode="auto">
            <a:xfrm>
              <a:off x="78120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8" name="Rectangle 189"/>
            <p:cNvSpPr>
              <a:spLocks noChangeArrowheads="1"/>
            </p:cNvSpPr>
            <p:nvPr/>
          </p:nvSpPr>
          <p:spPr bwMode="auto">
            <a:xfrm>
              <a:off x="50038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9" name="Rectangle 190"/>
            <p:cNvSpPr>
              <a:spLocks noChangeArrowheads="1"/>
            </p:cNvSpPr>
            <p:nvPr/>
          </p:nvSpPr>
          <p:spPr bwMode="auto">
            <a:xfrm>
              <a:off x="52197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0" name="Rectangle 191"/>
            <p:cNvSpPr>
              <a:spLocks noChangeArrowheads="1"/>
            </p:cNvSpPr>
            <p:nvPr/>
          </p:nvSpPr>
          <p:spPr bwMode="auto">
            <a:xfrm>
              <a:off x="54356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1" name="Rectangle 192"/>
            <p:cNvSpPr>
              <a:spLocks noChangeArrowheads="1"/>
            </p:cNvSpPr>
            <p:nvPr/>
          </p:nvSpPr>
          <p:spPr bwMode="auto">
            <a:xfrm>
              <a:off x="56515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2" name="Rectangle 193"/>
            <p:cNvSpPr>
              <a:spLocks noChangeArrowheads="1"/>
            </p:cNvSpPr>
            <p:nvPr/>
          </p:nvSpPr>
          <p:spPr bwMode="auto">
            <a:xfrm>
              <a:off x="5868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3" name="Rectangle 194"/>
            <p:cNvSpPr>
              <a:spLocks noChangeArrowheads="1"/>
            </p:cNvSpPr>
            <p:nvPr/>
          </p:nvSpPr>
          <p:spPr bwMode="auto">
            <a:xfrm>
              <a:off x="60848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4" name="Rectangle 195"/>
            <p:cNvSpPr>
              <a:spLocks noChangeArrowheads="1"/>
            </p:cNvSpPr>
            <p:nvPr/>
          </p:nvSpPr>
          <p:spPr bwMode="auto">
            <a:xfrm>
              <a:off x="63007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5" name="Rectangle 196"/>
            <p:cNvSpPr>
              <a:spLocks noChangeArrowheads="1"/>
            </p:cNvSpPr>
            <p:nvPr/>
          </p:nvSpPr>
          <p:spPr bwMode="auto">
            <a:xfrm>
              <a:off x="65166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6" name="Rectangle 197"/>
            <p:cNvSpPr>
              <a:spLocks noChangeArrowheads="1"/>
            </p:cNvSpPr>
            <p:nvPr/>
          </p:nvSpPr>
          <p:spPr bwMode="auto">
            <a:xfrm>
              <a:off x="67325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7" name="Rectangle 198"/>
            <p:cNvSpPr>
              <a:spLocks noChangeArrowheads="1"/>
            </p:cNvSpPr>
            <p:nvPr/>
          </p:nvSpPr>
          <p:spPr bwMode="auto">
            <a:xfrm>
              <a:off x="69484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8" name="Rectangle 199"/>
            <p:cNvSpPr>
              <a:spLocks noChangeArrowheads="1"/>
            </p:cNvSpPr>
            <p:nvPr/>
          </p:nvSpPr>
          <p:spPr bwMode="auto">
            <a:xfrm>
              <a:off x="71643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9" name="Rectangle 200"/>
            <p:cNvSpPr>
              <a:spLocks noChangeArrowheads="1"/>
            </p:cNvSpPr>
            <p:nvPr/>
          </p:nvSpPr>
          <p:spPr bwMode="auto">
            <a:xfrm>
              <a:off x="73802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0" name="Rectangle 201"/>
            <p:cNvSpPr>
              <a:spLocks noChangeArrowheads="1"/>
            </p:cNvSpPr>
            <p:nvPr/>
          </p:nvSpPr>
          <p:spPr bwMode="auto">
            <a:xfrm>
              <a:off x="75961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1" name="Rectangle 202"/>
            <p:cNvSpPr>
              <a:spLocks noChangeArrowheads="1"/>
            </p:cNvSpPr>
            <p:nvPr/>
          </p:nvSpPr>
          <p:spPr bwMode="auto">
            <a:xfrm>
              <a:off x="78120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2" name="Rectangle 203"/>
            <p:cNvSpPr>
              <a:spLocks noChangeArrowheads="1"/>
            </p:cNvSpPr>
            <p:nvPr/>
          </p:nvSpPr>
          <p:spPr bwMode="auto">
            <a:xfrm>
              <a:off x="50038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3" name="Rectangle 204"/>
            <p:cNvSpPr>
              <a:spLocks noChangeArrowheads="1"/>
            </p:cNvSpPr>
            <p:nvPr/>
          </p:nvSpPr>
          <p:spPr bwMode="auto">
            <a:xfrm>
              <a:off x="52197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4" name="Rectangle 205"/>
            <p:cNvSpPr>
              <a:spLocks noChangeArrowheads="1"/>
            </p:cNvSpPr>
            <p:nvPr/>
          </p:nvSpPr>
          <p:spPr bwMode="auto">
            <a:xfrm>
              <a:off x="54356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5" name="Rectangle 206"/>
            <p:cNvSpPr>
              <a:spLocks noChangeArrowheads="1"/>
            </p:cNvSpPr>
            <p:nvPr/>
          </p:nvSpPr>
          <p:spPr bwMode="auto">
            <a:xfrm>
              <a:off x="56515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6" name="Rectangle 207"/>
            <p:cNvSpPr>
              <a:spLocks noChangeArrowheads="1"/>
            </p:cNvSpPr>
            <p:nvPr/>
          </p:nvSpPr>
          <p:spPr bwMode="auto">
            <a:xfrm>
              <a:off x="5868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60848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8" name="Rectangle 209"/>
            <p:cNvSpPr>
              <a:spLocks noChangeArrowheads="1"/>
            </p:cNvSpPr>
            <p:nvPr/>
          </p:nvSpPr>
          <p:spPr bwMode="auto">
            <a:xfrm>
              <a:off x="63007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9" name="Rectangle 210"/>
            <p:cNvSpPr>
              <a:spLocks noChangeArrowheads="1"/>
            </p:cNvSpPr>
            <p:nvPr/>
          </p:nvSpPr>
          <p:spPr bwMode="auto">
            <a:xfrm>
              <a:off x="65166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0" name="Rectangle 211"/>
            <p:cNvSpPr>
              <a:spLocks noChangeArrowheads="1"/>
            </p:cNvSpPr>
            <p:nvPr/>
          </p:nvSpPr>
          <p:spPr bwMode="auto">
            <a:xfrm>
              <a:off x="67325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1" name="Rectangle 212"/>
            <p:cNvSpPr>
              <a:spLocks noChangeArrowheads="1"/>
            </p:cNvSpPr>
            <p:nvPr/>
          </p:nvSpPr>
          <p:spPr bwMode="auto">
            <a:xfrm>
              <a:off x="69484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2" name="Rectangle 213"/>
            <p:cNvSpPr>
              <a:spLocks noChangeArrowheads="1"/>
            </p:cNvSpPr>
            <p:nvPr/>
          </p:nvSpPr>
          <p:spPr bwMode="auto">
            <a:xfrm>
              <a:off x="71643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3" name="Rectangle 214"/>
            <p:cNvSpPr>
              <a:spLocks noChangeArrowheads="1"/>
            </p:cNvSpPr>
            <p:nvPr/>
          </p:nvSpPr>
          <p:spPr bwMode="auto">
            <a:xfrm>
              <a:off x="73802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4" name="Rectangle 215"/>
            <p:cNvSpPr>
              <a:spLocks noChangeArrowheads="1"/>
            </p:cNvSpPr>
            <p:nvPr/>
          </p:nvSpPr>
          <p:spPr bwMode="auto">
            <a:xfrm>
              <a:off x="75961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5" name="Rectangle 216"/>
            <p:cNvSpPr>
              <a:spLocks noChangeArrowheads="1"/>
            </p:cNvSpPr>
            <p:nvPr/>
          </p:nvSpPr>
          <p:spPr bwMode="auto">
            <a:xfrm>
              <a:off x="78120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6" name="Rectangle 217"/>
            <p:cNvSpPr>
              <a:spLocks noChangeArrowheads="1"/>
            </p:cNvSpPr>
            <p:nvPr/>
          </p:nvSpPr>
          <p:spPr bwMode="auto">
            <a:xfrm>
              <a:off x="50038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7" name="Rectangle 218"/>
            <p:cNvSpPr>
              <a:spLocks noChangeArrowheads="1"/>
            </p:cNvSpPr>
            <p:nvPr/>
          </p:nvSpPr>
          <p:spPr bwMode="auto">
            <a:xfrm>
              <a:off x="52197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8" name="Rectangle 219"/>
            <p:cNvSpPr>
              <a:spLocks noChangeArrowheads="1"/>
            </p:cNvSpPr>
            <p:nvPr/>
          </p:nvSpPr>
          <p:spPr bwMode="auto">
            <a:xfrm>
              <a:off x="54356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9" name="Rectangle 220"/>
            <p:cNvSpPr>
              <a:spLocks noChangeArrowheads="1"/>
            </p:cNvSpPr>
            <p:nvPr/>
          </p:nvSpPr>
          <p:spPr bwMode="auto">
            <a:xfrm>
              <a:off x="56515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0" name="Rectangle 221"/>
            <p:cNvSpPr>
              <a:spLocks noChangeArrowheads="1"/>
            </p:cNvSpPr>
            <p:nvPr/>
          </p:nvSpPr>
          <p:spPr bwMode="auto">
            <a:xfrm>
              <a:off x="5868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1" name="Rectangle 222"/>
            <p:cNvSpPr>
              <a:spLocks noChangeArrowheads="1"/>
            </p:cNvSpPr>
            <p:nvPr/>
          </p:nvSpPr>
          <p:spPr bwMode="auto">
            <a:xfrm>
              <a:off x="60848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2" name="Rectangle 223"/>
            <p:cNvSpPr>
              <a:spLocks noChangeArrowheads="1"/>
            </p:cNvSpPr>
            <p:nvPr/>
          </p:nvSpPr>
          <p:spPr bwMode="auto">
            <a:xfrm>
              <a:off x="63007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3" name="Rectangle 224"/>
            <p:cNvSpPr>
              <a:spLocks noChangeArrowheads="1"/>
            </p:cNvSpPr>
            <p:nvPr/>
          </p:nvSpPr>
          <p:spPr bwMode="auto">
            <a:xfrm>
              <a:off x="65166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4" name="Rectangle 225"/>
            <p:cNvSpPr>
              <a:spLocks noChangeArrowheads="1"/>
            </p:cNvSpPr>
            <p:nvPr/>
          </p:nvSpPr>
          <p:spPr bwMode="auto">
            <a:xfrm>
              <a:off x="67325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5" name="Rectangle 226"/>
            <p:cNvSpPr>
              <a:spLocks noChangeArrowheads="1"/>
            </p:cNvSpPr>
            <p:nvPr/>
          </p:nvSpPr>
          <p:spPr bwMode="auto">
            <a:xfrm>
              <a:off x="69484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6" name="Rectangle 227"/>
            <p:cNvSpPr>
              <a:spLocks noChangeArrowheads="1"/>
            </p:cNvSpPr>
            <p:nvPr/>
          </p:nvSpPr>
          <p:spPr bwMode="auto">
            <a:xfrm>
              <a:off x="71643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7" name="Rectangle 228"/>
            <p:cNvSpPr>
              <a:spLocks noChangeArrowheads="1"/>
            </p:cNvSpPr>
            <p:nvPr/>
          </p:nvSpPr>
          <p:spPr bwMode="auto">
            <a:xfrm>
              <a:off x="73802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8" name="Rectangle 229"/>
            <p:cNvSpPr>
              <a:spLocks noChangeArrowheads="1"/>
            </p:cNvSpPr>
            <p:nvPr/>
          </p:nvSpPr>
          <p:spPr bwMode="auto">
            <a:xfrm>
              <a:off x="75961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9" name="Rectangle 230"/>
            <p:cNvSpPr>
              <a:spLocks noChangeArrowheads="1"/>
            </p:cNvSpPr>
            <p:nvPr/>
          </p:nvSpPr>
          <p:spPr bwMode="auto">
            <a:xfrm>
              <a:off x="78120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0" name="Rectangle 231"/>
            <p:cNvSpPr>
              <a:spLocks noChangeArrowheads="1"/>
            </p:cNvSpPr>
            <p:nvPr/>
          </p:nvSpPr>
          <p:spPr bwMode="auto">
            <a:xfrm>
              <a:off x="50038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1" name="Rectangle 232"/>
            <p:cNvSpPr>
              <a:spLocks noChangeArrowheads="1"/>
            </p:cNvSpPr>
            <p:nvPr/>
          </p:nvSpPr>
          <p:spPr bwMode="auto">
            <a:xfrm>
              <a:off x="52197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2" name="Rectangle 233"/>
            <p:cNvSpPr>
              <a:spLocks noChangeArrowheads="1"/>
            </p:cNvSpPr>
            <p:nvPr/>
          </p:nvSpPr>
          <p:spPr bwMode="auto">
            <a:xfrm>
              <a:off x="54356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3" name="Rectangle 234"/>
            <p:cNvSpPr>
              <a:spLocks noChangeArrowheads="1"/>
            </p:cNvSpPr>
            <p:nvPr/>
          </p:nvSpPr>
          <p:spPr bwMode="auto">
            <a:xfrm>
              <a:off x="56515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4" name="Rectangle 235"/>
            <p:cNvSpPr>
              <a:spLocks noChangeArrowheads="1"/>
            </p:cNvSpPr>
            <p:nvPr/>
          </p:nvSpPr>
          <p:spPr bwMode="auto">
            <a:xfrm>
              <a:off x="5868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5" name="Rectangle 236"/>
            <p:cNvSpPr>
              <a:spLocks noChangeArrowheads="1"/>
            </p:cNvSpPr>
            <p:nvPr/>
          </p:nvSpPr>
          <p:spPr bwMode="auto">
            <a:xfrm>
              <a:off x="60848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6" name="Rectangle 237"/>
            <p:cNvSpPr>
              <a:spLocks noChangeArrowheads="1"/>
            </p:cNvSpPr>
            <p:nvPr/>
          </p:nvSpPr>
          <p:spPr bwMode="auto">
            <a:xfrm>
              <a:off x="63007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7" name="Rectangle 238"/>
            <p:cNvSpPr>
              <a:spLocks noChangeArrowheads="1"/>
            </p:cNvSpPr>
            <p:nvPr/>
          </p:nvSpPr>
          <p:spPr bwMode="auto">
            <a:xfrm>
              <a:off x="65166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8" name="Rectangle 239"/>
            <p:cNvSpPr>
              <a:spLocks noChangeArrowheads="1"/>
            </p:cNvSpPr>
            <p:nvPr/>
          </p:nvSpPr>
          <p:spPr bwMode="auto">
            <a:xfrm>
              <a:off x="67325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9" name="Rectangle 240"/>
            <p:cNvSpPr>
              <a:spLocks noChangeArrowheads="1"/>
            </p:cNvSpPr>
            <p:nvPr/>
          </p:nvSpPr>
          <p:spPr bwMode="auto">
            <a:xfrm>
              <a:off x="69484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0" name="Rectangle 241"/>
            <p:cNvSpPr>
              <a:spLocks noChangeArrowheads="1"/>
            </p:cNvSpPr>
            <p:nvPr/>
          </p:nvSpPr>
          <p:spPr bwMode="auto">
            <a:xfrm>
              <a:off x="71643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1" name="Rectangle 242"/>
            <p:cNvSpPr>
              <a:spLocks noChangeArrowheads="1"/>
            </p:cNvSpPr>
            <p:nvPr/>
          </p:nvSpPr>
          <p:spPr bwMode="auto">
            <a:xfrm>
              <a:off x="73802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2" name="Rectangle 243"/>
            <p:cNvSpPr>
              <a:spLocks noChangeArrowheads="1"/>
            </p:cNvSpPr>
            <p:nvPr/>
          </p:nvSpPr>
          <p:spPr bwMode="auto">
            <a:xfrm>
              <a:off x="75961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3" name="Rectangle 244"/>
            <p:cNvSpPr>
              <a:spLocks noChangeArrowheads="1"/>
            </p:cNvSpPr>
            <p:nvPr/>
          </p:nvSpPr>
          <p:spPr bwMode="auto">
            <a:xfrm>
              <a:off x="78120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4" name="Rectangle 245"/>
            <p:cNvSpPr>
              <a:spLocks noChangeArrowheads="1"/>
            </p:cNvSpPr>
            <p:nvPr/>
          </p:nvSpPr>
          <p:spPr bwMode="auto">
            <a:xfrm>
              <a:off x="50038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5" name="Rectangle 246"/>
            <p:cNvSpPr>
              <a:spLocks noChangeArrowheads="1"/>
            </p:cNvSpPr>
            <p:nvPr/>
          </p:nvSpPr>
          <p:spPr bwMode="auto">
            <a:xfrm>
              <a:off x="52197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6" name="Rectangle 247"/>
            <p:cNvSpPr>
              <a:spLocks noChangeArrowheads="1"/>
            </p:cNvSpPr>
            <p:nvPr/>
          </p:nvSpPr>
          <p:spPr bwMode="auto">
            <a:xfrm>
              <a:off x="54356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7" name="Rectangle 248"/>
            <p:cNvSpPr>
              <a:spLocks noChangeArrowheads="1"/>
            </p:cNvSpPr>
            <p:nvPr/>
          </p:nvSpPr>
          <p:spPr bwMode="auto">
            <a:xfrm>
              <a:off x="56515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8" name="Rectangle 249"/>
            <p:cNvSpPr>
              <a:spLocks noChangeArrowheads="1"/>
            </p:cNvSpPr>
            <p:nvPr/>
          </p:nvSpPr>
          <p:spPr bwMode="auto">
            <a:xfrm>
              <a:off x="5868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9" name="Rectangle 250"/>
            <p:cNvSpPr>
              <a:spLocks noChangeArrowheads="1"/>
            </p:cNvSpPr>
            <p:nvPr/>
          </p:nvSpPr>
          <p:spPr bwMode="auto">
            <a:xfrm>
              <a:off x="60848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0" name="Rectangle 251"/>
            <p:cNvSpPr>
              <a:spLocks noChangeArrowheads="1"/>
            </p:cNvSpPr>
            <p:nvPr/>
          </p:nvSpPr>
          <p:spPr bwMode="auto">
            <a:xfrm>
              <a:off x="63007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1" name="Rectangle 252"/>
            <p:cNvSpPr>
              <a:spLocks noChangeArrowheads="1"/>
            </p:cNvSpPr>
            <p:nvPr/>
          </p:nvSpPr>
          <p:spPr bwMode="auto">
            <a:xfrm>
              <a:off x="65166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2" name="Rectangle 253"/>
            <p:cNvSpPr>
              <a:spLocks noChangeArrowheads="1"/>
            </p:cNvSpPr>
            <p:nvPr/>
          </p:nvSpPr>
          <p:spPr bwMode="auto">
            <a:xfrm>
              <a:off x="67325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3" name="Rectangle 254"/>
            <p:cNvSpPr>
              <a:spLocks noChangeArrowheads="1"/>
            </p:cNvSpPr>
            <p:nvPr/>
          </p:nvSpPr>
          <p:spPr bwMode="auto">
            <a:xfrm>
              <a:off x="69484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4" name="Rectangle 255"/>
            <p:cNvSpPr>
              <a:spLocks noChangeArrowheads="1"/>
            </p:cNvSpPr>
            <p:nvPr/>
          </p:nvSpPr>
          <p:spPr bwMode="auto">
            <a:xfrm>
              <a:off x="71643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5" name="Rectangle 256"/>
            <p:cNvSpPr>
              <a:spLocks noChangeArrowheads="1"/>
            </p:cNvSpPr>
            <p:nvPr/>
          </p:nvSpPr>
          <p:spPr bwMode="auto">
            <a:xfrm>
              <a:off x="73802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6" name="Rectangle 257"/>
            <p:cNvSpPr>
              <a:spLocks noChangeArrowheads="1"/>
            </p:cNvSpPr>
            <p:nvPr/>
          </p:nvSpPr>
          <p:spPr bwMode="auto">
            <a:xfrm>
              <a:off x="75961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7" name="Rectangle 258"/>
            <p:cNvSpPr>
              <a:spLocks noChangeArrowheads="1"/>
            </p:cNvSpPr>
            <p:nvPr/>
          </p:nvSpPr>
          <p:spPr bwMode="auto">
            <a:xfrm>
              <a:off x="78120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8" name="Rectangle 259"/>
            <p:cNvSpPr>
              <a:spLocks noChangeArrowheads="1"/>
            </p:cNvSpPr>
            <p:nvPr/>
          </p:nvSpPr>
          <p:spPr bwMode="auto">
            <a:xfrm>
              <a:off x="50038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9" name="Rectangle 260"/>
            <p:cNvSpPr>
              <a:spLocks noChangeArrowheads="1"/>
            </p:cNvSpPr>
            <p:nvPr/>
          </p:nvSpPr>
          <p:spPr bwMode="auto">
            <a:xfrm>
              <a:off x="52197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0" name="Rectangle 261"/>
            <p:cNvSpPr>
              <a:spLocks noChangeArrowheads="1"/>
            </p:cNvSpPr>
            <p:nvPr/>
          </p:nvSpPr>
          <p:spPr bwMode="auto">
            <a:xfrm>
              <a:off x="54356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1" name="Rectangle 262"/>
            <p:cNvSpPr>
              <a:spLocks noChangeArrowheads="1"/>
            </p:cNvSpPr>
            <p:nvPr/>
          </p:nvSpPr>
          <p:spPr bwMode="auto">
            <a:xfrm>
              <a:off x="56515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2" name="Rectangle 263"/>
            <p:cNvSpPr>
              <a:spLocks noChangeArrowheads="1"/>
            </p:cNvSpPr>
            <p:nvPr/>
          </p:nvSpPr>
          <p:spPr bwMode="auto">
            <a:xfrm>
              <a:off x="5868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3" name="Rectangle 264"/>
            <p:cNvSpPr>
              <a:spLocks noChangeArrowheads="1"/>
            </p:cNvSpPr>
            <p:nvPr/>
          </p:nvSpPr>
          <p:spPr bwMode="auto">
            <a:xfrm>
              <a:off x="60848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4" name="Rectangle 265"/>
            <p:cNvSpPr>
              <a:spLocks noChangeArrowheads="1"/>
            </p:cNvSpPr>
            <p:nvPr/>
          </p:nvSpPr>
          <p:spPr bwMode="auto">
            <a:xfrm>
              <a:off x="63007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5" name="Rectangle 266"/>
            <p:cNvSpPr>
              <a:spLocks noChangeArrowheads="1"/>
            </p:cNvSpPr>
            <p:nvPr/>
          </p:nvSpPr>
          <p:spPr bwMode="auto">
            <a:xfrm>
              <a:off x="65166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6" name="Rectangle 267"/>
            <p:cNvSpPr>
              <a:spLocks noChangeArrowheads="1"/>
            </p:cNvSpPr>
            <p:nvPr/>
          </p:nvSpPr>
          <p:spPr bwMode="auto">
            <a:xfrm>
              <a:off x="67325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7" name="Rectangle 268"/>
            <p:cNvSpPr>
              <a:spLocks noChangeArrowheads="1"/>
            </p:cNvSpPr>
            <p:nvPr/>
          </p:nvSpPr>
          <p:spPr bwMode="auto">
            <a:xfrm>
              <a:off x="69484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8" name="Rectangle 269"/>
            <p:cNvSpPr>
              <a:spLocks noChangeArrowheads="1"/>
            </p:cNvSpPr>
            <p:nvPr/>
          </p:nvSpPr>
          <p:spPr bwMode="auto">
            <a:xfrm>
              <a:off x="71643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9" name="Rectangle 270"/>
            <p:cNvSpPr>
              <a:spLocks noChangeArrowheads="1"/>
            </p:cNvSpPr>
            <p:nvPr/>
          </p:nvSpPr>
          <p:spPr bwMode="auto">
            <a:xfrm>
              <a:off x="73802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0" name="Rectangle 271"/>
            <p:cNvSpPr>
              <a:spLocks noChangeArrowheads="1"/>
            </p:cNvSpPr>
            <p:nvPr/>
          </p:nvSpPr>
          <p:spPr bwMode="auto">
            <a:xfrm>
              <a:off x="75961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1" name="Rectangle 272"/>
            <p:cNvSpPr>
              <a:spLocks noChangeArrowheads="1"/>
            </p:cNvSpPr>
            <p:nvPr/>
          </p:nvSpPr>
          <p:spPr bwMode="auto">
            <a:xfrm>
              <a:off x="78120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2" name="Rectangle 273"/>
            <p:cNvSpPr>
              <a:spLocks noChangeArrowheads="1"/>
            </p:cNvSpPr>
            <p:nvPr/>
          </p:nvSpPr>
          <p:spPr bwMode="auto">
            <a:xfrm>
              <a:off x="50038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3" name="Rectangle 274"/>
            <p:cNvSpPr>
              <a:spLocks noChangeArrowheads="1"/>
            </p:cNvSpPr>
            <p:nvPr/>
          </p:nvSpPr>
          <p:spPr bwMode="auto">
            <a:xfrm>
              <a:off x="52197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4" name="Rectangle 275"/>
            <p:cNvSpPr>
              <a:spLocks noChangeArrowheads="1"/>
            </p:cNvSpPr>
            <p:nvPr/>
          </p:nvSpPr>
          <p:spPr bwMode="auto">
            <a:xfrm>
              <a:off x="54356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5" name="Rectangle 276"/>
            <p:cNvSpPr>
              <a:spLocks noChangeArrowheads="1"/>
            </p:cNvSpPr>
            <p:nvPr/>
          </p:nvSpPr>
          <p:spPr bwMode="auto">
            <a:xfrm>
              <a:off x="56515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6" name="Rectangle 277"/>
            <p:cNvSpPr>
              <a:spLocks noChangeArrowheads="1"/>
            </p:cNvSpPr>
            <p:nvPr/>
          </p:nvSpPr>
          <p:spPr bwMode="auto">
            <a:xfrm>
              <a:off x="5868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7" name="Rectangle 278"/>
            <p:cNvSpPr>
              <a:spLocks noChangeArrowheads="1"/>
            </p:cNvSpPr>
            <p:nvPr/>
          </p:nvSpPr>
          <p:spPr bwMode="auto">
            <a:xfrm>
              <a:off x="60848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8" name="Rectangle 279"/>
            <p:cNvSpPr>
              <a:spLocks noChangeArrowheads="1"/>
            </p:cNvSpPr>
            <p:nvPr/>
          </p:nvSpPr>
          <p:spPr bwMode="auto">
            <a:xfrm>
              <a:off x="63007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9" name="Rectangle 280"/>
            <p:cNvSpPr>
              <a:spLocks noChangeArrowheads="1"/>
            </p:cNvSpPr>
            <p:nvPr/>
          </p:nvSpPr>
          <p:spPr bwMode="auto">
            <a:xfrm>
              <a:off x="65166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0" name="Rectangle 281"/>
            <p:cNvSpPr>
              <a:spLocks noChangeArrowheads="1"/>
            </p:cNvSpPr>
            <p:nvPr/>
          </p:nvSpPr>
          <p:spPr bwMode="auto">
            <a:xfrm>
              <a:off x="67325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1" name="Rectangle 282"/>
            <p:cNvSpPr>
              <a:spLocks noChangeArrowheads="1"/>
            </p:cNvSpPr>
            <p:nvPr/>
          </p:nvSpPr>
          <p:spPr bwMode="auto">
            <a:xfrm>
              <a:off x="69484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2" name="Rectangle 283"/>
            <p:cNvSpPr>
              <a:spLocks noChangeArrowheads="1"/>
            </p:cNvSpPr>
            <p:nvPr/>
          </p:nvSpPr>
          <p:spPr bwMode="auto">
            <a:xfrm>
              <a:off x="71643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3" name="Rectangle 284"/>
            <p:cNvSpPr>
              <a:spLocks noChangeArrowheads="1"/>
            </p:cNvSpPr>
            <p:nvPr/>
          </p:nvSpPr>
          <p:spPr bwMode="auto">
            <a:xfrm>
              <a:off x="73802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4" name="Rectangle 285"/>
            <p:cNvSpPr>
              <a:spLocks noChangeArrowheads="1"/>
            </p:cNvSpPr>
            <p:nvPr/>
          </p:nvSpPr>
          <p:spPr bwMode="auto">
            <a:xfrm>
              <a:off x="75961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5" name="Rectangle 286"/>
            <p:cNvSpPr>
              <a:spLocks noChangeArrowheads="1"/>
            </p:cNvSpPr>
            <p:nvPr/>
          </p:nvSpPr>
          <p:spPr bwMode="auto">
            <a:xfrm>
              <a:off x="78120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6" name="Rectangle 287"/>
            <p:cNvSpPr>
              <a:spLocks noChangeArrowheads="1"/>
            </p:cNvSpPr>
            <p:nvPr/>
          </p:nvSpPr>
          <p:spPr bwMode="auto">
            <a:xfrm>
              <a:off x="50038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7" name="Rectangle 288"/>
            <p:cNvSpPr>
              <a:spLocks noChangeArrowheads="1"/>
            </p:cNvSpPr>
            <p:nvPr/>
          </p:nvSpPr>
          <p:spPr bwMode="auto">
            <a:xfrm>
              <a:off x="52197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8" name="Rectangle 289"/>
            <p:cNvSpPr>
              <a:spLocks noChangeArrowheads="1"/>
            </p:cNvSpPr>
            <p:nvPr/>
          </p:nvSpPr>
          <p:spPr bwMode="auto">
            <a:xfrm>
              <a:off x="54356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9" name="Rectangle 290"/>
            <p:cNvSpPr>
              <a:spLocks noChangeArrowheads="1"/>
            </p:cNvSpPr>
            <p:nvPr/>
          </p:nvSpPr>
          <p:spPr bwMode="auto">
            <a:xfrm>
              <a:off x="56515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0" name="Rectangle 291"/>
            <p:cNvSpPr>
              <a:spLocks noChangeArrowheads="1"/>
            </p:cNvSpPr>
            <p:nvPr/>
          </p:nvSpPr>
          <p:spPr bwMode="auto">
            <a:xfrm>
              <a:off x="5868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1" name="Rectangle 292"/>
            <p:cNvSpPr>
              <a:spLocks noChangeArrowheads="1"/>
            </p:cNvSpPr>
            <p:nvPr/>
          </p:nvSpPr>
          <p:spPr bwMode="auto">
            <a:xfrm>
              <a:off x="60848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2" name="Rectangle 293"/>
            <p:cNvSpPr>
              <a:spLocks noChangeArrowheads="1"/>
            </p:cNvSpPr>
            <p:nvPr/>
          </p:nvSpPr>
          <p:spPr bwMode="auto">
            <a:xfrm>
              <a:off x="63007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3" name="Rectangle 294"/>
            <p:cNvSpPr>
              <a:spLocks noChangeArrowheads="1"/>
            </p:cNvSpPr>
            <p:nvPr/>
          </p:nvSpPr>
          <p:spPr bwMode="auto">
            <a:xfrm>
              <a:off x="65166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4" name="Rectangle 295"/>
            <p:cNvSpPr>
              <a:spLocks noChangeArrowheads="1"/>
            </p:cNvSpPr>
            <p:nvPr/>
          </p:nvSpPr>
          <p:spPr bwMode="auto">
            <a:xfrm>
              <a:off x="67325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5" name="Rectangle 296"/>
            <p:cNvSpPr>
              <a:spLocks noChangeArrowheads="1"/>
            </p:cNvSpPr>
            <p:nvPr/>
          </p:nvSpPr>
          <p:spPr bwMode="auto">
            <a:xfrm>
              <a:off x="69484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6" name="Rectangle 297"/>
            <p:cNvSpPr>
              <a:spLocks noChangeArrowheads="1"/>
            </p:cNvSpPr>
            <p:nvPr/>
          </p:nvSpPr>
          <p:spPr bwMode="auto">
            <a:xfrm>
              <a:off x="71643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7" name="Rectangle 298"/>
            <p:cNvSpPr>
              <a:spLocks noChangeArrowheads="1"/>
            </p:cNvSpPr>
            <p:nvPr/>
          </p:nvSpPr>
          <p:spPr bwMode="auto">
            <a:xfrm>
              <a:off x="73802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8" name="Rectangle 299"/>
            <p:cNvSpPr>
              <a:spLocks noChangeArrowheads="1"/>
            </p:cNvSpPr>
            <p:nvPr/>
          </p:nvSpPr>
          <p:spPr bwMode="auto">
            <a:xfrm>
              <a:off x="75961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9" name="Rectangle 300"/>
            <p:cNvSpPr>
              <a:spLocks noChangeArrowheads="1"/>
            </p:cNvSpPr>
            <p:nvPr/>
          </p:nvSpPr>
          <p:spPr bwMode="auto">
            <a:xfrm>
              <a:off x="78120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0" name="Rectangle 301"/>
            <p:cNvSpPr>
              <a:spLocks noChangeArrowheads="1"/>
            </p:cNvSpPr>
            <p:nvPr/>
          </p:nvSpPr>
          <p:spPr bwMode="auto">
            <a:xfrm>
              <a:off x="8027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1" name="Rectangle 302"/>
            <p:cNvSpPr>
              <a:spLocks noChangeArrowheads="1"/>
            </p:cNvSpPr>
            <p:nvPr/>
          </p:nvSpPr>
          <p:spPr bwMode="auto">
            <a:xfrm>
              <a:off x="8027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2" name="Rectangle 303"/>
            <p:cNvSpPr>
              <a:spLocks noChangeArrowheads="1"/>
            </p:cNvSpPr>
            <p:nvPr/>
          </p:nvSpPr>
          <p:spPr bwMode="auto">
            <a:xfrm>
              <a:off x="8027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3" name="Rectangle 304"/>
            <p:cNvSpPr>
              <a:spLocks noChangeArrowheads="1"/>
            </p:cNvSpPr>
            <p:nvPr/>
          </p:nvSpPr>
          <p:spPr bwMode="auto">
            <a:xfrm>
              <a:off x="8027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4" name="Rectangle 305"/>
            <p:cNvSpPr>
              <a:spLocks noChangeArrowheads="1"/>
            </p:cNvSpPr>
            <p:nvPr/>
          </p:nvSpPr>
          <p:spPr bwMode="auto">
            <a:xfrm>
              <a:off x="8027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5" name="Rectangle 306"/>
            <p:cNvSpPr>
              <a:spLocks noChangeArrowheads="1"/>
            </p:cNvSpPr>
            <p:nvPr/>
          </p:nvSpPr>
          <p:spPr bwMode="auto">
            <a:xfrm>
              <a:off x="8027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6" name="Rectangle 307"/>
            <p:cNvSpPr>
              <a:spLocks noChangeArrowheads="1"/>
            </p:cNvSpPr>
            <p:nvPr/>
          </p:nvSpPr>
          <p:spPr bwMode="auto">
            <a:xfrm>
              <a:off x="8027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7" name="Rectangle 308"/>
            <p:cNvSpPr>
              <a:spLocks noChangeArrowheads="1"/>
            </p:cNvSpPr>
            <p:nvPr/>
          </p:nvSpPr>
          <p:spPr bwMode="auto">
            <a:xfrm>
              <a:off x="8027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8" name="Rectangle 309"/>
            <p:cNvSpPr>
              <a:spLocks noChangeArrowheads="1"/>
            </p:cNvSpPr>
            <p:nvPr/>
          </p:nvSpPr>
          <p:spPr bwMode="auto">
            <a:xfrm>
              <a:off x="8027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9" name="Rectangle 310"/>
            <p:cNvSpPr>
              <a:spLocks noChangeArrowheads="1"/>
            </p:cNvSpPr>
            <p:nvPr/>
          </p:nvSpPr>
          <p:spPr bwMode="auto">
            <a:xfrm>
              <a:off x="8027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416" name="Line 326"/>
          <p:cNvSpPr>
            <a:spLocks noChangeShapeType="1"/>
          </p:cNvSpPr>
          <p:nvPr/>
        </p:nvSpPr>
        <p:spPr bwMode="auto">
          <a:xfrm flipV="1">
            <a:off x="1137603" y="2225675"/>
            <a:ext cx="2663825" cy="10810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6" name="Rounded Rectangular Callout 155"/>
          <p:cNvSpPr/>
          <p:nvPr/>
        </p:nvSpPr>
        <p:spPr>
          <a:xfrm>
            <a:off x="5083957" y="1763773"/>
            <a:ext cx="3029576" cy="1159870"/>
          </a:xfrm>
          <a:prstGeom prst="wedgeRoundRectCallout">
            <a:avLst>
              <a:gd name="adj1" fmla="val -80486"/>
              <a:gd name="adj2" fmla="val 271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0400" rIns="144000" bIns="140400" rtlCol="0" anchor="ctr"/>
          <a:lstStyle/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Simplifying assumption: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Let us focus on lines that go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north-east</a:t>
            </a:r>
          </a:p>
        </p:txBody>
      </p:sp>
    </p:spTree>
    <p:extLst>
      <p:ext uri="{BB962C8B-B14F-4D97-AF65-F5344CB8AC3E}">
        <p14:creationId xmlns:p14="http://schemas.microsoft.com/office/powerpoint/2010/main" val="81663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Sys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Keyboard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moveCursor(int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printChar(char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printString(String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printInt(int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println()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backSpace()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String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Array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Array new(int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method void dispose()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05738" y="4261338"/>
            <a:ext cx="4446954" cy="231335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Sys</a:t>
            </a:r>
            <a:r>
              <a:rPr lang="en-US" dirty="0"/>
              <a:t> {</a:t>
            </a:r>
          </a:p>
          <a:p>
            <a:r>
              <a:rPr lang="en-US" dirty="0"/>
              <a:t>   function void </a:t>
            </a:r>
            <a:r>
              <a:rPr lang="en-US" b="1" dirty="0"/>
              <a:t>halt</a:t>
            </a:r>
            <a:r>
              <a:rPr lang="en-US" dirty="0"/>
              <a:t>(): </a:t>
            </a:r>
          </a:p>
          <a:p>
            <a:r>
              <a:rPr lang="en-US" dirty="0"/>
              <a:t>   function void </a:t>
            </a:r>
            <a:r>
              <a:rPr lang="en-US" b="1" dirty="0"/>
              <a:t>error</a:t>
            </a:r>
            <a:r>
              <a:rPr lang="en-US" dirty="0"/>
              <a:t>(int errorCode)  </a:t>
            </a:r>
          </a:p>
          <a:p>
            <a:r>
              <a:rPr lang="en-US" dirty="0"/>
              <a:t>   function void </a:t>
            </a:r>
            <a:r>
              <a:rPr lang="en-US" b="1" dirty="0"/>
              <a:t>wait</a:t>
            </a:r>
            <a:r>
              <a:rPr lang="en-US" dirty="0"/>
              <a:t>(int duration)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634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77240" y="1506538"/>
            <a:ext cx="3240088" cy="2159000"/>
            <a:chOff x="5003800" y="1557338"/>
            <a:chExt cx="3240088" cy="2159000"/>
          </a:xfrm>
        </p:grpSpPr>
        <p:sp>
          <p:nvSpPr>
            <p:cNvPr id="250" name="Rectangle 161"/>
            <p:cNvSpPr>
              <a:spLocks noChangeArrowheads="1"/>
            </p:cNvSpPr>
            <p:nvPr/>
          </p:nvSpPr>
          <p:spPr bwMode="auto">
            <a:xfrm>
              <a:off x="50038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1" name="Rectangle 162"/>
            <p:cNvSpPr>
              <a:spLocks noChangeArrowheads="1"/>
            </p:cNvSpPr>
            <p:nvPr/>
          </p:nvSpPr>
          <p:spPr bwMode="auto">
            <a:xfrm>
              <a:off x="52197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2" name="Rectangle 163"/>
            <p:cNvSpPr>
              <a:spLocks noChangeArrowheads="1"/>
            </p:cNvSpPr>
            <p:nvPr/>
          </p:nvSpPr>
          <p:spPr bwMode="auto">
            <a:xfrm>
              <a:off x="54356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3" name="Rectangle 164"/>
            <p:cNvSpPr>
              <a:spLocks noChangeArrowheads="1"/>
            </p:cNvSpPr>
            <p:nvPr/>
          </p:nvSpPr>
          <p:spPr bwMode="auto">
            <a:xfrm>
              <a:off x="56515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4" name="Rectangle 165"/>
            <p:cNvSpPr>
              <a:spLocks noChangeArrowheads="1"/>
            </p:cNvSpPr>
            <p:nvPr/>
          </p:nvSpPr>
          <p:spPr bwMode="auto">
            <a:xfrm>
              <a:off x="5868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5" name="Rectangle 166"/>
            <p:cNvSpPr>
              <a:spLocks noChangeArrowheads="1"/>
            </p:cNvSpPr>
            <p:nvPr/>
          </p:nvSpPr>
          <p:spPr bwMode="auto">
            <a:xfrm>
              <a:off x="60833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6" name="Rectangle 167"/>
            <p:cNvSpPr>
              <a:spLocks noChangeArrowheads="1"/>
            </p:cNvSpPr>
            <p:nvPr/>
          </p:nvSpPr>
          <p:spPr bwMode="auto">
            <a:xfrm>
              <a:off x="63007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7" name="Rectangle 168"/>
            <p:cNvSpPr>
              <a:spLocks noChangeArrowheads="1"/>
            </p:cNvSpPr>
            <p:nvPr/>
          </p:nvSpPr>
          <p:spPr bwMode="auto">
            <a:xfrm>
              <a:off x="65166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8" name="Rectangle 169"/>
            <p:cNvSpPr>
              <a:spLocks noChangeArrowheads="1"/>
            </p:cNvSpPr>
            <p:nvPr/>
          </p:nvSpPr>
          <p:spPr bwMode="auto">
            <a:xfrm>
              <a:off x="67325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9" name="Rectangle 170"/>
            <p:cNvSpPr>
              <a:spLocks noChangeArrowheads="1"/>
            </p:cNvSpPr>
            <p:nvPr/>
          </p:nvSpPr>
          <p:spPr bwMode="auto">
            <a:xfrm>
              <a:off x="69484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0" name="Rectangle 171"/>
            <p:cNvSpPr>
              <a:spLocks noChangeArrowheads="1"/>
            </p:cNvSpPr>
            <p:nvPr/>
          </p:nvSpPr>
          <p:spPr bwMode="auto">
            <a:xfrm>
              <a:off x="71643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1" name="Rectangle 172"/>
            <p:cNvSpPr>
              <a:spLocks noChangeArrowheads="1"/>
            </p:cNvSpPr>
            <p:nvPr/>
          </p:nvSpPr>
          <p:spPr bwMode="auto">
            <a:xfrm>
              <a:off x="73802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2" name="Rectangle 173"/>
            <p:cNvSpPr>
              <a:spLocks noChangeArrowheads="1"/>
            </p:cNvSpPr>
            <p:nvPr/>
          </p:nvSpPr>
          <p:spPr bwMode="auto">
            <a:xfrm>
              <a:off x="75961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3" name="Rectangle 174"/>
            <p:cNvSpPr>
              <a:spLocks noChangeArrowheads="1"/>
            </p:cNvSpPr>
            <p:nvPr/>
          </p:nvSpPr>
          <p:spPr bwMode="auto">
            <a:xfrm>
              <a:off x="78120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4" name="Rectangle 175"/>
            <p:cNvSpPr>
              <a:spLocks noChangeArrowheads="1"/>
            </p:cNvSpPr>
            <p:nvPr/>
          </p:nvSpPr>
          <p:spPr bwMode="auto">
            <a:xfrm>
              <a:off x="50038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5" name="Rectangle 176"/>
            <p:cNvSpPr>
              <a:spLocks noChangeArrowheads="1"/>
            </p:cNvSpPr>
            <p:nvPr/>
          </p:nvSpPr>
          <p:spPr bwMode="auto">
            <a:xfrm>
              <a:off x="52197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6" name="Rectangle 177"/>
            <p:cNvSpPr>
              <a:spLocks noChangeArrowheads="1"/>
            </p:cNvSpPr>
            <p:nvPr/>
          </p:nvSpPr>
          <p:spPr bwMode="auto">
            <a:xfrm>
              <a:off x="54356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7" name="Rectangle 178"/>
            <p:cNvSpPr>
              <a:spLocks noChangeArrowheads="1"/>
            </p:cNvSpPr>
            <p:nvPr/>
          </p:nvSpPr>
          <p:spPr bwMode="auto">
            <a:xfrm>
              <a:off x="56515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8" name="Rectangle 179"/>
            <p:cNvSpPr>
              <a:spLocks noChangeArrowheads="1"/>
            </p:cNvSpPr>
            <p:nvPr/>
          </p:nvSpPr>
          <p:spPr bwMode="auto">
            <a:xfrm>
              <a:off x="5868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9" name="Rectangle 180"/>
            <p:cNvSpPr>
              <a:spLocks noChangeArrowheads="1"/>
            </p:cNvSpPr>
            <p:nvPr/>
          </p:nvSpPr>
          <p:spPr bwMode="auto">
            <a:xfrm>
              <a:off x="60848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0" name="Rectangle 181"/>
            <p:cNvSpPr>
              <a:spLocks noChangeArrowheads="1"/>
            </p:cNvSpPr>
            <p:nvPr/>
          </p:nvSpPr>
          <p:spPr bwMode="auto">
            <a:xfrm>
              <a:off x="63007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1" name="Rectangle 182"/>
            <p:cNvSpPr>
              <a:spLocks noChangeArrowheads="1"/>
            </p:cNvSpPr>
            <p:nvPr/>
          </p:nvSpPr>
          <p:spPr bwMode="auto">
            <a:xfrm>
              <a:off x="65166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2" name="Rectangle 183"/>
            <p:cNvSpPr>
              <a:spLocks noChangeArrowheads="1"/>
            </p:cNvSpPr>
            <p:nvPr/>
          </p:nvSpPr>
          <p:spPr bwMode="auto">
            <a:xfrm>
              <a:off x="67325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484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4" name="Rectangle 185"/>
            <p:cNvSpPr>
              <a:spLocks noChangeArrowheads="1"/>
            </p:cNvSpPr>
            <p:nvPr/>
          </p:nvSpPr>
          <p:spPr bwMode="auto">
            <a:xfrm>
              <a:off x="71643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5" name="Rectangle 186"/>
            <p:cNvSpPr>
              <a:spLocks noChangeArrowheads="1"/>
            </p:cNvSpPr>
            <p:nvPr/>
          </p:nvSpPr>
          <p:spPr bwMode="auto">
            <a:xfrm>
              <a:off x="73802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6" name="Rectangle 187"/>
            <p:cNvSpPr>
              <a:spLocks noChangeArrowheads="1"/>
            </p:cNvSpPr>
            <p:nvPr/>
          </p:nvSpPr>
          <p:spPr bwMode="auto">
            <a:xfrm>
              <a:off x="75961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7" name="Rectangle 188"/>
            <p:cNvSpPr>
              <a:spLocks noChangeArrowheads="1"/>
            </p:cNvSpPr>
            <p:nvPr/>
          </p:nvSpPr>
          <p:spPr bwMode="auto">
            <a:xfrm>
              <a:off x="78120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8" name="Rectangle 189"/>
            <p:cNvSpPr>
              <a:spLocks noChangeArrowheads="1"/>
            </p:cNvSpPr>
            <p:nvPr/>
          </p:nvSpPr>
          <p:spPr bwMode="auto">
            <a:xfrm>
              <a:off x="50038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9" name="Rectangle 190"/>
            <p:cNvSpPr>
              <a:spLocks noChangeArrowheads="1"/>
            </p:cNvSpPr>
            <p:nvPr/>
          </p:nvSpPr>
          <p:spPr bwMode="auto">
            <a:xfrm>
              <a:off x="52197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0" name="Rectangle 191"/>
            <p:cNvSpPr>
              <a:spLocks noChangeArrowheads="1"/>
            </p:cNvSpPr>
            <p:nvPr/>
          </p:nvSpPr>
          <p:spPr bwMode="auto">
            <a:xfrm>
              <a:off x="54356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1" name="Rectangle 192"/>
            <p:cNvSpPr>
              <a:spLocks noChangeArrowheads="1"/>
            </p:cNvSpPr>
            <p:nvPr/>
          </p:nvSpPr>
          <p:spPr bwMode="auto">
            <a:xfrm>
              <a:off x="56515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2" name="Rectangle 193"/>
            <p:cNvSpPr>
              <a:spLocks noChangeArrowheads="1"/>
            </p:cNvSpPr>
            <p:nvPr/>
          </p:nvSpPr>
          <p:spPr bwMode="auto">
            <a:xfrm>
              <a:off x="5868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3" name="Rectangle 194"/>
            <p:cNvSpPr>
              <a:spLocks noChangeArrowheads="1"/>
            </p:cNvSpPr>
            <p:nvPr/>
          </p:nvSpPr>
          <p:spPr bwMode="auto">
            <a:xfrm>
              <a:off x="60848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4" name="Rectangle 195"/>
            <p:cNvSpPr>
              <a:spLocks noChangeArrowheads="1"/>
            </p:cNvSpPr>
            <p:nvPr/>
          </p:nvSpPr>
          <p:spPr bwMode="auto">
            <a:xfrm>
              <a:off x="63007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5" name="Rectangle 196"/>
            <p:cNvSpPr>
              <a:spLocks noChangeArrowheads="1"/>
            </p:cNvSpPr>
            <p:nvPr/>
          </p:nvSpPr>
          <p:spPr bwMode="auto">
            <a:xfrm>
              <a:off x="65166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6" name="Rectangle 197"/>
            <p:cNvSpPr>
              <a:spLocks noChangeArrowheads="1"/>
            </p:cNvSpPr>
            <p:nvPr/>
          </p:nvSpPr>
          <p:spPr bwMode="auto">
            <a:xfrm>
              <a:off x="67325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7" name="Rectangle 198"/>
            <p:cNvSpPr>
              <a:spLocks noChangeArrowheads="1"/>
            </p:cNvSpPr>
            <p:nvPr/>
          </p:nvSpPr>
          <p:spPr bwMode="auto">
            <a:xfrm>
              <a:off x="69484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8" name="Rectangle 199"/>
            <p:cNvSpPr>
              <a:spLocks noChangeArrowheads="1"/>
            </p:cNvSpPr>
            <p:nvPr/>
          </p:nvSpPr>
          <p:spPr bwMode="auto">
            <a:xfrm>
              <a:off x="71643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9" name="Rectangle 200"/>
            <p:cNvSpPr>
              <a:spLocks noChangeArrowheads="1"/>
            </p:cNvSpPr>
            <p:nvPr/>
          </p:nvSpPr>
          <p:spPr bwMode="auto">
            <a:xfrm>
              <a:off x="73802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0" name="Rectangle 201"/>
            <p:cNvSpPr>
              <a:spLocks noChangeArrowheads="1"/>
            </p:cNvSpPr>
            <p:nvPr/>
          </p:nvSpPr>
          <p:spPr bwMode="auto">
            <a:xfrm>
              <a:off x="75961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1" name="Rectangle 202"/>
            <p:cNvSpPr>
              <a:spLocks noChangeArrowheads="1"/>
            </p:cNvSpPr>
            <p:nvPr/>
          </p:nvSpPr>
          <p:spPr bwMode="auto">
            <a:xfrm>
              <a:off x="78120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2" name="Rectangle 203"/>
            <p:cNvSpPr>
              <a:spLocks noChangeArrowheads="1"/>
            </p:cNvSpPr>
            <p:nvPr/>
          </p:nvSpPr>
          <p:spPr bwMode="auto">
            <a:xfrm>
              <a:off x="50038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3" name="Rectangle 204"/>
            <p:cNvSpPr>
              <a:spLocks noChangeArrowheads="1"/>
            </p:cNvSpPr>
            <p:nvPr/>
          </p:nvSpPr>
          <p:spPr bwMode="auto">
            <a:xfrm>
              <a:off x="52197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4" name="Rectangle 205"/>
            <p:cNvSpPr>
              <a:spLocks noChangeArrowheads="1"/>
            </p:cNvSpPr>
            <p:nvPr/>
          </p:nvSpPr>
          <p:spPr bwMode="auto">
            <a:xfrm>
              <a:off x="54356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5" name="Rectangle 206"/>
            <p:cNvSpPr>
              <a:spLocks noChangeArrowheads="1"/>
            </p:cNvSpPr>
            <p:nvPr/>
          </p:nvSpPr>
          <p:spPr bwMode="auto">
            <a:xfrm>
              <a:off x="56515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6" name="Rectangle 207"/>
            <p:cNvSpPr>
              <a:spLocks noChangeArrowheads="1"/>
            </p:cNvSpPr>
            <p:nvPr/>
          </p:nvSpPr>
          <p:spPr bwMode="auto">
            <a:xfrm>
              <a:off x="5868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60848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8" name="Rectangle 209"/>
            <p:cNvSpPr>
              <a:spLocks noChangeArrowheads="1"/>
            </p:cNvSpPr>
            <p:nvPr/>
          </p:nvSpPr>
          <p:spPr bwMode="auto">
            <a:xfrm>
              <a:off x="63007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9" name="Rectangle 210"/>
            <p:cNvSpPr>
              <a:spLocks noChangeArrowheads="1"/>
            </p:cNvSpPr>
            <p:nvPr/>
          </p:nvSpPr>
          <p:spPr bwMode="auto">
            <a:xfrm>
              <a:off x="65166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0" name="Rectangle 211"/>
            <p:cNvSpPr>
              <a:spLocks noChangeArrowheads="1"/>
            </p:cNvSpPr>
            <p:nvPr/>
          </p:nvSpPr>
          <p:spPr bwMode="auto">
            <a:xfrm>
              <a:off x="67325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1" name="Rectangle 212"/>
            <p:cNvSpPr>
              <a:spLocks noChangeArrowheads="1"/>
            </p:cNvSpPr>
            <p:nvPr/>
          </p:nvSpPr>
          <p:spPr bwMode="auto">
            <a:xfrm>
              <a:off x="69484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2" name="Rectangle 213"/>
            <p:cNvSpPr>
              <a:spLocks noChangeArrowheads="1"/>
            </p:cNvSpPr>
            <p:nvPr/>
          </p:nvSpPr>
          <p:spPr bwMode="auto">
            <a:xfrm>
              <a:off x="71643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3" name="Rectangle 214"/>
            <p:cNvSpPr>
              <a:spLocks noChangeArrowheads="1"/>
            </p:cNvSpPr>
            <p:nvPr/>
          </p:nvSpPr>
          <p:spPr bwMode="auto">
            <a:xfrm>
              <a:off x="73802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4" name="Rectangle 215"/>
            <p:cNvSpPr>
              <a:spLocks noChangeArrowheads="1"/>
            </p:cNvSpPr>
            <p:nvPr/>
          </p:nvSpPr>
          <p:spPr bwMode="auto">
            <a:xfrm>
              <a:off x="75961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5" name="Rectangle 216"/>
            <p:cNvSpPr>
              <a:spLocks noChangeArrowheads="1"/>
            </p:cNvSpPr>
            <p:nvPr/>
          </p:nvSpPr>
          <p:spPr bwMode="auto">
            <a:xfrm>
              <a:off x="78120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6" name="Rectangle 217"/>
            <p:cNvSpPr>
              <a:spLocks noChangeArrowheads="1"/>
            </p:cNvSpPr>
            <p:nvPr/>
          </p:nvSpPr>
          <p:spPr bwMode="auto">
            <a:xfrm>
              <a:off x="50038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7" name="Rectangle 218"/>
            <p:cNvSpPr>
              <a:spLocks noChangeArrowheads="1"/>
            </p:cNvSpPr>
            <p:nvPr/>
          </p:nvSpPr>
          <p:spPr bwMode="auto">
            <a:xfrm>
              <a:off x="52197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8" name="Rectangle 219"/>
            <p:cNvSpPr>
              <a:spLocks noChangeArrowheads="1"/>
            </p:cNvSpPr>
            <p:nvPr/>
          </p:nvSpPr>
          <p:spPr bwMode="auto">
            <a:xfrm>
              <a:off x="54356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9" name="Rectangle 220"/>
            <p:cNvSpPr>
              <a:spLocks noChangeArrowheads="1"/>
            </p:cNvSpPr>
            <p:nvPr/>
          </p:nvSpPr>
          <p:spPr bwMode="auto">
            <a:xfrm>
              <a:off x="56515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0" name="Rectangle 221"/>
            <p:cNvSpPr>
              <a:spLocks noChangeArrowheads="1"/>
            </p:cNvSpPr>
            <p:nvPr/>
          </p:nvSpPr>
          <p:spPr bwMode="auto">
            <a:xfrm>
              <a:off x="5868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1" name="Rectangle 222"/>
            <p:cNvSpPr>
              <a:spLocks noChangeArrowheads="1"/>
            </p:cNvSpPr>
            <p:nvPr/>
          </p:nvSpPr>
          <p:spPr bwMode="auto">
            <a:xfrm>
              <a:off x="60848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2" name="Rectangle 223"/>
            <p:cNvSpPr>
              <a:spLocks noChangeArrowheads="1"/>
            </p:cNvSpPr>
            <p:nvPr/>
          </p:nvSpPr>
          <p:spPr bwMode="auto">
            <a:xfrm>
              <a:off x="63007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3" name="Rectangle 224"/>
            <p:cNvSpPr>
              <a:spLocks noChangeArrowheads="1"/>
            </p:cNvSpPr>
            <p:nvPr/>
          </p:nvSpPr>
          <p:spPr bwMode="auto">
            <a:xfrm>
              <a:off x="65166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4" name="Rectangle 225"/>
            <p:cNvSpPr>
              <a:spLocks noChangeArrowheads="1"/>
            </p:cNvSpPr>
            <p:nvPr/>
          </p:nvSpPr>
          <p:spPr bwMode="auto">
            <a:xfrm>
              <a:off x="67325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5" name="Rectangle 226"/>
            <p:cNvSpPr>
              <a:spLocks noChangeArrowheads="1"/>
            </p:cNvSpPr>
            <p:nvPr/>
          </p:nvSpPr>
          <p:spPr bwMode="auto">
            <a:xfrm>
              <a:off x="69484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6" name="Rectangle 227"/>
            <p:cNvSpPr>
              <a:spLocks noChangeArrowheads="1"/>
            </p:cNvSpPr>
            <p:nvPr/>
          </p:nvSpPr>
          <p:spPr bwMode="auto">
            <a:xfrm>
              <a:off x="71643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7" name="Rectangle 228"/>
            <p:cNvSpPr>
              <a:spLocks noChangeArrowheads="1"/>
            </p:cNvSpPr>
            <p:nvPr/>
          </p:nvSpPr>
          <p:spPr bwMode="auto">
            <a:xfrm>
              <a:off x="73802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8" name="Rectangle 229"/>
            <p:cNvSpPr>
              <a:spLocks noChangeArrowheads="1"/>
            </p:cNvSpPr>
            <p:nvPr/>
          </p:nvSpPr>
          <p:spPr bwMode="auto">
            <a:xfrm>
              <a:off x="75961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9" name="Rectangle 230"/>
            <p:cNvSpPr>
              <a:spLocks noChangeArrowheads="1"/>
            </p:cNvSpPr>
            <p:nvPr/>
          </p:nvSpPr>
          <p:spPr bwMode="auto">
            <a:xfrm>
              <a:off x="78120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0" name="Rectangle 231"/>
            <p:cNvSpPr>
              <a:spLocks noChangeArrowheads="1"/>
            </p:cNvSpPr>
            <p:nvPr/>
          </p:nvSpPr>
          <p:spPr bwMode="auto">
            <a:xfrm>
              <a:off x="50038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1" name="Rectangle 232"/>
            <p:cNvSpPr>
              <a:spLocks noChangeArrowheads="1"/>
            </p:cNvSpPr>
            <p:nvPr/>
          </p:nvSpPr>
          <p:spPr bwMode="auto">
            <a:xfrm>
              <a:off x="52197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2" name="Rectangle 233"/>
            <p:cNvSpPr>
              <a:spLocks noChangeArrowheads="1"/>
            </p:cNvSpPr>
            <p:nvPr/>
          </p:nvSpPr>
          <p:spPr bwMode="auto">
            <a:xfrm>
              <a:off x="54356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3" name="Rectangle 234"/>
            <p:cNvSpPr>
              <a:spLocks noChangeArrowheads="1"/>
            </p:cNvSpPr>
            <p:nvPr/>
          </p:nvSpPr>
          <p:spPr bwMode="auto">
            <a:xfrm>
              <a:off x="56515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4" name="Rectangle 235"/>
            <p:cNvSpPr>
              <a:spLocks noChangeArrowheads="1"/>
            </p:cNvSpPr>
            <p:nvPr/>
          </p:nvSpPr>
          <p:spPr bwMode="auto">
            <a:xfrm>
              <a:off x="5868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5" name="Rectangle 236"/>
            <p:cNvSpPr>
              <a:spLocks noChangeArrowheads="1"/>
            </p:cNvSpPr>
            <p:nvPr/>
          </p:nvSpPr>
          <p:spPr bwMode="auto">
            <a:xfrm>
              <a:off x="60848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6" name="Rectangle 237"/>
            <p:cNvSpPr>
              <a:spLocks noChangeArrowheads="1"/>
            </p:cNvSpPr>
            <p:nvPr/>
          </p:nvSpPr>
          <p:spPr bwMode="auto">
            <a:xfrm>
              <a:off x="63007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7" name="Rectangle 238"/>
            <p:cNvSpPr>
              <a:spLocks noChangeArrowheads="1"/>
            </p:cNvSpPr>
            <p:nvPr/>
          </p:nvSpPr>
          <p:spPr bwMode="auto">
            <a:xfrm>
              <a:off x="65166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8" name="Rectangle 239"/>
            <p:cNvSpPr>
              <a:spLocks noChangeArrowheads="1"/>
            </p:cNvSpPr>
            <p:nvPr/>
          </p:nvSpPr>
          <p:spPr bwMode="auto">
            <a:xfrm>
              <a:off x="67325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9" name="Rectangle 240"/>
            <p:cNvSpPr>
              <a:spLocks noChangeArrowheads="1"/>
            </p:cNvSpPr>
            <p:nvPr/>
          </p:nvSpPr>
          <p:spPr bwMode="auto">
            <a:xfrm>
              <a:off x="69484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0" name="Rectangle 241"/>
            <p:cNvSpPr>
              <a:spLocks noChangeArrowheads="1"/>
            </p:cNvSpPr>
            <p:nvPr/>
          </p:nvSpPr>
          <p:spPr bwMode="auto">
            <a:xfrm>
              <a:off x="71643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1" name="Rectangle 242"/>
            <p:cNvSpPr>
              <a:spLocks noChangeArrowheads="1"/>
            </p:cNvSpPr>
            <p:nvPr/>
          </p:nvSpPr>
          <p:spPr bwMode="auto">
            <a:xfrm>
              <a:off x="73802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2" name="Rectangle 243"/>
            <p:cNvSpPr>
              <a:spLocks noChangeArrowheads="1"/>
            </p:cNvSpPr>
            <p:nvPr/>
          </p:nvSpPr>
          <p:spPr bwMode="auto">
            <a:xfrm>
              <a:off x="75961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3" name="Rectangle 244"/>
            <p:cNvSpPr>
              <a:spLocks noChangeArrowheads="1"/>
            </p:cNvSpPr>
            <p:nvPr/>
          </p:nvSpPr>
          <p:spPr bwMode="auto">
            <a:xfrm>
              <a:off x="78120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4" name="Rectangle 245"/>
            <p:cNvSpPr>
              <a:spLocks noChangeArrowheads="1"/>
            </p:cNvSpPr>
            <p:nvPr/>
          </p:nvSpPr>
          <p:spPr bwMode="auto">
            <a:xfrm>
              <a:off x="50038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5" name="Rectangle 246"/>
            <p:cNvSpPr>
              <a:spLocks noChangeArrowheads="1"/>
            </p:cNvSpPr>
            <p:nvPr/>
          </p:nvSpPr>
          <p:spPr bwMode="auto">
            <a:xfrm>
              <a:off x="52197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6" name="Rectangle 247"/>
            <p:cNvSpPr>
              <a:spLocks noChangeArrowheads="1"/>
            </p:cNvSpPr>
            <p:nvPr/>
          </p:nvSpPr>
          <p:spPr bwMode="auto">
            <a:xfrm>
              <a:off x="54356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7" name="Rectangle 248"/>
            <p:cNvSpPr>
              <a:spLocks noChangeArrowheads="1"/>
            </p:cNvSpPr>
            <p:nvPr/>
          </p:nvSpPr>
          <p:spPr bwMode="auto">
            <a:xfrm>
              <a:off x="56515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8" name="Rectangle 249"/>
            <p:cNvSpPr>
              <a:spLocks noChangeArrowheads="1"/>
            </p:cNvSpPr>
            <p:nvPr/>
          </p:nvSpPr>
          <p:spPr bwMode="auto">
            <a:xfrm>
              <a:off x="5868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9" name="Rectangle 250"/>
            <p:cNvSpPr>
              <a:spLocks noChangeArrowheads="1"/>
            </p:cNvSpPr>
            <p:nvPr/>
          </p:nvSpPr>
          <p:spPr bwMode="auto">
            <a:xfrm>
              <a:off x="60848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0" name="Rectangle 251"/>
            <p:cNvSpPr>
              <a:spLocks noChangeArrowheads="1"/>
            </p:cNvSpPr>
            <p:nvPr/>
          </p:nvSpPr>
          <p:spPr bwMode="auto">
            <a:xfrm>
              <a:off x="63007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1" name="Rectangle 252"/>
            <p:cNvSpPr>
              <a:spLocks noChangeArrowheads="1"/>
            </p:cNvSpPr>
            <p:nvPr/>
          </p:nvSpPr>
          <p:spPr bwMode="auto">
            <a:xfrm>
              <a:off x="65166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2" name="Rectangle 253"/>
            <p:cNvSpPr>
              <a:spLocks noChangeArrowheads="1"/>
            </p:cNvSpPr>
            <p:nvPr/>
          </p:nvSpPr>
          <p:spPr bwMode="auto">
            <a:xfrm>
              <a:off x="67325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3" name="Rectangle 254"/>
            <p:cNvSpPr>
              <a:spLocks noChangeArrowheads="1"/>
            </p:cNvSpPr>
            <p:nvPr/>
          </p:nvSpPr>
          <p:spPr bwMode="auto">
            <a:xfrm>
              <a:off x="69484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4" name="Rectangle 255"/>
            <p:cNvSpPr>
              <a:spLocks noChangeArrowheads="1"/>
            </p:cNvSpPr>
            <p:nvPr/>
          </p:nvSpPr>
          <p:spPr bwMode="auto">
            <a:xfrm>
              <a:off x="71643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5" name="Rectangle 256"/>
            <p:cNvSpPr>
              <a:spLocks noChangeArrowheads="1"/>
            </p:cNvSpPr>
            <p:nvPr/>
          </p:nvSpPr>
          <p:spPr bwMode="auto">
            <a:xfrm>
              <a:off x="73802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6" name="Rectangle 257"/>
            <p:cNvSpPr>
              <a:spLocks noChangeArrowheads="1"/>
            </p:cNvSpPr>
            <p:nvPr/>
          </p:nvSpPr>
          <p:spPr bwMode="auto">
            <a:xfrm>
              <a:off x="75961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7" name="Rectangle 258"/>
            <p:cNvSpPr>
              <a:spLocks noChangeArrowheads="1"/>
            </p:cNvSpPr>
            <p:nvPr/>
          </p:nvSpPr>
          <p:spPr bwMode="auto">
            <a:xfrm>
              <a:off x="78120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8" name="Rectangle 259"/>
            <p:cNvSpPr>
              <a:spLocks noChangeArrowheads="1"/>
            </p:cNvSpPr>
            <p:nvPr/>
          </p:nvSpPr>
          <p:spPr bwMode="auto">
            <a:xfrm>
              <a:off x="50038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9" name="Rectangle 260"/>
            <p:cNvSpPr>
              <a:spLocks noChangeArrowheads="1"/>
            </p:cNvSpPr>
            <p:nvPr/>
          </p:nvSpPr>
          <p:spPr bwMode="auto">
            <a:xfrm>
              <a:off x="52197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0" name="Rectangle 261"/>
            <p:cNvSpPr>
              <a:spLocks noChangeArrowheads="1"/>
            </p:cNvSpPr>
            <p:nvPr/>
          </p:nvSpPr>
          <p:spPr bwMode="auto">
            <a:xfrm>
              <a:off x="54356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1" name="Rectangle 262"/>
            <p:cNvSpPr>
              <a:spLocks noChangeArrowheads="1"/>
            </p:cNvSpPr>
            <p:nvPr/>
          </p:nvSpPr>
          <p:spPr bwMode="auto">
            <a:xfrm>
              <a:off x="56515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2" name="Rectangle 263"/>
            <p:cNvSpPr>
              <a:spLocks noChangeArrowheads="1"/>
            </p:cNvSpPr>
            <p:nvPr/>
          </p:nvSpPr>
          <p:spPr bwMode="auto">
            <a:xfrm>
              <a:off x="5868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3" name="Rectangle 264"/>
            <p:cNvSpPr>
              <a:spLocks noChangeArrowheads="1"/>
            </p:cNvSpPr>
            <p:nvPr/>
          </p:nvSpPr>
          <p:spPr bwMode="auto">
            <a:xfrm>
              <a:off x="60848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4" name="Rectangle 265"/>
            <p:cNvSpPr>
              <a:spLocks noChangeArrowheads="1"/>
            </p:cNvSpPr>
            <p:nvPr/>
          </p:nvSpPr>
          <p:spPr bwMode="auto">
            <a:xfrm>
              <a:off x="63007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5" name="Rectangle 266"/>
            <p:cNvSpPr>
              <a:spLocks noChangeArrowheads="1"/>
            </p:cNvSpPr>
            <p:nvPr/>
          </p:nvSpPr>
          <p:spPr bwMode="auto">
            <a:xfrm>
              <a:off x="65166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6" name="Rectangle 267"/>
            <p:cNvSpPr>
              <a:spLocks noChangeArrowheads="1"/>
            </p:cNvSpPr>
            <p:nvPr/>
          </p:nvSpPr>
          <p:spPr bwMode="auto">
            <a:xfrm>
              <a:off x="67325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7" name="Rectangle 268"/>
            <p:cNvSpPr>
              <a:spLocks noChangeArrowheads="1"/>
            </p:cNvSpPr>
            <p:nvPr/>
          </p:nvSpPr>
          <p:spPr bwMode="auto">
            <a:xfrm>
              <a:off x="69484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8" name="Rectangle 269"/>
            <p:cNvSpPr>
              <a:spLocks noChangeArrowheads="1"/>
            </p:cNvSpPr>
            <p:nvPr/>
          </p:nvSpPr>
          <p:spPr bwMode="auto">
            <a:xfrm>
              <a:off x="71643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9" name="Rectangle 270"/>
            <p:cNvSpPr>
              <a:spLocks noChangeArrowheads="1"/>
            </p:cNvSpPr>
            <p:nvPr/>
          </p:nvSpPr>
          <p:spPr bwMode="auto">
            <a:xfrm>
              <a:off x="73802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0" name="Rectangle 271"/>
            <p:cNvSpPr>
              <a:spLocks noChangeArrowheads="1"/>
            </p:cNvSpPr>
            <p:nvPr/>
          </p:nvSpPr>
          <p:spPr bwMode="auto">
            <a:xfrm>
              <a:off x="75961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1" name="Rectangle 272"/>
            <p:cNvSpPr>
              <a:spLocks noChangeArrowheads="1"/>
            </p:cNvSpPr>
            <p:nvPr/>
          </p:nvSpPr>
          <p:spPr bwMode="auto">
            <a:xfrm>
              <a:off x="78120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2" name="Rectangle 273"/>
            <p:cNvSpPr>
              <a:spLocks noChangeArrowheads="1"/>
            </p:cNvSpPr>
            <p:nvPr/>
          </p:nvSpPr>
          <p:spPr bwMode="auto">
            <a:xfrm>
              <a:off x="50038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3" name="Rectangle 274"/>
            <p:cNvSpPr>
              <a:spLocks noChangeArrowheads="1"/>
            </p:cNvSpPr>
            <p:nvPr/>
          </p:nvSpPr>
          <p:spPr bwMode="auto">
            <a:xfrm>
              <a:off x="52197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4" name="Rectangle 275"/>
            <p:cNvSpPr>
              <a:spLocks noChangeArrowheads="1"/>
            </p:cNvSpPr>
            <p:nvPr/>
          </p:nvSpPr>
          <p:spPr bwMode="auto">
            <a:xfrm>
              <a:off x="54356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5" name="Rectangle 276"/>
            <p:cNvSpPr>
              <a:spLocks noChangeArrowheads="1"/>
            </p:cNvSpPr>
            <p:nvPr/>
          </p:nvSpPr>
          <p:spPr bwMode="auto">
            <a:xfrm>
              <a:off x="56515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6" name="Rectangle 277"/>
            <p:cNvSpPr>
              <a:spLocks noChangeArrowheads="1"/>
            </p:cNvSpPr>
            <p:nvPr/>
          </p:nvSpPr>
          <p:spPr bwMode="auto">
            <a:xfrm>
              <a:off x="5868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7" name="Rectangle 278"/>
            <p:cNvSpPr>
              <a:spLocks noChangeArrowheads="1"/>
            </p:cNvSpPr>
            <p:nvPr/>
          </p:nvSpPr>
          <p:spPr bwMode="auto">
            <a:xfrm>
              <a:off x="60848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8" name="Rectangle 279"/>
            <p:cNvSpPr>
              <a:spLocks noChangeArrowheads="1"/>
            </p:cNvSpPr>
            <p:nvPr/>
          </p:nvSpPr>
          <p:spPr bwMode="auto">
            <a:xfrm>
              <a:off x="63007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9" name="Rectangle 280"/>
            <p:cNvSpPr>
              <a:spLocks noChangeArrowheads="1"/>
            </p:cNvSpPr>
            <p:nvPr/>
          </p:nvSpPr>
          <p:spPr bwMode="auto">
            <a:xfrm>
              <a:off x="65166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0" name="Rectangle 281"/>
            <p:cNvSpPr>
              <a:spLocks noChangeArrowheads="1"/>
            </p:cNvSpPr>
            <p:nvPr/>
          </p:nvSpPr>
          <p:spPr bwMode="auto">
            <a:xfrm>
              <a:off x="67325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1" name="Rectangle 282"/>
            <p:cNvSpPr>
              <a:spLocks noChangeArrowheads="1"/>
            </p:cNvSpPr>
            <p:nvPr/>
          </p:nvSpPr>
          <p:spPr bwMode="auto">
            <a:xfrm>
              <a:off x="69484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2" name="Rectangle 283"/>
            <p:cNvSpPr>
              <a:spLocks noChangeArrowheads="1"/>
            </p:cNvSpPr>
            <p:nvPr/>
          </p:nvSpPr>
          <p:spPr bwMode="auto">
            <a:xfrm>
              <a:off x="71643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3" name="Rectangle 284"/>
            <p:cNvSpPr>
              <a:spLocks noChangeArrowheads="1"/>
            </p:cNvSpPr>
            <p:nvPr/>
          </p:nvSpPr>
          <p:spPr bwMode="auto">
            <a:xfrm>
              <a:off x="73802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4" name="Rectangle 285"/>
            <p:cNvSpPr>
              <a:spLocks noChangeArrowheads="1"/>
            </p:cNvSpPr>
            <p:nvPr/>
          </p:nvSpPr>
          <p:spPr bwMode="auto">
            <a:xfrm>
              <a:off x="75961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5" name="Rectangle 286"/>
            <p:cNvSpPr>
              <a:spLocks noChangeArrowheads="1"/>
            </p:cNvSpPr>
            <p:nvPr/>
          </p:nvSpPr>
          <p:spPr bwMode="auto">
            <a:xfrm>
              <a:off x="78120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6" name="Rectangle 287"/>
            <p:cNvSpPr>
              <a:spLocks noChangeArrowheads="1"/>
            </p:cNvSpPr>
            <p:nvPr/>
          </p:nvSpPr>
          <p:spPr bwMode="auto">
            <a:xfrm>
              <a:off x="50038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7" name="Rectangle 288"/>
            <p:cNvSpPr>
              <a:spLocks noChangeArrowheads="1"/>
            </p:cNvSpPr>
            <p:nvPr/>
          </p:nvSpPr>
          <p:spPr bwMode="auto">
            <a:xfrm>
              <a:off x="52197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8" name="Rectangle 289"/>
            <p:cNvSpPr>
              <a:spLocks noChangeArrowheads="1"/>
            </p:cNvSpPr>
            <p:nvPr/>
          </p:nvSpPr>
          <p:spPr bwMode="auto">
            <a:xfrm>
              <a:off x="54356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9" name="Rectangle 290"/>
            <p:cNvSpPr>
              <a:spLocks noChangeArrowheads="1"/>
            </p:cNvSpPr>
            <p:nvPr/>
          </p:nvSpPr>
          <p:spPr bwMode="auto">
            <a:xfrm>
              <a:off x="56515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0" name="Rectangle 291"/>
            <p:cNvSpPr>
              <a:spLocks noChangeArrowheads="1"/>
            </p:cNvSpPr>
            <p:nvPr/>
          </p:nvSpPr>
          <p:spPr bwMode="auto">
            <a:xfrm>
              <a:off x="5868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1" name="Rectangle 292"/>
            <p:cNvSpPr>
              <a:spLocks noChangeArrowheads="1"/>
            </p:cNvSpPr>
            <p:nvPr/>
          </p:nvSpPr>
          <p:spPr bwMode="auto">
            <a:xfrm>
              <a:off x="60848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2" name="Rectangle 293"/>
            <p:cNvSpPr>
              <a:spLocks noChangeArrowheads="1"/>
            </p:cNvSpPr>
            <p:nvPr/>
          </p:nvSpPr>
          <p:spPr bwMode="auto">
            <a:xfrm>
              <a:off x="63007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3" name="Rectangle 294"/>
            <p:cNvSpPr>
              <a:spLocks noChangeArrowheads="1"/>
            </p:cNvSpPr>
            <p:nvPr/>
          </p:nvSpPr>
          <p:spPr bwMode="auto">
            <a:xfrm>
              <a:off x="65166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4" name="Rectangle 295"/>
            <p:cNvSpPr>
              <a:spLocks noChangeArrowheads="1"/>
            </p:cNvSpPr>
            <p:nvPr/>
          </p:nvSpPr>
          <p:spPr bwMode="auto">
            <a:xfrm>
              <a:off x="67325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5" name="Rectangle 296"/>
            <p:cNvSpPr>
              <a:spLocks noChangeArrowheads="1"/>
            </p:cNvSpPr>
            <p:nvPr/>
          </p:nvSpPr>
          <p:spPr bwMode="auto">
            <a:xfrm>
              <a:off x="69484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6" name="Rectangle 297"/>
            <p:cNvSpPr>
              <a:spLocks noChangeArrowheads="1"/>
            </p:cNvSpPr>
            <p:nvPr/>
          </p:nvSpPr>
          <p:spPr bwMode="auto">
            <a:xfrm>
              <a:off x="71643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7" name="Rectangle 298"/>
            <p:cNvSpPr>
              <a:spLocks noChangeArrowheads="1"/>
            </p:cNvSpPr>
            <p:nvPr/>
          </p:nvSpPr>
          <p:spPr bwMode="auto">
            <a:xfrm>
              <a:off x="73802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8" name="Rectangle 299"/>
            <p:cNvSpPr>
              <a:spLocks noChangeArrowheads="1"/>
            </p:cNvSpPr>
            <p:nvPr/>
          </p:nvSpPr>
          <p:spPr bwMode="auto">
            <a:xfrm>
              <a:off x="75961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9" name="Rectangle 300"/>
            <p:cNvSpPr>
              <a:spLocks noChangeArrowheads="1"/>
            </p:cNvSpPr>
            <p:nvPr/>
          </p:nvSpPr>
          <p:spPr bwMode="auto">
            <a:xfrm>
              <a:off x="78120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0" name="Rectangle 301"/>
            <p:cNvSpPr>
              <a:spLocks noChangeArrowheads="1"/>
            </p:cNvSpPr>
            <p:nvPr/>
          </p:nvSpPr>
          <p:spPr bwMode="auto">
            <a:xfrm>
              <a:off x="8027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1" name="Rectangle 302"/>
            <p:cNvSpPr>
              <a:spLocks noChangeArrowheads="1"/>
            </p:cNvSpPr>
            <p:nvPr/>
          </p:nvSpPr>
          <p:spPr bwMode="auto">
            <a:xfrm>
              <a:off x="8027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2" name="Rectangle 303"/>
            <p:cNvSpPr>
              <a:spLocks noChangeArrowheads="1"/>
            </p:cNvSpPr>
            <p:nvPr/>
          </p:nvSpPr>
          <p:spPr bwMode="auto">
            <a:xfrm>
              <a:off x="8027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3" name="Rectangle 304"/>
            <p:cNvSpPr>
              <a:spLocks noChangeArrowheads="1"/>
            </p:cNvSpPr>
            <p:nvPr/>
          </p:nvSpPr>
          <p:spPr bwMode="auto">
            <a:xfrm>
              <a:off x="8027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4" name="Rectangle 305"/>
            <p:cNvSpPr>
              <a:spLocks noChangeArrowheads="1"/>
            </p:cNvSpPr>
            <p:nvPr/>
          </p:nvSpPr>
          <p:spPr bwMode="auto">
            <a:xfrm>
              <a:off x="8027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5" name="Rectangle 306"/>
            <p:cNvSpPr>
              <a:spLocks noChangeArrowheads="1"/>
            </p:cNvSpPr>
            <p:nvPr/>
          </p:nvSpPr>
          <p:spPr bwMode="auto">
            <a:xfrm>
              <a:off x="8027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6" name="Rectangle 307"/>
            <p:cNvSpPr>
              <a:spLocks noChangeArrowheads="1"/>
            </p:cNvSpPr>
            <p:nvPr/>
          </p:nvSpPr>
          <p:spPr bwMode="auto">
            <a:xfrm>
              <a:off x="8027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7" name="Rectangle 308"/>
            <p:cNvSpPr>
              <a:spLocks noChangeArrowheads="1"/>
            </p:cNvSpPr>
            <p:nvPr/>
          </p:nvSpPr>
          <p:spPr bwMode="auto">
            <a:xfrm>
              <a:off x="8027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8" name="Rectangle 309"/>
            <p:cNvSpPr>
              <a:spLocks noChangeArrowheads="1"/>
            </p:cNvSpPr>
            <p:nvPr/>
          </p:nvSpPr>
          <p:spPr bwMode="auto">
            <a:xfrm>
              <a:off x="8027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9" name="Rectangle 310"/>
            <p:cNvSpPr>
              <a:spLocks noChangeArrowheads="1"/>
            </p:cNvSpPr>
            <p:nvPr/>
          </p:nvSpPr>
          <p:spPr bwMode="auto">
            <a:xfrm>
              <a:off x="8027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416" name="Line 326"/>
          <p:cNvSpPr>
            <a:spLocks noChangeShapeType="1"/>
          </p:cNvSpPr>
          <p:nvPr/>
        </p:nvSpPr>
        <p:spPr bwMode="auto">
          <a:xfrm flipV="1">
            <a:off x="1137603" y="2225675"/>
            <a:ext cx="2663825" cy="10810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46480" y="1021080"/>
            <a:ext cx="2978402" cy="2429576"/>
            <a:chOff x="1046480" y="1021080"/>
            <a:chExt cx="2978402" cy="2429576"/>
          </a:xfrm>
        </p:grpSpPr>
        <p:sp>
          <p:nvSpPr>
            <p:cNvPr id="417" name="Rectangle 147"/>
            <p:cNvSpPr>
              <a:spLocks noChangeArrowheads="1"/>
            </p:cNvSpPr>
            <p:nvPr/>
          </p:nvSpPr>
          <p:spPr bwMode="auto">
            <a:xfrm>
              <a:off x="1046480" y="1021080"/>
              <a:ext cx="2667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drawLine(x1,y1,x2,y2)</a:t>
              </a:r>
            </a:p>
          </p:txBody>
        </p:sp>
        <p:sp>
          <p:nvSpPr>
            <p:cNvPr id="431" name="Rectangle 324"/>
            <p:cNvSpPr>
              <a:spLocks noChangeArrowheads="1"/>
            </p:cNvSpPr>
            <p:nvPr/>
          </p:nvSpPr>
          <p:spPr bwMode="auto">
            <a:xfrm>
              <a:off x="1209755" y="3234756"/>
              <a:ext cx="215900" cy="215900"/>
            </a:xfrm>
            <a:prstGeom prst="rect">
              <a:avLst/>
            </a:prstGeom>
            <a:solidFill>
              <a:schemeClr val="tx1">
                <a:alpha val="45097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7" name="Rectangle 314"/>
            <p:cNvSpPr>
              <a:spLocks noChangeArrowheads="1"/>
            </p:cNvSpPr>
            <p:nvPr/>
          </p:nvSpPr>
          <p:spPr bwMode="auto">
            <a:xfrm>
              <a:off x="3808982" y="2368227"/>
              <a:ext cx="215900" cy="215900"/>
            </a:xfrm>
            <a:prstGeom prst="rect">
              <a:avLst/>
            </a:prstGeom>
            <a:solidFill>
              <a:schemeClr val="tx1">
                <a:alpha val="45097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161" name="Rectangle 147"/>
          <p:cNvSpPr>
            <a:spLocks noChangeArrowheads="1"/>
          </p:cNvSpPr>
          <p:nvPr/>
        </p:nvSpPr>
        <p:spPr bwMode="auto">
          <a:xfrm>
            <a:off x="1125611" y="361586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x1</a:t>
            </a:r>
          </a:p>
        </p:txBody>
      </p:sp>
      <p:sp>
        <p:nvSpPr>
          <p:cNvPr id="162" name="Rectangle 147"/>
          <p:cNvSpPr>
            <a:spLocks noChangeArrowheads="1"/>
          </p:cNvSpPr>
          <p:nvPr/>
        </p:nvSpPr>
        <p:spPr bwMode="auto">
          <a:xfrm>
            <a:off x="3703997" y="363800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x2</a:t>
            </a:r>
          </a:p>
        </p:txBody>
      </p:sp>
      <p:sp>
        <p:nvSpPr>
          <p:cNvPr id="163" name="Rectangle 147"/>
          <p:cNvSpPr>
            <a:spLocks noChangeArrowheads="1"/>
          </p:cNvSpPr>
          <p:nvPr/>
        </p:nvSpPr>
        <p:spPr bwMode="auto">
          <a:xfrm>
            <a:off x="415076" y="312510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y1</a:t>
            </a:r>
          </a:p>
        </p:txBody>
      </p:sp>
      <p:sp>
        <p:nvSpPr>
          <p:cNvPr id="164" name="Rectangle 147"/>
          <p:cNvSpPr>
            <a:spLocks noChangeArrowheads="1"/>
          </p:cNvSpPr>
          <p:nvPr/>
        </p:nvSpPr>
        <p:spPr bwMode="auto">
          <a:xfrm>
            <a:off x="412800" y="2267985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y2</a:t>
            </a:r>
          </a:p>
        </p:txBody>
      </p:sp>
      <p:sp>
        <p:nvSpPr>
          <p:cNvPr id="166" name="Rounded Rectangular Callout 165"/>
          <p:cNvSpPr/>
          <p:nvPr/>
        </p:nvSpPr>
        <p:spPr>
          <a:xfrm>
            <a:off x="5083957" y="1763773"/>
            <a:ext cx="3029576" cy="1159870"/>
          </a:xfrm>
          <a:prstGeom prst="wedgeRoundRectCallout">
            <a:avLst>
              <a:gd name="adj1" fmla="val -80486"/>
              <a:gd name="adj2" fmla="val 271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0400" rIns="144000" bIns="140400" rtlCol="0" anchor="ctr"/>
          <a:lstStyle/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Simplifying assumption: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Let us focus on lines that go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north-east</a:t>
            </a:r>
          </a:p>
        </p:txBody>
      </p:sp>
    </p:spTree>
    <p:extLst>
      <p:ext uri="{BB962C8B-B14F-4D97-AF65-F5344CB8AC3E}">
        <p14:creationId xmlns:p14="http://schemas.microsoft.com/office/powerpoint/2010/main" val="11626140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77240" y="1506538"/>
            <a:ext cx="3240088" cy="2159000"/>
            <a:chOff x="5003800" y="1557338"/>
            <a:chExt cx="3240088" cy="2159000"/>
          </a:xfrm>
        </p:grpSpPr>
        <p:sp>
          <p:nvSpPr>
            <p:cNvPr id="250" name="Rectangle 161"/>
            <p:cNvSpPr>
              <a:spLocks noChangeArrowheads="1"/>
            </p:cNvSpPr>
            <p:nvPr/>
          </p:nvSpPr>
          <p:spPr bwMode="auto">
            <a:xfrm>
              <a:off x="50038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1" name="Rectangle 162"/>
            <p:cNvSpPr>
              <a:spLocks noChangeArrowheads="1"/>
            </p:cNvSpPr>
            <p:nvPr/>
          </p:nvSpPr>
          <p:spPr bwMode="auto">
            <a:xfrm>
              <a:off x="52197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2" name="Rectangle 163"/>
            <p:cNvSpPr>
              <a:spLocks noChangeArrowheads="1"/>
            </p:cNvSpPr>
            <p:nvPr/>
          </p:nvSpPr>
          <p:spPr bwMode="auto">
            <a:xfrm>
              <a:off x="54356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3" name="Rectangle 164"/>
            <p:cNvSpPr>
              <a:spLocks noChangeArrowheads="1"/>
            </p:cNvSpPr>
            <p:nvPr/>
          </p:nvSpPr>
          <p:spPr bwMode="auto">
            <a:xfrm>
              <a:off x="56515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4" name="Rectangle 165"/>
            <p:cNvSpPr>
              <a:spLocks noChangeArrowheads="1"/>
            </p:cNvSpPr>
            <p:nvPr/>
          </p:nvSpPr>
          <p:spPr bwMode="auto">
            <a:xfrm>
              <a:off x="5868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5" name="Rectangle 166"/>
            <p:cNvSpPr>
              <a:spLocks noChangeArrowheads="1"/>
            </p:cNvSpPr>
            <p:nvPr/>
          </p:nvSpPr>
          <p:spPr bwMode="auto">
            <a:xfrm>
              <a:off x="60833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6" name="Rectangle 167"/>
            <p:cNvSpPr>
              <a:spLocks noChangeArrowheads="1"/>
            </p:cNvSpPr>
            <p:nvPr/>
          </p:nvSpPr>
          <p:spPr bwMode="auto">
            <a:xfrm>
              <a:off x="63007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7" name="Rectangle 168"/>
            <p:cNvSpPr>
              <a:spLocks noChangeArrowheads="1"/>
            </p:cNvSpPr>
            <p:nvPr/>
          </p:nvSpPr>
          <p:spPr bwMode="auto">
            <a:xfrm>
              <a:off x="65166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8" name="Rectangle 169"/>
            <p:cNvSpPr>
              <a:spLocks noChangeArrowheads="1"/>
            </p:cNvSpPr>
            <p:nvPr/>
          </p:nvSpPr>
          <p:spPr bwMode="auto">
            <a:xfrm>
              <a:off x="67325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9" name="Rectangle 170"/>
            <p:cNvSpPr>
              <a:spLocks noChangeArrowheads="1"/>
            </p:cNvSpPr>
            <p:nvPr/>
          </p:nvSpPr>
          <p:spPr bwMode="auto">
            <a:xfrm>
              <a:off x="69484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0" name="Rectangle 171"/>
            <p:cNvSpPr>
              <a:spLocks noChangeArrowheads="1"/>
            </p:cNvSpPr>
            <p:nvPr/>
          </p:nvSpPr>
          <p:spPr bwMode="auto">
            <a:xfrm>
              <a:off x="71643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1" name="Rectangle 172"/>
            <p:cNvSpPr>
              <a:spLocks noChangeArrowheads="1"/>
            </p:cNvSpPr>
            <p:nvPr/>
          </p:nvSpPr>
          <p:spPr bwMode="auto">
            <a:xfrm>
              <a:off x="73802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2" name="Rectangle 173"/>
            <p:cNvSpPr>
              <a:spLocks noChangeArrowheads="1"/>
            </p:cNvSpPr>
            <p:nvPr/>
          </p:nvSpPr>
          <p:spPr bwMode="auto">
            <a:xfrm>
              <a:off x="75961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3" name="Rectangle 174"/>
            <p:cNvSpPr>
              <a:spLocks noChangeArrowheads="1"/>
            </p:cNvSpPr>
            <p:nvPr/>
          </p:nvSpPr>
          <p:spPr bwMode="auto">
            <a:xfrm>
              <a:off x="78120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4" name="Rectangle 175"/>
            <p:cNvSpPr>
              <a:spLocks noChangeArrowheads="1"/>
            </p:cNvSpPr>
            <p:nvPr/>
          </p:nvSpPr>
          <p:spPr bwMode="auto">
            <a:xfrm>
              <a:off x="50038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5" name="Rectangle 176"/>
            <p:cNvSpPr>
              <a:spLocks noChangeArrowheads="1"/>
            </p:cNvSpPr>
            <p:nvPr/>
          </p:nvSpPr>
          <p:spPr bwMode="auto">
            <a:xfrm>
              <a:off x="52197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6" name="Rectangle 177"/>
            <p:cNvSpPr>
              <a:spLocks noChangeArrowheads="1"/>
            </p:cNvSpPr>
            <p:nvPr/>
          </p:nvSpPr>
          <p:spPr bwMode="auto">
            <a:xfrm>
              <a:off x="54356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7" name="Rectangle 178"/>
            <p:cNvSpPr>
              <a:spLocks noChangeArrowheads="1"/>
            </p:cNvSpPr>
            <p:nvPr/>
          </p:nvSpPr>
          <p:spPr bwMode="auto">
            <a:xfrm>
              <a:off x="56515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8" name="Rectangle 179"/>
            <p:cNvSpPr>
              <a:spLocks noChangeArrowheads="1"/>
            </p:cNvSpPr>
            <p:nvPr/>
          </p:nvSpPr>
          <p:spPr bwMode="auto">
            <a:xfrm>
              <a:off x="5868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9" name="Rectangle 180"/>
            <p:cNvSpPr>
              <a:spLocks noChangeArrowheads="1"/>
            </p:cNvSpPr>
            <p:nvPr/>
          </p:nvSpPr>
          <p:spPr bwMode="auto">
            <a:xfrm>
              <a:off x="60848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0" name="Rectangle 181"/>
            <p:cNvSpPr>
              <a:spLocks noChangeArrowheads="1"/>
            </p:cNvSpPr>
            <p:nvPr/>
          </p:nvSpPr>
          <p:spPr bwMode="auto">
            <a:xfrm>
              <a:off x="63007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1" name="Rectangle 182"/>
            <p:cNvSpPr>
              <a:spLocks noChangeArrowheads="1"/>
            </p:cNvSpPr>
            <p:nvPr/>
          </p:nvSpPr>
          <p:spPr bwMode="auto">
            <a:xfrm>
              <a:off x="65166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2" name="Rectangle 183"/>
            <p:cNvSpPr>
              <a:spLocks noChangeArrowheads="1"/>
            </p:cNvSpPr>
            <p:nvPr/>
          </p:nvSpPr>
          <p:spPr bwMode="auto">
            <a:xfrm>
              <a:off x="67325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484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4" name="Rectangle 185"/>
            <p:cNvSpPr>
              <a:spLocks noChangeArrowheads="1"/>
            </p:cNvSpPr>
            <p:nvPr/>
          </p:nvSpPr>
          <p:spPr bwMode="auto">
            <a:xfrm>
              <a:off x="71643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5" name="Rectangle 186"/>
            <p:cNvSpPr>
              <a:spLocks noChangeArrowheads="1"/>
            </p:cNvSpPr>
            <p:nvPr/>
          </p:nvSpPr>
          <p:spPr bwMode="auto">
            <a:xfrm>
              <a:off x="73802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6" name="Rectangle 187"/>
            <p:cNvSpPr>
              <a:spLocks noChangeArrowheads="1"/>
            </p:cNvSpPr>
            <p:nvPr/>
          </p:nvSpPr>
          <p:spPr bwMode="auto">
            <a:xfrm>
              <a:off x="75961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7" name="Rectangle 188"/>
            <p:cNvSpPr>
              <a:spLocks noChangeArrowheads="1"/>
            </p:cNvSpPr>
            <p:nvPr/>
          </p:nvSpPr>
          <p:spPr bwMode="auto">
            <a:xfrm>
              <a:off x="78120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8" name="Rectangle 189"/>
            <p:cNvSpPr>
              <a:spLocks noChangeArrowheads="1"/>
            </p:cNvSpPr>
            <p:nvPr/>
          </p:nvSpPr>
          <p:spPr bwMode="auto">
            <a:xfrm>
              <a:off x="50038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9" name="Rectangle 190"/>
            <p:cNvSpPr>
              <a:spLocks noChangeArrowheads="1"/>
            </p:cNvSpPr>
            <p:nvPr/>
          </p:nvSpPr>
          <p:spPr bwMode="auto">
            <a:xfrm>
              <a:off x="52197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0" name="Rectangle 191"/>
            <p:cNvSpPr>
              <a:spLocks noChangeArrowheads="1"/>
            </p:cNvSpPr>
            <p:nvPr/>
          </p:nvSpPr>
          <p:spPr bwMode="auto">
            <a:xfrm>
              <a:off x="54356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1" name="Rectangle 192"/>
            <p:cNvSpPr>
              <a:spLocks noChangeArrowheads="1"/>
            </p:cNvSpPr>
            <p:nvPr/>
          </p:nvSpPr>
          <p:spPr bwMode="auto">
            <a:xfrm>
              <a:off x="56515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2" name="Rectangle 193"/>
            <p:cNvSpPr>
              <a:spLocks noChangeArrowheads="1"/>
            </p:cNvSpPr>
            <p:nvPr/>
          </p:nvSpPr>
          <p:spPr bwMode="auto">
            <a:xfrm>
              <a:off x="5868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3" name="Rectangle 194"/>
            <p:cNvSpPr>
              <a:spLocks noChangeArrowheads="1"/>
            </p:cNvSpPr>
            <p:nvPr/>
          </p:nvSpPr>
          <p:spPr bwMode="auto">
            <a:xfrm>
              <a:off x="60848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4" name="Rectangle 195"/>
            <p:cNvSpPr>
              <a:spLocks noChangeArrowheads="1"/>
            </p:cNvSpPr>
            <p:nvPr/>
          </p:nvSpPr>
          <p:spPr bwMode="auto">
            <a:xfrm>
              <a:off x="63007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5" name="Rectangle 196"/>
            <p:cNvSpPr>
              <a:spLocks noChangeArrowheads="1"/>
            </p:cNvSpPr>
            <p:nvPr/>
          </p:nvSpPr>
          <p:spPr bwMode="auto">
            <a:xfrm>
              <a:off x="65166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6" name="Rectangle 197"/>
            <p:cNvSpPr>
              <a:spLocks noChangeArrowheads="1"/>
            </p:cNvSpPr>
            <p:nvPr/>
          </p:nvSpPr>
          <p:spPr bwMode="auto">
            <a:xfrm>
              <a:off x="67325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7" name="Rectangle 198"/>
            <p:cNvSpPr>
              <a:spLocks noChangeArrowheads="1"/>
            </p:cNvSpPr>
            <p:nvPr/>
          </p:nvSpPr>
          <p:spPr bwMode="auto">
            <a:xfrm>
              <a:off x="69484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8" name="Rectangle 199"/>
            <p:cNvSpPr>
              <a:spLocks noChangeArrowheads="1"/>
            </p:cNvSpPr>
            <p:nvPr/>
          </p:nvSpPr>
          <p:spPr bwMode="auto">
            <a:xfrm>
              <a:off x="71643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9" name="Rectangle 200"/>
            <p:cNvSpPr>
              <a:spLocks noChangeArrowheads="1"/>
            </p:cNvSpPr>
            <p:nvPr/>
          </p:nvSpPr>
          <p:spPr bwMode="auto">
            <a:xfrm>
              <a:off x="73802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0" name="Rectangle 201"/>
            <p:cNvSpPr>
              <a:spLocks noChangeArrowheads="1"/>
            </p:cNvSpPr>
            <p:nvPr/>
          </p:nvSpPr>
          <p:spPr bwMode="auto">
            <a:xfrm>
              <a:off x="75961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1" name="Rectangle 202"/>
            <p:cNvSpPr>
              <a:spLocks noChangeArrowheads="1"/>
            </p:cNvSpPr>
            <p:nvPr/>
          </p:nvSpPr>
          <p:spPr bwMode="auto">
            <a:xfrm>
              <a:off x="78120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2" name="Rectangle 203"/>
            <p:cNvSpPr>
              <a:spLocks noChangeArrowheads="1"/>
            </p:cNvSpPr>
            <p:nvPr/>
          </p:nvSpPr>
          <p:spPr bwMode="auto">
            <a:xfrm>
              <a:off x="50038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3" name="Rectangle 204"/>
            <p:cNvSpPr>
              <a:spLocks noChangeArrowheads="1"/>
            </p:cNvSpPr>
            <p:nvPr/>
          </p:nvSpPr>
          <p:spPr bwMode="auto">
            <a:xfrm>
              <a:off x="52197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4" name="Rectangle 205"/>
            <p:cNvSpPr>
              <a:spLocks noChangeArrowheads="1"/>
            </p:cNvSpPr>
            <p:nvPr/>
          </p:nvSpPr>
          <p:spPr bwMode="auto">
            <a:xfrm>
              <a:off x="54356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5" name="Rectangle 206"/>
            <p:cNvSpPr>
              <a:spLocks noChangeArrowheads="1"/>
            </p:cNvSpPr>
            <p:nvPr/>
          </p:nvSpPr>
          <p:spPr bwMode="auto">
            <a:xfrm>
              <a:off x="56515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6" name="Rectangle 207"/>
            <p:cNvSpPr>
              <a:spLocks noChangeArrowheads="1"/>
            </p:cNvSpPr>
            <p:nvPr/>
          </p:nvSpPr>
          <p:spPr bwMode="auto">
            <a:xfrm>
              <a:off x="5868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60848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8" name="Rectangle 209"/>
            <p:cNvSpPr>
              <a:spLocks noChangeArrowheads="1"/>
            </p:cNvSpPr>
            <p:nvPr/>
          </p:nvSpPr>
          <p:spPr bwMode="auto">
            <a:xfrm>
              <a:off x="63007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9" name="Rectangle 210"/>
            <p:cNvSpPr>
              <a:spLocks noChangeArrowheads="1"/>
            </p:cNvSpPr>
            <p:nvPr/>
          </p:nvSpPr>
          <p:spPr bwMode="auto">
            <a:xfrm>
              <a:off x="65166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0" name="Rectangle 211"/>
            <p:cNvSpPr>
              <a:spLocks noChangeArrowheads="1"/>
            </p:cNvSpPr>
            <p:nvPr/>
          </p:nvSpPr>
          <p:spPr bwMode="auto">
            <a:xfrm>
              <a:off x="67325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1" name="Rectangle 212"/>
            <p:cNvSpPr>
              <a:spLocks noChangeArrowheads="1"/>
            </p:cNvSpPr>
            <p:nvPr/>
          </p:nvSpPr>
          <p:spPr bwMode="auto">
            <a:xfrm>
              <a:off x="69484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2" name="Rectangle 213"/>
            <p:cNvSpPr>
              <a:spLocks noChangeArrowheads="1"/>
            </p:cNvSpPr>
            <p:nvPr/>
          </p:nvSpPr>
          <p:spPr bwMode="auto">
            <a:xfrm>
              <a:off x="71643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3" name="Rectangle 214"/>
            <p:cNvSpPr>
              <a:spLocks noChangeArrowheads="1"/>
            </p:cNvSpPr>
            <p:nvPr/>
          </p:nvSpPr>
          <p:spPr bwMode="auto">
            <a:xfrm>
              <a:off x="73802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4" name="Rectangle 215"/>
            <p:cNvSpPr>
              <a:spLocks noChangeArrowheads="1"/>
            </p:cNvSpPr>
            <p:nvPr/>
          </p:nvSpPr>
          <p:spPr bwMode="auto">
            <a:xfrm>
              <a:off x="75961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5" name="Rectangle 216"/>
            <p:cNvSpPr>
              <a:spLocks noChangeArrowheads="1"/>
            </p:cNvSpPr>
            <p:nvPr/>
          </p:nvSpPr>
          <p:spPr bwMode="auto">
            <a:xfrm>
              <a:off x="78120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6" name="Rectangle 217"/>
            <p:cNvSpPr>
              <a:spLocks noChangeArrowheads="1"/>
            </p:cNvSpPr>
            <p:nvPr/>
          </p:nvSpPr>
          <p:spPr bwMode="auto">
            <a:xfrm>
              <a:off x="50038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7" name="Rectangle 218"/>
            <p:cNvSpPr>
              <a:spLocks noChangeArrowheads="1"/>
            </p:cNvSpPr>
            <p:nvPr/>
          </p:nvSpPr>
          <p:spPr bwMode="auto">
            <a:xfrm>
              <a:off x="52197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8" name="Rectangle 219"/>
            <p:cNvSpPr>
              <a:spLocks noChangeArrowheads="1"/>
            </p:cNvSpPr>
            <p:nvPr/>
          </p:nvSpPr>
          <p:spPr bwMode="auto">
            <a:xfrm>
              <a:off x="54356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9" name="Rectangle 220"/>
            <p:cNvSpPr>
              <a:spLocks noChangeArrowheads="1"/>
            </p:cNvSpPr>
            <p:nvPr/>
          </p:nvSpPr>
          <p:spPr bwMode="auto">
            <a:xfrm>
              <a:off x="56515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0" name="Rectangle 221"/>
            <p:cNvSpPr>
              <a:spLocks noChangeArrowheads="1"/>
            </p:cNvSpPr>
            <p:nvPr/>
          </p:nvSpPr>
          <p:spPr bwMode="auto">
            <a:xfrm>
              <a:off x="5868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1" name="Rectangle 222"/>
            <p:cNvSpPr>
              <a:spLocks noChangeArrowheads="1"/>
            </p:cNvSpPr>
            <p:nvPr/>
          </p:nvSpPr>
          <p:spPr bwMode="auto">
            <a:xfrm>
              <a:off x="60848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2" name="Rectangle 223"/>
            <p:cNvSpPr>
              <a:spLocks noChangeArrowheads="1"/>
            </p:cNvSpPr>
            <p:nvPr/>
          </p:nvSpPr>
          <p:spPr bwMode="auto">
            <a:xfrm>
              <a:off x="63007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3" name="Rectangle 224"/>
            <p:cNvSpPr>
              <a:spLocks noChangeArrowheads="1"/>
            </p:cNvSpPr>
            <p:nvPr/>
          </p:nvSpPr>
          <p:spPr bwMode="auto">
            <a:xfrm>
              <a:off x="65166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4" name="Rectangle 225"/>
            <p:cNvSpPr>
              <a:spLocks noChangeArrowheads="1"/>
            </p:cNvSpPr>
            <p:nvPr/>
          </p:nvSpPr>
          <p:spPr bwMode="auto">
            <a:xfrm>
              <a:off x="67325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5" name="Rectangle 226"/>
            <p:cNvSpPr>
              <a:spLocks noChangeArrowheads="1"/>
            </p:cNvSpPr>
            <p:nvPr/>
          </p:nvSpPr>
          <p:spPr bwMode="auto">
            <a:xfrm>
              <a:off x="69484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6" name="Rectangle 227"/>
            <p:cNvSpPr>
              <a:spLocks noChangeArrowheads="1"/>
            </p:cNvSpPr>
            <p:nvPr/>
          </p:nvSpPr>
          <p:spPr bwMode="auto">
            <a:xfrm>
              <a:off x="71643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7" name="Rectangle 228"/>
            <p:cNvSpPr>
              <a:spLocks noChangeArrowheads="1"/>
            </p:cNvSpPr>
            <p:nvPr/>
          </p:nvSpPr>
          <p:spPr bwMode="auto">
            <a:xfrm>
              <a:off x="73802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8" name="Rectangle 229"/>
            <p:cNvSpPr>
              <a:spLocks noChangeArrowheads="1"/>
            </p:cNvSpPr>
            <p:nvPr/>
          </p:nvSpPr>
          <p:spPr bwMode="auto">
            <a:xfrm>
              <a:off x="75961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9" name="Rectangle 230"/>
            <p:cNvSpPr>
              <a:spLocks noChangeArrowheads="1"/>
            </p:cNvSpPr>
            <p:nvPr/>
          </p:nvSpPr>
          <p:spPr bwMode="auto">
            <a:xfrm>
              <a:off x="78120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0" name="Rectangle 231"/>
            <p:cNvSpPr>
              <a:spLocks noChangeArrowheads="1"/>
            </p:cNvSpPr>
            <p:nvPr/>
          </p:nvSpPr>
          <p:spPr bwMode="auto">
            <a:xfrm>
              <a:off x="50038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1" name="Rectangle 232"/>
            <p:cNvSpPr>
              <a:spLocks noChangeArrowheads="1"/>
            </p:cNvSpPr>
            <p:nvPr/>
          </p:nvSpPr>
          <p:spPr bwMode="auto">
            <a:xfrm>
              <a:off x="52197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2" name="Rectangle 233"/>
            <p:cNvSpPr>
              <a:spLocks noChangeArrowheads="1"/>
            </p:cNvSpPr>
            <p:nvPr/>
          </p:nvSpPr>
          <p:spPr bwMode="auto">
            <a:xfrm>
              <a:off x="54356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3" name="Rectangle 234"/>
            <p:cNvSpPr>
              <a:spLocks noChangeArrowheads="1"/>
            </p:cNvSpPr>
            <p:nvPr/>
          </p:nvSpPr>
          <p:spPr bwMode="auto">
            <a:xfrm>
              <a:off x="56515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4" name="Rectangle 235"/>
            <p:cNvSpPr>
              <a:spLocks noChangeArrowheads="1"/>
            </p:cNvSpPr>
            <p:nvPr/>
          </p:nvSpPr>
          <p:spPr bwMode="auto">
            <a:xfrm>
              <a:off x="5868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5" name="Rectangle 236"/>
            <p:cNvSpPr>
              <a:spLocks noChangeArrowheads="1"/>
            </p:cNvSpPr>
            <p:nvPr/>
          </p:nvSpPr>
          <p:spPr bwMode="auto">
            <a:xfrm>
              <a:off x="60848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6" name="Rectangle 237"/>
            <p:cNvSpPr>
              <a:spLocks noChangeArrowheads="1"/>
            </p:cNvSpPr>
            <p:nvPr/>
          </p:nvSpPr>
          <p:spPr bwMode="auto">
            <a:xfrm>
              <a:off x="63007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7" name="Rectangle 238"/>
            <p:cNvSpPr>
              <a:spLocks noChangeArrowheads="1"/>
            </p:cNvSpPr>
            <p:nvPr/>
          </p:nvSpPr>
          <p:spPr bwMode="auto">
            <a:xfrm>
              <a:off x="65166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8" name="Rectangle 239"/>
            <p:cNvSpPr>
              <a:spLocks noChangeArrowheads="1"/>
            </p:cNvSpPr>
            <p:nvPr/>
          </p:nvSpPr>
          <p:spPr bwMode="auto">
            <a:xfrm>
              <a:off x="67325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9" name="Rectangle 240"/>
            <p:cNvSpPr>
              <a:spLocks noChangeArrowheads="1"/>
            </p:cNvSpPr>
            <p:nvPr/>
          </p:nvSpPr>
          <p:spPr bwMode="auto">
            <a:xfrm>
              <a:off x="69484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0" name="Rectangle 241"/>
            <p:cNvSpPr>
              <a:spLocks noChangeArrowheads="1"/>
            </p:cNvSpPr>
            <p:nvPr/>
          </p:nvSpPr>
          <p:spPr bwMode="auto">
            <a:xfrm>
              <a:off x="71643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1" name="Rectangle 242"/>
            <p:cNvSpPr>
              <a:spLocks noChangeArrowheads="1"/>
            </p:cNvSpPr>
            <p:nvPr/>
          </p:nvSpPr>
          <p:spPr bwMode="auto">
            <a:xfrm>
              <a:off x="73802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2" name="Rectangle 243"/>
            <p:cNvSpPr>
              <a:spLocks noChangeArrowheads="1"/>
            </p:cNvSpPr>
            <p:nvPr/>
          </p:nvSpPr>
          <p:spPr bwMode="auto">
            <a:xfrm>
              <a:off x="75961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3" name="Rectangle 244"/>
            <p:cNvSpPr>
              <a:spLocks noChangeArrowheads="1"/>
            </p:cNvSpPr>
            <p:nvPr/>
          </p:nvSpPr>
          <p:spPr bwMode="auto">
            <a:xfrm>
              <a:off x="78120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4" name="Rectangle 245"/>
            <p:cNvSpPr>
              <a:spLocks noChangeArrowheads="1"/>
            </p:cNvSpPr>
            <p:nvPr/>
          </p:nvSpPr>
          <p:spPr bwMode="auto">
            <a:xfrm>
              <a:off x="50038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5" name="Rectangle 246"/>
            <p:cNvSpPr>
              <a:spLocks noChangeArrowheads="1"/>
            </p:cNvSpPr>
            <p:nvPr/>
          </p:nvSpPr>
          <p:spPr bwMode="auto">
            <a:xfrm>
              <a:off x="52197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6" name="Rectangle 247"/>
            <p:cNvSpPr>
              <a:spLocks noChangeArrowheads="1"/>
            </p:cNvSpPr>
            <p:nvPr/>
          </p:nvSpPr>
          <p:spPr bwMode="auto">
            <a:xfrm>
              <a:off x="54356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7" name="Rectangle 248"/>
            <p:cNvSpPr>
              <a:spLocks noChangeArrowheads="1"/>
            </p:cNvSpPr>
            <p:nvPr/>
          </p:nvSpPr>
          <p:spPr bwMode="auto">
            <a:xfrm>
              <a:off x="56515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8" name="Rectangle 249"/>
            <p:cNvSpPr>
              <a:spLocks noChangeArrowheads="1"/>
            </p:cNvSpPr>
            <p:nvPr/>
          </p:nvSpPr>
          <p:spPr bwMode="auto">
            <a:xfrm>
              <a:off x="5868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9" name="Rectangle 250"/>
            <p:cNvSpPr>
              <a:spLocks noChangeArrowheads="1"/>
            </p:cNvSpPr>
            <p:nvPr/>
          </p:nvSpPr>
          <p:spPr bwMode="auto">
            <a:xfrm>
              <a:off x="60848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0" name="Rectangle 251"/>
            <p:cNvSpPr>
              <a:spLocks noChangeArrowheads="1"/>
            </p:cNvSpPr>
            <p:nvPr/>
          </p:nvSpPr>
          <p:spPr bwMode="auto">
            <a:xfrm>
              <a:off x="63007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1" name="Rectangle 252"/>
            <p:cNvSpPr>
              <a:spLocks noChangeArrowheads="1"/>
            </p:cNvSpPr>
            <p:nvPr/>
          </p:nvSpPr>
          <p:spPr bwMode="auto">
            <a:xfrm>
              <a:off x="65166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2" name="Rectangle 253"/>
            <p:cNvSpPr>
              <a:spLocks noChangeArrowheads="1"/>
            </p:cNvSpPr>
            <p:nvPr/>
          </p:nvSpPr>
          <p:spPr bwMode="auto">
            <a:xfrm>
              <a:off x="67325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3" name="Rectangle 254"/>
            <p:cNvSpPr>
              <a:spLocks noChangeArrowheads="1"/>
            </p:cNvSpPr>
            <p:nvPr/>
          </p:nvSpPr>
          <p:spPr bwMode="auto">
            <a:xfrm>
              <a:off x="69484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4" name="Rectangle 255"/>
            <p:cNvSpPr>
              <a:spLocks noChangeArrowheads="1"/>
            </p:cNvSpPr>
            <p:nvPr/>
          </p:nvSpPr>
          <p:spPr bwMode="auto">
            <a:xfrm>
              <a:off x="71643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5" name="Rectangle 256"/>
            <p:cNvSpPr>
              <a:spLocks noChangeArrowheads="1"/>
            </p:cNvSpPr>
            <p:nvPr/>
          </p:nvSpPr>
          <p:spPr bwMode="auto">
            <a:xfrm>
              <a:off x="73802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6" name="Rectangle 257"/>
            <p:cNvSpPr>
              <a:spLocks noChangeArrowheads="1"/>
            </p:cNvSpPr>
            <p:nvPr/>
          </p:nvSpPr>
          <p:spPr bwMode="auto">
            <a:xfrm>
              <a:off x="75961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7" name="Rectangle 258"/>
            <p:cNvSpPr>
              <a:spLocks noChangeArrowheads="1"/>
            </p:cNvSpPr>
            <p:nvPr/>
          </p:nvSpPr>
          <p:spPr bwMode="auto">
            <a:xfrm>
              <a:off x="78120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8" name="Rectangle 259"/>
            <p:cNvSpPr>
              <a:spLocks noChangeArrowheads="1"/>
            </p:cNvSpPr>
            <p:nvPr/>
          </p:nvSpPr>
          <p:spPr bwMode="auto">
            <a:xfrm>
              <a:off x="50038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9" name="Rectangle 260"/>
            <p:cNvSpPr>
              <a:spLocks noChangeArrowheads="1"/>
            </p:cNvSpPr>
            <p:nvPr/>
          </p:nvSpPr>
          <p:spPr bwMode="auto">
            <a:xfrm>
              <a:off x="52197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0" name="Rectangle 261"/>
            <p:cNvSpPr>
              <a:spLocks noChangeArrowheads="1"/>
            </p:cNvSpPr>
            <p:nvPr/>
          </p:nvSpPr>
          <p:spPr bwMode="auto">
            <a:xfrm>
              <a:off x="54356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1" name="Rectangle 262"/>
            <p:cNvSpPr>
              <a:spLocks noChangeArrowheads="1"/>
            </p:cNvSpPr>
            <p:nvPr/>
          </p:nvSpPr>
          <p:spPr bwMode="auto">
            <a:xfrm>
              <a:off x="56515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2" name="Rectangle 263"/>
            <p:cNvSpPr>
              <a:spLocks noChangeArrowheads="1"/>
            </p:cNvSpPr>
            <p:nvPr/>
          </p:nvSpPr>
          <p:spPr bwMode="auto">
            <a:xfrm>
              <a:off x="5868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3" name="Rectangle 264"/>
            <p:cNvSpPr>
              <a:spLocks noChangeArrowheads="1"/>
            </p:cNvSpPr>
            <p:nvPr/>
          </p:nvSpPr>
          <p:spPr bwMode="auto">
            <a:xfrm>
              <a:off x="60848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4" name="Rectangle 265"/>
            <p:cNvSpPr>
              <a:spLocks noChangeArrowheads="1"/>
            </p:cNvSpPr>
            <p:nvPr/>
          </p:nvSpPr>
          <p:spPr bwMode="auto">
            <a:xfrm>
              <a:off x="63007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5" name="Rectangle 266"/>
            <p:cNvSpPr>
              <a:spLocks noChangeArrowheads="1"/>
            </p:cNvSpPr>
            <p:nvPr/>
          </p:nvSpPr>
          <p:spPr bwMode="auto">
            <a:xfrm>
              <a:off x="65166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6" name="Rectangle 267"/>
            <p:cNvSpPr>
              <a:spLocks noChangeArrowheads="1"/>
            </p:cNvSpPr>
            <p:nvPr/>
          </p:nvSpPr>
          <p:spPr bwMode="auto">
            <a:xfrm>
              <a:off x="67325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7" name="Rectangle 268"/>
            <p:cNvSpPr>
              <a:spLocks noChangeArrowheads="1"/>
            </p:cNvSpPr>
            <p:nvPr/>
          </p:nvSpPr>
          <p:spPr bwMode="auto">
            <a:xfrm>
              <a:off x="69484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8" name="Rectangle 269"/>
            <p:cNvSpPr>
              <a:spLocks noChangeArrowheads="1"/>
            </p:cNvSpPr>
            <p:nvPr/>
          </p:nvSpPr>
          <p:spPr bwMode="auto">
            <a:xfrm>
              <a:off x="71643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9" name="Rectangle 270"/>
            <p:cNvSpPr>
              <a:spLocks noChangeArrowheads="1"/>
            </p:cNvSpPr>
            <p:nvPr/>
          </p:nvSpPr>
          <p:spPr bwMode="auto">
            <a:xfrm>
              <a:off x="73802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0" name="Rectangle 271"/>
            <p:cNvSpPr>
              <a:spLocks noChangeArrowheads="1"/>
            </p:cNvSpPr>
            <p:nvPr/>
          </p:nvSpPr>
          <p:spPr bwMode="auto">
            <a:xfrm>
              <a:off x="75961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1" name="Rectangle 272"/>
            <p:cNvSpPr>
              <a:spLocks noChangeArrowheads="1"/>
            </p:cNvSpPr>
            <p:nvPr/>
          </p:nvSpPr>
          <p:spPr bwMode="auto">
            <a:xfrm>
              <a:off x="78120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2" name="Rectangle 273"/>
            <p:cNvSpPr>
              <a:spLocks noChangeArrowheads="1"/>
            </p:cNvSpPr>
            <p:nvPr/>
          </p:nvSpPr>
          <p:spPr bwMode="auto">
            <a:xfrm>
              <a:off x="50038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3" name="Rectangle 274"/>
            <p:cNvSpPr>
              <a:spLocks noChangeArrowheads="1"/>
            </p:cNvSpPr>
            <p:nvPr/>
          </p:nvSpPr>
          <p:spPr bwMode="auto">
            <a:xfrm>
              <a:off x="52197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4" name="Rectangle 275"/>
            <p:cNvSpPr>
              <a:spLocks noChangeArrowheads="1"/>
            </p:cNvSpPr>
            <p:nvPr/>
          </p:nvSpPr>
          <p:spPr bwMode="auto">
            <a:xfrm>
              <a:off x="54356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5" name="Rectangle 276"/>
            <p:cNvSpPr>
              <a:spLocks noChangeArrowheads="1"/>
            </p:cNvSpPr>
            <p:nvPr/>
          </p:nvSpPr>
          <p:spPr bwMode="auto">
            <a:xfrm>
              <a:off x="56515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6" name="Rectangle 277"/>
            <p:cNvSpPr>
              <a:spLocks noChangeArrowheads="1"/>
            </p:cNvSpPr>
            <p:nvPr/>
          </p:nvSpPr>
          <p:spPr bwMode="auto">
            <a:xfrm>
              <a:off x="5868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7" name="Rectangle 278"/>
            <p:cNvSpPr>
              <a:spLocks noChangeArrowheads="1"/>
            </p:cNvSpPr>
            <p:nvPr/>
          </p:nvSpPr>
          <p:spPr bwMode="auto">
            <a:xfrm>
              <a:off x="60848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8" name="Rectangle 279"/>
            <p:cNvSpPr>
              <a:spLocks noChangeArrowheads="1"/>
            </p:cNvSpPr>
            <p:nvPr/>
          </p:nvSpPr>
          <p:spPr bwMode="auto">
            <a:xfrm>
              <a:off x="63007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9" name="Rectangle 280"/>
            <p:cNvSpPr>
              <a:spLocks noChangeArrowheads="1"/>
            </p:cNvSpPr>
            <p:nvPr/>
          </p:nvSpPr>
          <p:spPr bwMode="auto">
            <a:xfrm>
              <a:off x="65166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0" name="Rectangle 281"/>
            <p:cNvSpPr>
              <a:spLocks noChangeArrowheads="1"/>
            </p:cNvSpPr>
            <p:nvPr/>
          </p:nvSpPr>
          <p:spPr bwMode="auto">
            <a:xfrm>
              <a:off x="67325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1" name="Rectangle 282"/>
            <p:cNvSpPr>
              <a:spLocks noChangeArrowheads="1"/>
            </p:cNvSpPr>
            <p:nvPr/>
          </p:nvSpPr>
          <p:spPr bwMode="auto">
            <a:xfrm>
              <a:off x="69484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2" name="Rectangle 283"/>
            <p:cNvSpPr>
              <a:spLocks noChangeArrowheads="1"/>
            </p:cNvSpPr>
            <p:nvPr/>
          </p:nvSpPr>
          <p:spPr bwMode="auto">
            <a:xfrm>
              <a:off x="71643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3" name="Rectangle 284"/>
            <p:cNvSpPr>
              <a:spLocks noChangeArrowheads="1"/>
            </p:cNvSpPr>
            <p:nvPr/>
          </p:nvSpPr>
          <p:spPr bwMode="auto">
            <a:xfrm>
              <a:off x="73802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4" name="Rectangle 285"/>
            <p:cNvSpPr>
              <a:spLocks noChangeArrowheads="1"/>
            </p:cNvSpPr>
            <p:nvPr/>
          </p:nvSpPr>
          <p:spPr bwMode="auto">
            <a:xfrm>
              <a:off x="75961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5" name="Rectangle 286"/>
            <p:cNvSpPr>
              <a:spLocks noChangeArrowheads="1"/>
            </p:cNvSpPr>
            <p:nvPr/>
          </p:nvSpPr>
          <p:spPr bwMode="auto">
            <a:xfrm>
              <a:off x="78120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6" name="Rectangle 287"/>
            <p:cNvSpPr>
              <a:spLocks noChangeArrowheads="1"/>
            </p:cNvSpPr>
            <p:nvPr/>
          </p:nvSpPr>
          <p:spPr bwMode="auto">
            <a:xfrm>
              <a:off x="50038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7" name="Rectangle 288"/>
            <p:cNvSpPr>
              <a:spLocks noChangeArrowheads="1"/>
            </p:cNvSpPr>
            <p:nvPr/>
          </p:nvSpPr>
          <p:spPr bwMode="auto">
            <a:xfrm>
              <a:off x="52197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8" name="Rectangle 289"/>
            <p:cNvSpPr>
              <a:spLocks noChangeArrowheads="1"/>
            </p:cNvSpPr>
            <p:nvPr/>
          </p:nvSpPr>
          <p:spPr bwMode="auto">
            <a:xfrm>
              <a:off x="54356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9" name="Rectangle 290"/>
            <p:cNvSpPr>
              <a:spLocks noChangeArrowheads="1"/>
            </p:cNvSpPr>
            <p:nvPr/>
          </p:nvSpPr>
          <p:spPr bwMode="auto">
            <a:xfrm>
              <a:off x="56515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0" name="Rectangle 291"/>
            <p:cNvSpPr>
              <a:spLocks noChangeArrowheads="1"/>
            </p:cNvSpPr>
            <p:nvPr/>
          </p:nvSpPr>
          <p:spPr bwMode="auto">
            <a:xfrm>
              <a:off x="5868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1" name="Rectangle 292"/>
            <p:cNvSpPr>
              <a:spLocks noChangeArrowheads="1"/>
            </p:cNvSpPr>
            <p:nvPr/>
          </p:nvSpPr>
          <p:spPr bwMode="auto">
            <a:xfrm>
              <a:off x="60848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2" name="Rectangle 293"/>
            <p:cNvSpPr>
              <a:spLocks noChangeArrowheads="1"/>
            </p:cNvSpPr>
            <p:nvPr/>
          </p:nvSpPr>
          <p:spPr bwMode="auto">
            <a:xfrm>
              <a:off x="63007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3" name="Rectangle 294"/>
            <p:cNvSpPr>
              <a:spLocks noChangeArrowheads="1"/>
            </p:cNvSpPr>
            <p:nvPr/>
          </p:nvSpPr>
          <p:spPr bwMode="auto">
            <a:xfrm>
              <a:off x="65166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4" name="Rectangle 295"/>
            <p:cNvSpPr>
              <a:spLocks noChangeArrowheads="1"/>
            </p:cNvSpPr>
            <p:nvPr/>
          </p:nvSpPr>
          <p:spPr bwMode="auto">
            <a:xfrm>
              <a:off x="67325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5" name="Rectangle 296"/>
            <p:cNvSpPr>
              <a:spLocks noChangeArrowheads="1"/>
            </p:cNvSpPr>
            <p:nvPr/>
          </p:nvSpPr>
          <p:spPr bwMode="auto">
            <a:xfrm>
              <a:off x="69484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6" name="Rectangle 297"/>
            <p:cNvSpPr>
              <a:spLocks noChangeArrowheads="1"/>
            </p:cNvSpPr>
            <p:nvPr/>
          </p:nvSpPr>
          <p:spPr bwMode="auto">
            <a:xfrm>
              <a:off x="71643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7" name="Rectangle 298"/>
            <p:cNvSpPr>
              <a:spLocks noChangeArrowheads="1"/>
            </p:cNvSpPr>
            <p:nvPr/>
          </p:nvSpPr>
          <p:spPr bwMode="auto">
            <a:xfrm>
              <a:off x="73802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8" name="Rectangle 299"/>
            <p:cNvSpPr>
              <a:spLocks noChangeArrowheads="1"/>
            </p:cNvSpPr>
            <p:nvPr/>
          </p:nvSpPr>
          <p:spPr bwMode="auto">
            <a:xfrm>
              <a:off x="75961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9" name="Rectangle 300"/>
            <p:cNvSpPr>
              <a:spLocks noChangeArrowheads="1"/>
            </p:cNvSpPr>
            <p:nvPr/>
          </p:nvSpPr>
          <p:spPr bwMode="auto">
            <a:xfrm>
              <a:off x="78120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0" name="Rectangle 301"/>
            <p:cNvSpPr>
              <a:spLocks noChangeArrowheads="1"/>
            </p:cNvSpPr>
            <p:nvPr/>
          </p:nvSpPr>
          <p:spPr bwMode="auto">
            <a:xfrm>
              <a:off x="8027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1" name="Rectangle 302"/>
            <p:cNvSpPr>
              <a:spLocks noChangeArrowheads="1"/>
            </p:cNvSpPr>
            <p:nvPr/>
          </p:nvSpPr>
          <p:spPr bwMode="auto">
            <a:xfrm>
              <a:off x="8027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2" name="Rectangle 303"/>
            <p:cNvSpPr>
              <a:spLocks noChangeArrowheads="1"/>
            </p:cNvSpPr>
            <p:nvPr/>
          </p:nvSpPr>
          <p:spPr bwMode="auto">
            <a:xfrm>
              <a:off x="8027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3" name="Rectangle 304"/>
            <p:cNvSpPr>
              <a:spLocks noChangeArrowheads="1"/>
            </p:cNvSpPr>
            <p:nvPr/>
          </p:nvSpPr>
          <p:spPr bwMode="auto">
            <a:xfrm>
              <a:off x="8027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4" name="Rectangle 305"/>
            <p:cNvSpPr>
              <a:spLocks noChangeArrowheads="1"/>
            </p:cNvSpPr>
            <p:nvPr/>
          </p:nvSpPr>
          <p:spPr bwMode="auto">
            <a:xfrm>
              <a:off x="8027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5" name="Rectangle 306"/>
            <p:cNvSpPr>
              <a:spLocks noChangeArrowheads="1"/>
            </p:cNvSpPr>
            <p:nvPr/>
          </p:nvSpPr>
          <p:spPr bwMode="auto">
            <a:xfrm>
              <a:off x="8027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6" name="Rectangle 307"/>
            <p:cNvSpPr>
              <a:spLocks noChangeArrowheads="1"/>
            </p:cNvSpPr>
            <p:nvPr/>
          </p:nvSpPr>
          <p:spPr bwMode="auto">
            <a:xfrm>
              <a:off x="8027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7" name="Rectangle 308"/>
            <p:cNvSpPr>
              <a:spLocks noChangeArrowheads="1"/>
            </p:cNvSpPr>
            <p:nvPr/>
          </p:nvSpPr>
          <p:spPr bwMode="auto">
            <a:xfrm>
              <a:off x="8027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8" name="Rectangle 309"/>
            <p:cNvSpPr>
              <a:spLocks noChangeArrowheads="1"/>
            </p:cNvSpPr>
            <p:nvPr/>
          </p:nvSpPr>
          <p:spPr bwMode="auto">
            <a:xfrm>
              <a:off x="8027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9" name="Rectangle 310"/>
            <p:cNvSpPr>
              <a:spLocks noChangeArrowheads="1"/>
            </p:cNvSpPr>
            <p:nvPr/>
          </p:nvSpPr>
          <p:spPr bwMode="auto">
            <a:xfrm>
              <a:off x="8027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416" name="Line 326"/>
          <p:cNvSpPr>
            <a:spLocks noChangeShapeType="1"/>
          </p:cNvSpPr>
          <p:nvPr/>
        </p:nvSpPr>
        <p:spPr bwMode="auto">
          <a:xfrm flipV="1">
            <a:off x="1137603" y="2225675"/>
            <a:ext cx="2663825" cy="10810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4" name="Line 326"/>
          <p:cNvSpPr>
            <a:spLocks noChangeShapeType="1"/>
          </p:cNvSpPr>
          <p:nvPr/>
        </p:nvSpPr>
        <p:spPr bwMode="auto">
          <a:xfrm flipV="1">
            <a:off x="1326965" y="2466803"/>
            <a:ext cx="2596944" cy="9036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46480" y="1021080"/>
            <a:ext cx="2978402" cy="2429576"/>
            <a:chOff x="1046480" y="1021080"/>
            <a:chExt cx="2978402" cy="2429576"/>
          </a:xfrm>
        </p:grpSpPr>
        <p:sp>
          <p:nvSpPr>
            <p:cNvPr id="417" name="Rectangle 147"/>
            <p:cNvSpPr>
              <a:spLocks noChangeArrowheads="1"/>
            </p:cNvSpPr>
            <p:nvPr/>
          </p:nvSpPr>
          <p:spPr bwMode="auto">
            <a:xfrm>
              <a:off x="1046480" y="1021080"/>
              <a:ext cx="2667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drawLine(x1,y1,x2,y2)</a:t>
              </a:r>
            </a:p>
          </p:txBody>
        </p:sp>
        <p:sp>
          <p:nvSpPr>
            <p:cNvPr id="431" name="Rectangle 324"/>
            <p:cNvSpPr>
              <a:spLocks noChangeArrowheads="1"/>
            </p:cNvSpPr>
            <p:nvPr/>
          </p:nvSpPr>
          <p:spPr bwMode="auto">
            <a:xfrm>
              <a:off x="1209755" y="3234756"/>
              <a:ext cx="215900" cy="215900"/>
            </a:xfrm>
            <a:prstGeom prst="rect">
              <a:avLst/>
            </a:prstGeom>
            <a:solidFill>
              <a:schemeClr val="tx1">
                <a:alpha val="45097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7" name="Rectangle 314"/>
            <p:cNvSpPr>
              <a:spLocks noChangeArrowheads="1"/>
            </p:cNvSpPr>
            <p:nvPr/>
          </p:nvSpPr>
          <p:spPr bwMode="auto">
            <a:xfrm>
              <a:off x="3808982" y="2368227"/>
              <a:ext cx="215900" cy="215900"/>
            </a:xfrm>
            <a:prstGeom prst="rect">
              <a:avLst/>
            </a:prstGeom>
            <a:solidFill>
              <a:schemeClr val="tx1">
                <a:alpha val="45097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161" name="Rectangle 147"/>
          <p:cNvSpPr>
            <a:spLocks noChangeArrowheads="1"/>
          </p:cNvSpPr>
          <p:nvPr/>
        </p:nvSpPr>
        <p:spPr bwMode="auto">
          <a:xfrm>
            <a:off x="1125611" y="361586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x1</a:t>
            </a:r>
          </a:p>
        </p:txBody>
      </p:sp>
      <p:sp>
        <p:nvSpPr>
          <p:cNvPr id="162" name="Rectangle 147"/>
          <p:cNvSpPr>
            <a:spLocks noChangeArrowheads="1"/>
          </p:cNvSpPr>
          <p:nvPr/>
        </p:nvSpPr>
        <p:spPr bwMode="auto">
          <a:xfrm>
            <a:off x="3703997" y="363800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x2</a:t>
            </a:r>
          </a:p>
        </p:txBody>
      </p:sp>
      <p:sp>
        <p:nvSpPr>
          <p:cNvPr id="163" name="Rectangle 147"/>
          <p:cNvSpPr>
            <a:spLocks noChangeArrowheads="1"/>
          </p:cNvSpPr>
          <p:nvPr/>
        </p:nvSpPr>
        <p:spPr bwMode="auto">
          <a:xfrm>
            <a:off x="415076" y="312510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y1</a:t>
            </a:r>
          </a:p>
        </p:txBody>
      </p:sp>
      <p:sp>
        <p:nvSpPr>
          <p:cNvPr id="164" name="Rectangle 147"/>
          <p:cNvSpPr>
            <a:spLocks noChangeArrowheads="1"/>
          </p:cNvSpPr>
          <p:nvPr/>
        </p:nvSpPr>
        <p:spPr bwMode="auto">
          <a:xfrm>
            <a:off x="412800" y="2267985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y2</a:t>
            </a:r>
          </a:p>
        </p:txBody>
      </p:sp>
      <p:sp>
        <p:nvSpPr>
          <p:cNvPr id="166" name="Rounded Rectangular Callout 165"/>
          <p:cNvSpPr/>
          <p:nvPr/>
        </p:nvSpPr>
        <p:spPr>
          <a:xfrm>
            <a:off x="5083957" y="1763773"/>
            <a:ext cx="3029576" cy="1159870"/>
          </a:xfrm>
          <a:prstGeom prst="wedgeRoundRectCallout">
            <a:avLst>
              <a:gd name="adj1" fmla="val -80486"/>
              <a:gd name="adj2" fmla="val 271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0400" rIns="144000" bIns="140400" rtlCol="0" anchor="ctr"/>
          <a:lstStyle/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Simplifying assumption: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Let us focus on lines that go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north-east</a:t>
            </a:r>
          </a:p>
        </p:txBody>
      </p:sp>
    </p:spTree>
    <p:extLst>
      <p:ext uri="{BB962C8B-B14F-4D97-AF65-F5344CB8AC3E}">
        <p14:creationId xmlns:p14="http://schemas.microsoft.com/office/powerpoint/2010/main" val="6746551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77240" y="1506538"/>
            <a:ext cx="3240088" cy="2159000"/>
            <a:chOff x="5003800" y="1557338"/>
            <a:chExt cx="3240088" cy="2159000"/>
          </a:xfrm>
        </p:grpSpPr>
        <p:sp>
          <p:nvSpPr>
            <p:cNvPr id="250" name="Rectangle 161"/>
            <p:cNvSpPr>
              <a:spLocks noChangeArrowheads="1"/>
            </p:cNvSpPr>
            <p:nvPr/>
          </p:nvSpPr>
          <p:spPr bwMode="auto">
            <a:xfrm>
              <a:off x="50038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1" name="Rectangle 162"/>
            <p:cNvSpPr>
              <a:spLocks noChangeArrowheads="1"/>
            </p:cNvSpPr>
            <p:nvPr/>
          </p:nvSpPr>
          <p:spPr bwMode="auto">
            <a:xfrm>
              <a:off x="52197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2" name="Rectangle 163"/>
            <p:cNvSpPr>
              <a:spLocks noChangeArrowheads="1"/>
            </p:cNvSpPr>
            <p:nvPr/>
          </p:nvSpPr>
          <p:spPr bwMode="auto">
            <a:xfrm>
              <a:off x="54356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3" name="Rectangle 164"/>
            <p:cNvSpPr>
              <a:spLocks noChangeArrowheads="1"/>
            </p:cNvSpPr>
            <p:nvPr/>
          </p:nvSpPr>
          <p:spPr bwMode="auto">
            <a:xfrm>
              <a:off x="56515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4" name="Rectangle 165"/>
            <p:cNvSpPr>
              <a:spLocks noChangeArrowheads="1"/>
            </p:cNvSpPr>
            <p:nvPr/>
          </p:nvSpPr>
          <p:spPr bwMode="auto">
            <a:xfrm>
              <a:off x="5868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5" name="Rectangle 166"/>
            <p:cNvSpPr>
              <a:spLocks noChangeArrowheads="1"/>
            </p:cNvSpPr>
            <p:nvPr/>
          </p:nvSpPr>
          <p:spPr bwMode="auto">
            <a:xfrm>
              <a:off x="6083300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6" name="Rectangle 167"/>
            <p:cNvSpPr>
              <a:spLocks noChangeArrowheads="1"/>
            </p:cNvSpPr>
            <p:nvPr/>
          </p:nvSpPr>
          <p:spPr bwMode="auto">
            <a:xfrm>
              <a:off x="63007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7" name="Rectangle 168"/>
            <p:cNvSpPr>
              <a:spLocks noChangeArrowheads="1"/>
            </p:cNvSpPr>
            <p:nvPr/>
          </p:nvSpPr>
          <p:spPr bwMode="auto">
            <a:xfrm>
              <a:off x="65166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8" name="Rectangle 169"/>
            <p:cNvSpPr>
              <a:spLocks noChangeArrowheads="1"/>
            </p:cNvSpPr>
            <p:nvPr/>
          </p:nvSpPr>
          <p:spPr bwMode="auto">
            <a:xfrm>
              <a:off x="67325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9" name="Rectangle 170"/>
            <p:cNvSpPr>
              <a:spLocks noChangeArrowheads="1"/>
            </p:cNvSpPr>
            <p:nvPr/>
          </p:nvSpPr>
          <p:spPr bwMode="auto">
            <a:xfrm>
              <a:off x="69484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0" name="Rectangle 171"/>
            <p:cNvSpPr>
              <a:spLocks noChangeArrowheads="1"/>
            </p:cNvSpPr>
            <p:nvPr/>
          </p:nvSpPr>
          <p:spPr bwMode="auto">
            <a:xfrm>
              <a:off x="71643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1" name="Rectangle 172"/>
            <p:cNvSpPr>
              <a:spLocks noChangeArrowheads="1"/>
            </p:cNvSpPr>
            <p:nvPr/>
          </p:nvSpPr>
          <p:spPr bwMode="auto">
            <a:xfrm>
              <a:off x="73802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2" name="Rectangle 173"/>
            <p:cNvSpPr>
              <a:spLocks noChangeArrowheads="1"/>
            </p:cNvSpPr>
            <p:nvPr/>
          </p:nvSpPr>
          <p:spPr bwMode="auto">
            <a:xfrm>
              <a:off x="75961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3" name="Rectangle 174"/>
            <p:cNvSpPr>
              <a:spLocks noChangeArrowheads="1"/>
            </p:cNvSpPr>
            <p:nvPr/>
          </p:nvSpPr>
          <p:spPr bwMode="auto">
            <a:xfrm>
              <a:off x="78120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4" name="Rectangle 175"/>
            <p:cNvSpPr>
              <a:spLocks noChangeArrowheads="1"/>
            </p:cNvSpPr>
            <p:nvPr/>
          </p:nvSpPr>
          <p:spPr bwMode="auto">
            <a:xfrm>
              <a:off x="50038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5" name="Rectangle 176"/>
            <p:cNvSpPr>
              <a:spLocks noChangeArrowheads="1"/>
            </p:cNvSpPr>
            <p:nvPr/>
          </p:nvSpPr>
          <p:spPr bwMode="auto">
            <a:xfrm>
              <a:off x="52197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6" name="Rectangle 177"/>
            <p:cNvSpPr>
              <a:spLocks noChangeArrowheads="1"/>
            </p:cNvSpPr>
            <p:nvPr/>
          </p:nvSpPr>
          <p:spPr bwMode="auto">
            <a:xfrm>
              <a:off x="54356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7" name="Rectangle 178"/>
            <p:cNvSpPr>
              <a:spLocks noChangeArrowheads="1"/>
            </p:cNvSpPr>
            <p:nvPr/>
          </p:nvSpPr>
          <p:spPr bwMode="auto">
            <a:xfrm>
              <a:off x="5651500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8" name="Rectangle 179"/>
            <p:cNvSpPr>
              <a:spLocks noChangeArrowheads="1"/>
            </p:cNvSpPr>
            <p:nvPr/>
          </p:nvSpPr>
          <p:spPr bwMode="auto">
            <a:xfrm>
              <a:off x="5868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9" name="Rectangle 180"/>
            <p:cNvSpPr>
              <a:spLocks noChangeArrowheads="1"/>
            </p:cNvSpPr>
            <p:nvPr/>
          </p:nvSpPr>
          <p:spPr bwMode="auto">
            <a:xfrm>
              <a:off x="60848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0" name="Rectangle 181"/>
            <p:cNvSpPr>
              <a:spLocks noChangeArrowheads="1"/>
            </p:cNvSpPr>
            <p:nvPr/>
          </p:nvSpPr>
          <p:spPr bwMode="auto">
            <a:xfrm>
              <a:off x="63007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1" name="Rectangle 182"/>
            <p:cNvSpPr>
              <a:spLocks noChangeArrowheads="1"/>
            </p:cNvSpPr>
            <p:nvPr/>
          </p:nvSpPr>
          <p:spPr bwMode="auto">
            <a:xfrm>
              <a:off x="65166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2" name="Rectangle 183"/>
            <p:cNvSpPr>
              <a:spLocks noChangeArrowheads="1"/>
            </p:cNvSpPr>
            <p:nvPr/>
          </p:nvSpPr>
          <p:spPr bwMode="auto">
            <a:xfrm>
              <a:off x="67325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484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4" name="Rectangle 185"/>
            <p:cNvSpPr>
              <a:spLocks noChangeArrowheads="1"/>
            </p:cNvSpPr>
            <p:nvPr/>
          </p:nvSpPr>
          <p:spPr bwMode="auto">
            <a:xfrm>
              <a:off x="71643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5" name="Rectangle 186"/>
            <p:cNvSpPr>
              <a:spLocks noChangeArrowheads="1"/>
            </p:cNvSpPr>
            <p:nvPr/>
          </p:nvSpPr>
          <p:spPr bwMode="auto">
            <a:xfrm>
              <a:off x="73802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6" name="Rectangle 187"/>
            <p:cNvSpPr>
              <a:spLocks noChangeArrowheads="1"/>
            </p:cNvSpPr>
            <p:nvPr/>
          </p:nvSpPr>
          <p:spPr bwMode="auto">
            <a:xfrm>
              <a:off x="75961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7" name="Rectangle 188"/>
            <p:cNvSpPr>
              <a:spLocks noChangeArrowheads="1"/>
            </p:cNvSpPr>
            <p:nvPr/>
          </p:nvSpPr>
          <p:spPr bwMode="auto">
            <a:xfrm>
              <a:off x="78120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8" name="Rectangle 189"/>
            <p:cNvSpPr>
              <a:spLocks noChangeArrowheads="1"/>
            </p:cNvSpPr>
            <p:nvPr/>
          </p:nvSpPr>
          <p:spPr bwMode="auto">
            <a:xfrm>
              <a:off x="50038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9" name="Rectangle 190"/>
            <p:cNvSpPr>
              <a:spLocks noChangeArrowheads="1"/>
            </p:cNvSpPr>
            <p:nvPr/>
          </p:nvSpPr>
          <p:spPr bwMode="auto">
            <a:xfrm>
              <a:off x="52197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0" name="Rectangle 191"/>
            <p:cNvSpPr>
              <a:spLocks noChangeArrowheads="1"/>
            </p:cNvSpPr>
            <p:nvPr/>
          </p:nvSpPr>
          <p:spPr bwMode="auto">
            <a:xfrm>
              <a:off x="54356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1" name="Rectangle 192"/>
            <p:cNvSpPr>
              <a:spLocks noChangeArrowheads="1"/>
            </p:cNvSpPr>
            <p:nvPr/>
          </p:nvSpPr>
          <p:spPr bwMode="auto">
            <a:xfrm>
              <a:off x="5651500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2" name="Rectangle 193"/>
            <p:cNvSpPr>
              <a:spLocks noChangeArrowheads="1"/>
            </p:cNvSpPr>
            <p:nvPr/>
          </p:nvSpPr>
          <p:spPr bwMode="auto">
            <a:xfrm>
              <a:off x="5868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3" name="Rectangle 194"/>
            <p:cNvSpPr>
              <a:spLocks noChangeArrowheads="1"/>
            </p:cNvSpPr>
            <p:nvPr/>
          </p:nvSpPr>
          <p:spPr bwMode="auto">
            <a:xfrm>
              <a:off x="60848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4" name="Rectangle 195"/>
            <p:cNvSpPr>
              <a:spLocks noChangeArrowheads="1"/>
            </p:cNvSpPr>
            <p:nvPr/>
          </p:nvSpPr>
          <p:spPr bwMode="auto">
            <a:xfrm>
              <a:off x="63007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5" name="Rectangle 196"/>
            <p:cNvSpPr>
              <a:spLocks noChangeArrowheads="1"/>
            </p:cNvSpPr>
            <p:nvPr/>
          </p:nvSpPr>
          <p:spPr bwMode="auto">
            <a:xfrm>
              <a:off x="65166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6" name="Rectangle 197"/>
            <p:cNvSpPr>
              <a:spLocks noChangeArrowheads="1"/>
            </p:cNvSpPr>
            <p:nvPr/>
          </p:nvSpPr>
          <p:spPr bwMode="auto">
            <a:xfrm>
              <a:off x="67325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7" name="Rectangle 198"/>
            <p:cNvSpPr>
              <a:spLocks noChangeArrowheads="1"/>
            </p:cNvSpPr>
            <p:nvPr/>
          </p:nvSpPr>
          <p:spPr bwMode="auto">
            <a:xfrm>
              <a:off x="69484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8" name="Rectangle 199"/>
            <p:cNvSpPr>
              <a:spLocks noChangeArrowheads="1"/>
            </p:cNvSpPr>
            <p:nvPr/>
          </p:nvSpPr>
          <p:spPr bwMode="auto">
            <a:xfrm>
              <a:off x="71643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9" name="Rectangle 200"/>
            <p:cNvSpPr>
              <a:spLocks noChangeArrowheads="1"/>
            </p:cNvSpPr>
            <p:nvPr/>
          </p:nvSpPr>
          <p:spPr bwMode="auto">
            <a:xfrm>
              <a:off x="73802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0" name="Rectangle 201"/>
            <p:cNvSpPr>
              <a:spLocks noChangeArrowheads="1"/>
            </p:cNvSpPr>
            <p:nvPr/>
          </p:nvSpPr>
          <p:spPr bwMode="auto">
            <a:xfrm>
              <a:off x="75961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1" name="Rectangle 202"/>
            <p:cNvSpPr>
              <a:spLocks noChangeArrowheads="1"/>
            </p:cNvSpPr>
            <p:nvPr/>
          </p:nvSpPr>
          <p:spPr bwMode="auto">
            <a:xfrm>
              <a:off x="78120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2" name="Rectangle 203"/>
            <p:cNvSpPr>
              <a:spLocks noChangeArrowheads="1"/>
            </p:cNvSpPr>
            <p:nvPr/>
          </p:nvSpPr>
          <p:spPr bwMode="auto">
            <a:xfrm>
              <a:off x="50038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3" name="Rectangle 204"/>
            <p:cNvSpPr>
              <a:spLocks noChangeArrowheads="1"/>
            </p:cNvSpPr>
            <p:nvPr/>
          </p:nvSpPr>
          <p:spPr bwMode="auto">
            <a:xfrm>
              <a:off x="52197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4" name="Rectangle 205"/>
            <p:cNvSpPr>
              <a:spLocks noChangeArrowheads="1"/>
            </p:cNvSpPr>
            <p:nvPr/>
          </p:nvSpPr>
          <p:spPr bwMode="auto">
            <a:xfrm>
              <a:off x="54356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5" name="Rectangle 206"/>
            <p:cNvSpPr>
              <a:spLocks noChangeArrowheads="1"/>
            </p:cNvSpPr>
            <p:nvPr/>
          </p:nvSpPr>
          <p:spPr bwMode="auto">
            <a:xfrm>
              <a:off x="5651500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6" name="Rectangle 207"/>
            <p:cNvSpPr>
              <a:spLocks noChangeArrowheads="1"/>
            </p:cNvSpPr>
            <p:nvPr/>
          </p:nvSpPr>
          <p:spPr bwMode="auto">
            <a:xfrm>
              <a:off x="5868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60848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8" name="Rectangle 209"/>
            <p:cNvSpPr>
              <a:spLocks noChangeArrowheads="1"/>
            </p:cNvSpPr>
            <p:nvPr/>
          </p:nvSpPr>
          <p:spPr bwMode="auto">
            <a:xfrm>
              <a:off x="63007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9" name="Rectangle 210"/>
            <p:cNvSpPr>
              <a:spLocks noChangeArrowheads="1"/>
            </p:cNvSpPr>
            <p:nvPr/>
          </p:nvSpPr>
          <p:spPr bwMode="auto">
            <a:xfrm>
              <a:off x="65166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0" name="Rectangle 211"/>
            <p:cNvSpPr>
              <a:spLocks noChangeArrowheads="1"/>
            </p:cNvSpPr>
            <p:nvPr/>
          </p:nvSpPr>
          <p:spPr bwMode="auto">
            <a:xfrm>
              <a:off x="67325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1" name="Rectangle 212"/>
            <p:cNvSpPr>
              <a:spLocks noChangeArrowheads="1"/>
            </p:cNvSpPr>
            <p:nvPr/>
          </p:nvSpPr>
          <p:spPr bwMode="auto">
            <a:xfrm>
              <a:off x="69484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2" name="Rectangle 213"/>
            <p:cNvSpPr>
              <a:spLocks noChangeArrowheads="1"/>
            </p:cNvSpPr>
            <p:nvPr/>
          </p:nvSpPr>
          <p:spPr bwMode="auto">
            <a:xfrm>
              <a:off x="71643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3" name="Rectangle 214"/>
            <p:cNvSpPr>
              <a:spLocks noChangeArrowheads="1"/>
            </p:cNvSpPr>
            <p:nvPr/>
          </p:nvSpPr>
          <p:spPr bwMode="auto">
            <a:xfrm>
              <a:off x="73802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4" name="Rectangle 215"/>
            <p:cNvSpPr>
              <a:spLocks noChangeArrowheads="1"/>
            </p:cNvSpPr>
            <p:nvPr/>
          </p:nvSpPr>
          <p:spPr bwMode="auto">
            <a:xfrm>
              <a:off x="75961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5" name="Rectangle 216"/>
            <p:cNvSpPr>
              <a:spLocks noChangeArrowheads="1"/>
            </p:cNvSpPr>
            <p:nvPr/>
          </p:nvSpPr>
          <p:spPr bwMode="auto">
            <a:xfrm>
              <a:off x="78120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6" name="Rectangle 217"/>
            <p:cNvSpPr>
              <a:spLocks noChangeArrowheads="1"/>
            </p:cNvSpPr>
            <p:nvPr/>
          </p:nvSpPr>
          <p:spPr bwMode="auto">
            <a:xfrm>
              <a:off x="50038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7" name="Rectangle 218"/>
            <p:cNvSpPr>
              <a:spLocks noChangeArrowheads="1"/>
            </p:cNvSpPr>
            <p:nvPr/>
          </p:nvSpPr>
          <p:spPr bwMode="auto">
            <a:xfrm>
              <a:off x="52197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8" name="Rectangle 219"/>
            <p:cNvSpPr>
              <a:spLocks noChangeArrowheads="1"/>
            </p:cNvSpPr>
            <p:nvPr/>
          </p:nvSpPr>
          <p:spPr bwMode="auto">
            <a:xfrm>
              <a:off x="54356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9" name="Rectangle 220"/>
            <p:cNvSpPr>
              <a:spLocks noChangeArrowheads="1"/>
            </p:cNvSpPr>
            <p:nvPr/>
          </p:nvSpPr>
          <p:spPr bwMode="auto">
            <a:xfrm>
              <a:off x="5651500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0" name="Rectangle 221"/>
            <p:cNvSpPr>
              <a:spLocks noChangeArrowheads="1"/>
            </p:cNvSpPr>
            <p:nvPr/>
          </p:nvSpPr>
          <p:spPr bwMode="auto">
            <a:xfrm>
              <a:off x="5868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1" name="Rectangle 222"/>
            <p:cNvSpPr>
              <a:spLocks noChangeArrowheads="1"/>
            </p:cNvSpPr>
            <p:nvPr/>
          </p:nvSpPr>
          <p:spPr bwMode="auto">
            <a:xfrm>
              <a:off x="60848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2" name="Rectangle 223"/>
            <p:cNvSpPr>
              <a:spLocks noChangeArrowheads="1"/>
            </p:cNvSpPr>
            <p:nvPr/>
          </p:nvSpPr>
          <p:spPr bwMode="auto">
            <a:xfrm>
              <a:off x="63007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3" name="Rectangle 224"/>
            <p:cNvSpPr>
              <a:spLocks noChangeArrowheads="1"/>
            </p:cNvSpPr>
            <p:nvPr/>
          </p:nvSpPr>
          <p:spPr bwMode="auto">
            <a:xfrm>
              <a:off x="65166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4" name="Rectangle 225"/>
            <p:cNvSpPr>
              <a:spLocks noChangeArrowheads="1"/>
            </p:cNvSpPr>
            <p:nvPr/>
          </p:nvSpPr>
          <p:spPr bwMode="auto">
            <a:xfrm>
              <a:off x="67325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5" name="Rectangle 226"/>
            <p:cNvSpPr>
              <a:spLocks noChangeArrowheads="1"/>
            </p:cNvSpPr>
            <p:nvPr/>
          </p:nvSpPr>
          <p:spPr bwMode="auto">
            <a:xfrm>
              <a:off x="69484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6" name="Rectangle 227"/>
            <p:cNvSpPr>
              <a:spLocks noChangeArrowheads="1"/>
            </p:cNvSpPr>
            <p:nvPr/>
          </p:nvSpPr>
          <p:spPr bwMode="auto">
            <a:xfrm>
              <a:off x="71643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7" name="Rectangle 228"/>
            <p:cNvSpPr>
              <a:spLocks noChangeArrowheads="1"/>
            </p:cNvSpPr>
            <p:nvPr/>
          </p:nvSpPr>
          <p:spPr bwMode="auto">
            <a:xfrm>
              <a:off x="73802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8" name="Rectangle 229"/>
            <p:cNvSpPr>
              <a:spLocks noChangeArrowheads="1"/>
            </p:cNvSpPr>
            <p:nvPr/>
          </p:nvSpPr>
          <p:spPr bwMode="auto">
            <a:xfrm>
              <a:off x="75961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9" name="Rectangle 230"/>
            <p:cNvSpPr>
              <a:spLocks noChangeArrowheads="1"/>
            </p:cNvSpPr>
            <p:nvPr/>
          </p:nvSpPr>
          <p:spPr bwMode="auto">
            <a:xfrm>
              <a:off x="78120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0" name="Rectangle 231"/>
            <p:cNvSpPr>
              <a:spLocks noChangeArrowheads="1"/>
            </p:cNvSpPr>
            <p:nvPr/>
          </p:nvSpPr>
          <p:spPr bwMode="auto">
            <a:xfrm>
              <a:off x="50038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1" name="Rectangle 232"/>
            <p:cNvSpPr>
              <a:spLocks noChangeArrowheads="1"/>
            </p:cNvSpPr>
            <p:nvPr/>
          </p:nvSpPr>
          <p:spPr bwMode="auto">
            <a:xfrm>
              <a:off x="52197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2" name="Rectangle 233"/>
            <p:cNvSpPr>
              <a:spLocks noChangeArrowheads="1"/>
            </p:cNvSpPr>
            <p:nvPr/>
          </p:nvSpPr>
          <p:spPr bwMode="auto">
            <a:xfrm>
              <a:off x="54356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3" name="Rectangle 234"/>
            <p:cNvSpPr>
              <a:spLocks noChangeArrowheads="1"/>
            </p:cNvSpPr>
            <p:nvPr/>
          </p:nvSpPr>
          <p:spPr bwMode="auto">
            <a:xfrm>
              <a:off x="5651500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4" name="Rectangle 235"/>
            <p:cNvSpPr>
              <a:spLocks noChangeArrowheads="1"/>
            </p:cNvSpPr>
            <p:nvPr/>
          </p:nvSpPr>
          <p:spPr bwMode="auto">
            <a:xfrm>
              <a:off x="5868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5" name="Rectangle 236"/>
            <p:cNvSpPr>
              <a:spLocks noChangeArrowheads="1"/>
            </p:cNvSpPr>
            <p:nvPr/>
          </p:nvSpPr>
          <p:spPr bwMode="auto">
            <a:xfrm>
              <a:off x="60848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6" name="Rectangle 237"/>
            <p:cNvSpPr>
              <a:spLocks noChangeArrowheads="1"/>
            </p:cNvSpPr>
            <p:nvPr/>
          </p:nvSpPr>
          <p:spPr bwMode="auto">
            <a:xfrm>
              <a:off x="63007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7" name="Rectangle 238"/>
            <p:cNvSpPr>
              <a:spLocks noChangeArrowheads="1"/>
            </p:cNvSpPr>
            <p:nvPr/>
          </p:nvSpPr>
          <p:spPr bwMode="auto">
            <a:xfrm>
              <a:off x="65166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8" name="Rectangle 239"/>
            <p:cNvSpPr>
              <a:spLocks noChangeArrowheads="1"/>
            </p:cNvSpPr>
            <p:nvPr/>
          </p:nvSpPr>
          <p:spPr bwMode="auto">
            <a:xfrm>
              <a:off x="67325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9" name="Rectangle 240"/>
            <p:cNvSpPr>
              <a:spLocks noChangeArrowheads="1"/>
            </p:cNvSpPr>
            <p:nvPr/>
          </p:nvSpPr>
          <p:spPr bwMode="auto">
            <a:xfrm>
              <a:off x="69484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0" name="Rectangle 241"/>
            <p:cNvSpPr>
              <a:spLocks noChangeArrowheads="1"/>
            </p:cNvSpPr>
            <p:nvPr/>
          </p:nvSpPr>
          <p:spPr bwMode="auto">
            <a:xfrm>
              <a:off x="71643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1" name="Rectangle 242"/>
            <p:cNvSpPr>
              <a:spLocks noChangeArrowheads="1"/>
            </p:cNvSpPr>
            <p:nvPr/>
          </p:nvSpPr>
          <p:spPr bwMode="auto">
            <a:xfrm>
              <a:off x="73802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2" name="Rectangle 243"/>
            <p:cNvSpPr>
              <a:spLocks noChangeArrowheads="1"/>
            </p:cNvSpPr>
            <p:nvPr/>
          </p:nvSpPr>
          <p:spPr bwMode="auto">
            <a:xfrm>
              <a:off x="75961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3" name="Rectangle 244"/>
            <p:cNvSpPr>
              <a:spLocks noChangeArrowheads="1"/>
            </p:cNvSpPr>
            <p:nvPr/>
          </p:nvSpPr>
          <p:spPr bwMode="auto">
            <a:xfrm>
              <a:off x="78120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4" name="Rectangle 245"/>
            <p:cNvSpPr>
              <a:spLocks noChangeArrowheads="1"/>
            </p:cNvSpPr>
            <p:nvPr/>
          </p:nvSpPr>
          <p:spPr bwMode="auto">
            <a:xfrm>
              <a:off x="50038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5" name="Rectangle 246"/>
            <p:cNvSpPr>
              <a:spLocks noChangeArrowheads="1"/>
            </p:cNvSpPr>
            <p:nvPr/>
          </p:nvSpPr>
          <p:spPr bwMode="auto">
            <a:xfrm>
              <a:off x="52197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6" name="Rectangle 247"/>
            <p:cNvSpPr>
              <a:spLocks noChangeArrowheads="1"/>
            </p:cNvSpPr>
            <p:nvPr/>
          </p:nvSpPr>
          <p:spPr bwMode="auto">
            <a:xfrm>
              <a:off x="54356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7" name="Rectangle 248"/>
            <p:cNvSpPr>
              <a:spLocks noChangeArrowheads="1"/>
            </p:cNvSpPr>
            <p:nvPr/>
          </p:nvSpPr>
          <p:spPr bwMode="auto">
            <a:xfrm>
              <a:off x="5651500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8" name="Rectangle 249"/>
            <p:cNvSpPr>
              <a:spLocks noChangeArrowheads="1"/>
            </p:cNvSpPr>
            <p:nvPr/>
          </p:nvSpPr>
          <p:spPr bwMode="auto">
            <a:xfrm>
              <a:off x="5868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9" name="Rectangle 250"/>
            <p:cNvSpPr>
              <a:spLocks noChangeArrowheads="1"/>
            </p:cNvSpPr>
            <p:nvPr/>
          </p:nvSpPr>
          <p:spPr bwMode="auto">
            <a:xfrm>
              <a:off x="60848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0" name="Rectangle 251"/>
            <p:cNvSpPr>
              <a:spLocks noChangeArrowheads="1"/>
            </p:cNvSpPr>
            <p:nvPr/>
          </p:nvSpPr>
          <p:spPr bwMode="auto">
            <a:xfrm>
              <a:off x="63007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1" name="Rectangle 252"/>
            <p:cNvSpPr>
              <a:spLocks noChangeArrowheads="1"/>
            </p:cNvSpPr>
            <p:nvPr/>
          </p:nvSpPr>
          <p:spPr bwMode="auto">
            <a:xfrm>
              <a:off x="65166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2" name="Rectangle 253"/>
            <p:cNvSpPr>
              <a:spLocks noChangeArrowheads="1"/>
            </p:cNvSpPr>
            <p:nvPr/>
          </p:nvSpPr>
          <p:spPr bwMode="auto">
            <a:xfrm>
              <a:off x="67325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3" name="Rectangle 254"/>
            <p:cNvSpPr>
              <a:spLocks noChangeArrowheads="1"/>
            </p:cNvSpPr>
            <p:nvPr/>
          </p:nvSpPr>
          <p:spPr bwMode="auto">
            <a:xfrm>
              <a:off x="69484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4" name="Rectangle 255"/>
            <p:cNvSpPr>
              <a:spLocks noChangeArrowheads="1"/>
            </p:cNvSpPr>
            <p:nvPr/>
          </p:nvSpPr>
          <p:spPr bwMode="auto">
            <a:xfrm>
              <a:off x="71643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5" name="Rectangle 256"/>
            <p:cNvSpPr>
              <a:spLocks noChangeArrowheads="1"/>
            </p:cNvSpPr>
            <p:nvPr/>
          </p:nvSpPr>
          <p:spPr bwMode="auto">
            <a:xfrm>
              <a:off x="73802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6" name="Rectangle 257"/>
            <p:cNvSpPr>
              <a:spLocks noChangeArrowheads="1"/>
            </p:cNvSpPr>
            <p:nvPr/>
          </p:nvSpPr>
          <p:spPr bwMode="auto">
            <a:xfrm>
              <a:off x="75961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7" name="Rectangle 258"/>
            <p:cNvSpPr>
              <a:spLocks noChangeArrowheads="1"/>
            </p:cNvSpPr>
            <p:nvPr/>
          </p:nvSpPr>
          <p:spPr bwMode="auto">
            <a:xfrm>
              <a:off x="78120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8" name="Rectangle 259"/>
            <p:cNvSpPr>
              <a:spLocks noChangeArrowheads="1"/>
            </p:cNvSpPr>
            <p:nvPr/>
          </p:nvSpPr>
          <p:spPr bwMode="auto">
            <a:xfrm>
              <a:off x="50038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9" name="Rectangle 260"/>
            <p:cNvSpPr>
              <a:spLocks noChangeArrowheads="1"/>
            </p:cNvSpPr>
            <p:nvPr/>
          </p:nvSpPr>
          <p:spPr bwMode="auto">
            <a:xfrm>
              <a:off x="52197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0" name="Rectangle 261"/>
            <p:cNvSpPr>
              <a:spLocks noChangeArrowheads="1"/>
            </p:cNvSpPr>
            <p:nvPr/>
          </p:nvSpPr>
          <p:spPr bwMode="auto">
            <a:xfrm>
              <a:off x="54356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1" name="Rectangle 262"/>
            <p:cNvSpPr>
              <a:spLocks noChangeArrowheads="1"/>
            </p:cNvSpPr>
            <p:nvPr/>
          </p:nvSpPr>
          <p:spPr bwMode="auto">
            <a:xfrm>
              <a:off x="5651500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2" name="Rectangle 263"/>
            <p:cNvSpPr>
              <a:spLocks noChangeArrowheads="1"/>
            </p:cNvSpPr>
            <p:nvPr/>
          </p:nvSpPr>
          <p:spPr bwMode="auto">
            <a:xfrm>
              <a:off x="5868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3" name="Rectangle 264"/>
            <p:cNvSpPr>
              <a:spLocks noChangeArrowheads="1"/>
            </p:cNvSpPr>
            <p:nvPr/>
          </p:nvSpPr>
          <p:spPr bwMode="auto">
            <a:xfrm>
              <a:off x="60848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4" name="Rectangle 265"/>
            <p:cNvSpPr>
              <a:spLocks noChangeArrowheads="1"/>
            </p:cNvSpPr>
            <p:nvPr/>
          </p:nvSpPr>
          <p:spPr bwMode="auto">
            <a:xfrm>
              <a:off x="63007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5" name="Rectangle 266"/>
            <p:cNvSpPr>
              <a:spLocks noChangeArrowheads="1"/>
            </p:cNvSpPr>
            <p:nvPr/>
          </p:nvSpPr>
          <p:spPr bwMode="auto">
            <a:xfrm>
              <a:off x="65166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6" name="Rectangle 267"/>
            <p:cNvSpPr>
              <a:spLocks noChangeArrowheads="1"/>
            </p:cNvSpPr>
            <p:nvPr/>
          </p:nvSpPr>
          <p:spPr bwMode="auto">
            <a:xfrm>
              <a:off x="67325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7" name="Rectangle 268"/>
            <p:cNvSpPr>
              <a:spLocks noChangeArrowheads="1"/>
            </p:cNvSpPr>
            <p:nvPr/>
          </p:nvSpPr>
          <p:spPr bwMode="auto">
            <a:xfrm>
              <a:off x="69484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8" name="Rectangle 269"/>
            <p:cNvSpPr>
              <a:spLocks noChangeArrowheads="1"/>
            </p:cNvSpPr>
            <p:nvPr/>
          </p:nvSpPr>
          <p:spPr bwMode="auto">
            <a:xfrm>
              <a:off x="71643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9" name="Rectangle 270"/>
            <p:cNvSpPr>
              <a:spLocks noChangeArrowheads="1"/>
            </p:cNvSpPr>
            <p:nvPr/>
          </p:nvSpPr>
          <p:spPr bwMode="auto">
            <a:xfrm>
              <a:off x="73802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0" name="Rectangle 271"/>
            <p:cNvSpPr>
              <a:spLocks noChangeArrowheads="1"/>
            </p:cNvSpPr>
            <p:nvPr/>
          </p:nvSpPr>
          <p:spPr bwMode="auto">
            <a:xfrm>
              <a:off x="75961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1" name="Rectangle 272"/>
            <p:cNvSpPr>
              <a:spLocks noChangeArrowheads="1"/>
            </p:cNvSpPr>
            <p:nvPr/>
          </p:nvSpPr>
          <p:spPr bwMode="auto">
            <a:xfrm>
              <a:off x="78120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2" name="Rectangle 273"/>
            <p:cNvSpPr>
              <a:spLocks noChangeArrowheads="1"/>
            </p:cNvSpPr>
            <p:nvPr/>
          </p:nvSpPr>
          <p:spPr bwMode="auto">
            <a:xfrm>
              <a:off x="50038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3" name="Rectangle 274"/>
            <p:cNvSpPr>
              <a:spLocks noChangeArrowheads="1"/>
            </p:cNvSpPr>
            <p:nvPr/>
          </p:nvSpPr>
          <p:spPr bwMode="auto">
            <a:xfrm>
              <a:off x="52197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4" name="Rectangle 275"/>
            <p:cNvSpPr>
              <a:spLocks noChangeArrowheads="1"/>
            </p:cNvSpPr>
            <p:nvPr/>
          </p:nvSpPr>
          <p:spPr bwMode="auto">
            <a:xfrm>
              <a:off x="54356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5" name="Rectangle 276"/>
            <p:cNvSpPr>
              <a:spLocks noChangeArrowheads="1"/>
            </p:cNvSpPr>
            <p:nvPr/>
          </p:nvSpPr>
          <p:spPr bwMode="auto">
            <a:xfrm>
              <a:off x="5651500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6" name="Rectangle 277"/>
            <p:cNvSpPr>
              <a:spLocks noChangeArrowheads="1"/>
            </p:cNvSpPr>
            <p:nvPr/>
          </p:nvSpPr>
          <p:spPr bwMode="auto">
            <a:xfrm>
              <a:off x="5868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7" name="Rectangle 278"/>
            <p:cNvSpPr>
              <a:spLocks noChangeArrowheads="1"/>
            </p:cNvSpPr>
            <p:nvPr/>
          </p:nvSpPr>
          <p:spPr bwMode="auto">
            <a:xfrm>
              <a:off x="60848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8" name="Rectangle 279"/>
            <p:cNvSpPr>
              <a:spLocks noChangeArrowheads="1"/>
            </p:cNvSpPr>
            <p:nvPr/>
          </p:nvSpPr>
          <p:spPr bwMode="auto">
            <a:xfrm>
              <a:off x="63007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9" name="Rectangle 280"/>
            <p:cNvSpPr>
              <a:spLocks noChangeArrowheads="1"/>
            </p:cNvSpPr>
            <p:nvPr/>
          </p:nvSpPr>
          <p:spPr bwMode="auto">
            <a:xfrm>
              <a:off x="65166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0" name="Rectangle 281"/>
            <p:cNvSpPr>
              <a:spLocks noChangeArrowheads="1"/>
            </p:cNvSpPr>
            <p:nvPr/>
          </p:nvSpPr>
          <p:spPr bwMode="auto">
            <a:xfrm>
              <a:off x="67325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1" name="Rectangle 282"/>
            <p:cNvSpPr>
              <a:spLocks noChangeArrowheads="1"/>
            </p:cNvSpPr>
            <p:nvPr/>
          </p:nvSpPr>
          <p:spPr bwMode="auto">
            <a:xfrm>
              <a:off x="69484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2" name="Rectangle 283"/>
            <p:cNvSpPr>
              <a:spLocks noChangeArrowheads="1"/>
            </p:cNvSpPr>
            <p:nvPr/>
          </p:nvSpPr>
          <p:spPr bwMode="auto">
            <a:xfrm>
              <a:off x="71643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3" name="Rectangle 284"/>
            <p:cNvSpPr>
              <a:spLocks noChangeArrowheads="1"/>
            </p:cNvSpPr>
            <p:nvPr/>
          </p:nvSpPr>
          <p:spPr bwMode="auto">
            <a:xfrm>
              <a:off x="73802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4" name="Rectangle 285"/>
            <p:cNvSpPr>
              <a:spLocks noChangeArrowheads="1"/>
            </p:cNvSpPr>
            <p:nvPr/>
          </p:nvSpPr>
          <p:spPr bwMode="auto">
            <a:xfrm>
              <a:off x="75961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5" name="Rectangle 286"/>
            <p:cNvSpPr>
              <a:spLocks noChangeArrowheads="1"/>
            </p:cNvSpPr>
            <p:nvPr/>
          </p:nvSpPr>
          <p:spPr bwMode="auto">
            <a:xfrm>
              <a:off x="78120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6" name="Rectangle 287"/>
            <p:cNvSpPr>
              <a:spLocks noChangeArrowheads="1"/>
            </p:cNvSpPr>
            <p:nvPr/>
          </p:nvSpPr>
          <p:spPr bwMode="auto">
            <a:xfrm>
              <a:off x="50038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7" name="Rectangle 288"/>
            <p:cNvSpPr>
              <a:spLocks noChangeArrowheads="1"/>
            </p:cNvSpPr>
            <p:nvPr/>
          </p:nvSpPr>
          <p:spPr bwMode="auto">
            <a:xfrm>
              <a:off x="52197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8" name="Rectangle 289"/>
            <p:cNvSpPr>
              <a:spLocks noChangeArrowheads="1"/>
            </p:cNvSpPr>
            <p:nvPr/>
          </p:nvSpPr>
          <p:spPr bwMode="auto">
            <a:xfrm>
              <a:off x="54356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9" name="Rectangle 290"/>
            <p:cNvSpPr>
              <a:spLocks noChangeArrowheads="1"/>
            </p:cNvSpPr>
            <p:nvPr/>
          </p:nvSpPr>
          <p:spPr bwMode="auto">
            <a:xfrm>
              <a:off x="5651500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0" name="Rectangle 291"/>
            <p:cNvSpPr>
              <a:spLocks noChangeArrowheads="1"/>
            </p:cNvSpPr>
            <p:nvPr/>
          </p:nvSpPr>
          <p:spPr bwMode="auto">
            <a:xfrm>
              <a:off x="5868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1" name="Rectangle 292"/>
            <p:cNvSpPr>
              <a:spLocks noChangeArrowheads="1"/>
            </p:cNvSpPr>
            <p:nvPr/>
          </p:nvSpPr>
          <p:spPr bwMode="auto">
            <a:xfrm>
              <a:off x="60848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2" name="Rectangle 293"/>
            <p:cNvSpPr>
              <a:spLocks noChangeArrowheads="1"/>
            </p:cNvSpPr>
            <p:nvPr/>
          </p:nvSpPr>
          <p:spPr bwMode="auto">
            <a:xfrm>
              <a:off x="63007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3" name="Rectangle 294"/>
            <p:cNvSpPr>
              <a:spLocks noChangeArrowheads="1"/>
            </p:cNvSpPr>
            <p:nvPr/>
          </p:nvSpPr>
          <p:spPr bwMode="auto">
            <a:xfrm>
              <a:off x="65166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4" name="Rectangle 295"/>
            <p:cNvSpPr>
              <a:spLocks noChangeArrowheads="1"/>
            </p:cNvSpPr>
            <p:nvPr/>
          </p:nvSpPr>
          <p:spPr bwMode="auto">
            <a:xfrm>
              <a:off x="67325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5" name="Rectangle 296"/>
            <p:cNvSpPr>
              <a:spLocks noChangeArrowheads="1"/>
            </p:cNvSpPr>
            <p:nvPr/>
          </p:nvSpPr>
          <p:spPr bwMode="auto">
            <a:xfrm>
              <a:off x="69484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6" name="Rectangle 297"/>
            <p:cNvSpPr>
              <a:spLocks noChangeArrowheads="1"/>
            </p:cNvSpPr>
            <p:nvPr/>
          </p:nvSpPr>
          <p:spPr bwMode="auto">
            <a:xfrm>
              <a:off x="71643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7" name="Rectangle 298"/>
            <p:cNvSpPr>
              <a:spLocks noChangeArrowheads="1"/>
            </p:cNvSpPr>
            <p:nvPr/>
          </p:nvSpPr>
          <p:spPr bwMode="auto">
            <a:xfrm>
              <a:off x="73802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8" name="Rectangle 299"/>
            <p:cNvSpPr>
              <a:spLocks noChangeArrowheads="1"/>
            </p:cNvSpPr>
            <p:nvPr/>
          </p:nvSpPr>
          <p:spPr bwMode="auto">
            <a:xfrm>
              <a:off x="75961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9" name="Rectangle 300"/>
            <p:cNvSpPr>
              <a:spLocks noChangeArrowheads="1"/>
            </p:cNvSpPr>
            <p:nvPr/>
          </p:nvSpPr>
          <p:spPr bwMode="auto">
            <a:xfrm>
              <a:off x="78120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0" name="Rectangle 301"/>
            <p:cNvSpPr>
              <a:spLocks noChangeArrowheads="1"/>
            </p:cNvSpPr>
            <p:nvPr/>
          </p:nvSpPr>
          <p:spPr bwMode="auto">
            <a:xfrm>
              <a:off x="8027988" y="1557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1" name="Rectangle 302"/>
            <p:cNvSpPr>
              <a:spLocks noChangeArrowheads="1"/>
            </p:cNvSpPr>
            <p:nvPr/>
          </p:nvSpPr>
          <p:spPr bwMode="auto">
            <a:xfrm>
              <a:off x="8027988" y="1773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2" name="Rectangle 303"/>
            <p:cNvSpPr>
              <a:spLocks noChangeArrowheads="1"/>
            </p:cNvSpPr>
            <p:nvPr/>
          </p:nvSpPr>
          <p:spPr bwMode="auto">
            <a:xfrm>
              <a:off x="8027988" y="1989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3" name="Rectangle 304"/>
            <p:cNvSpPr>
              <a:spLocks noChangeArrowheads="1"/>
            </p:cNvSpPr>
            <p:nvPr/>
          </p:nvSpPr>
          <p:spPr bwMode="auto">
            <a:xfrm>
              <a:off x="8027988" y="2205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4" name="Rectangle 305"/>
            <p:cNvSpPr>
              <a:spLocks noChangeArrowheads="1"/>
            </p:cNvSpPr>
            <p:nvPr/>
          </p:nvSpPr>
          <p:spPr bwMode="auto">
            <a:xfrm>
              <a:off x="8027988" y="2420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5" name="Rectangle 306"/>
            <p:cNvSpPr>
              <a:spLocks noChangeArrowheads="1"/>
            </p:cNvSpPr>
            <p:nvPr/>
          </p:nvSpPr>
          <p:spPr bwMode="auto">
            <a:xfrm>
              <a:off x="8027988" y="2636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6" name="Rectangle 307"/>
            <p:cNvSpPr>
              <a:spLocks noChangeArrowheads="1"/>
            </p:cNvSpPr>
            <p:nvPr/>
          </p:nvSpPr>
          <p:spPr bwMode="auto">
            <a:xfrm>
              <a:off x="8027988" y="2852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7" name="Rectangle 308"/>
            <p:cNvSpPr>
              <a:spLocks noChangeArrowheads="1"/>
            </p:cNvSpPr>
            <p:nvPr/>
          </p:nvSpPr>
          <p:spPr bwMode="auto">
            <a:xfrm>
              <a:off x="8027988" y="3068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8" name="Rectangle 309"/>
            <p:cNvSpPr>
              <a:spLocks noChangeArrowheads="1"/>
            </p:cNvSpPr>
            <p:nvPr/>
          </p:nvSpPr>
          <p:spPr bwMode="auto">
            <a:xfrm>
              <a:off x="8027988" y="3284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9" name="Rectangle 310"/>
            <p:cNvSpPr>
              <a:spLocks noChangeArrowheads="1"/>
            </p:cNvSpPr>
            <p:nvPr/>
          </p:nvSpPr>
          <p:spPr bwMode="auto">
            <a:xfrm>
              <a:off x="8027988" y="3500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416" name="Line 326"/>
          <p:cNvSpPr>
            <a:spLocks noChangeShapeType="1"/>
          </p:cNvSpPr>
          <p:nvPr/>
        </p:nvSpPr>
        <p:spPr bwMode="auto">
          <a:xfrm flipV="1">
            <a:off x="1137603" y="2225675"/>
            <a:ext cx="2663825" cy="1081088"/>
          </a:xfrm>
          <a:prstGeom prst="line">
            <a:avLst/>
          </a:prstGeom>
          <a:noFill/>
          <a:ln w="28575">
            <a:noFill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0" name="Rectangle 313"/>
          <p:cNvSpPr>
            <a:spLocks noChangeArrowheads="1"/>
          </p:cNvSpPr>
          <p:nvPr/>
        </p:nvSpPr>
        <p:spPr bwMode="auto">
          <a:xfrm>
            <a:off x="2721667" y="2794164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314"/>
          <p:cNvSpPr>
            <a:spLocks noChangeArrowheads="1"/>
          </p:cNvSpPr>
          <p:nvPr/>
        </p:nvSpPr>
        <p:spPr bwMode="auto">
          <a:xfrm>
            <a:off x="2718735" y="2590964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317"/>
          <p:cNvSpPr>
            <a:spLocks noChangeArrowheads="1"/>
          </p:cNvSpPr>
          <p:nvPr/>
        </p:nvSpPr>
        <p:spPr bwMode="auto">
          <a:xfrm>
            <a:off x="2282051" y="3013971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318"/>
          <p:cNvSpPr>
            <a:spLocks noChangeArrowheads="1"/>
          </p:cNvSpPr>
          <p:nvPr/>
        </p:nvSpPr>
        <p:spPr bwMode="auto">
          <a:xfrm>
            <a:off x="2290843" y="2802956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319"/>
          <p:cNvSpPr>
            <a:spLocks noChangeArrowheads="1"/>
          </p:cNvSpPr>
          <p:nvPr/>
        </p:nvSpPr>
        <p:spPr bwMode="auto">
          <a:xfrm>
            <a:off x="2502505" y="2801147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320"/>
          <p:cNvSpPr>
            <a:spLocks noChangeArrowheads="1"/>
          </p:cNvSpPr>
          <p:nvPr/>
        </p:nvSpPr>
        <p:spPr bwMode="auto">
          <a:xfrm>
            <a:off x="1648393" y="3229871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321"/>
          <p:cNvSpPr>
            <a:spLocks noChangeArrowheads="1"/>
          </p:cNvSpPr>
          <p:nvPr/>
        </p:nvSpPr>
        <p:spPr bwMode="auto">
          <a:xfrm>
            <a:off x="1641555" y="3018856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322"/>
          <p:cNvSpPr>
            <a:spLocks noChangeArrowheads="1"/>
          </p:cNvSpPr>
          <p:nvPr/>
        </p:nvSpPr>
        <p:spPr bwMode="auto">
          <a:xfrm>
            <a:off x="1859043" y="3018856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323"/>
          <p:cNvSpPr>
            <a:spLocks noChangeArrowheads="1"/>
          </p:cNvSpPr>
          <p:nvPr/>
        </p:nvSpPr>
        <p:spPr bwMode="auto">
          <a:xfrm>
            <a:off x="2073141" y="3009232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1" name="Rectangle 324"/>
          <p:cNvSpPr>
            <a:spLocks noChangeArrowheads="1"/>
          </p:cNvSpPr>
          <p:nvPr/>
        </p:nvSpPr>
        <p:spPr bwMode="auto">
          <a:xfrm>
            <a:off x="1209755" y="3234756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2" name="Rectangle 325"/>
          <p:cNvSpPr>
            <a:spLocks noChangeArrowheads="1"/>
          </p:cNvSpPr>
          <p:nvPr/>
        </p:nvSpPr>
        <p:spPr bwMode="auto">
          <a:xfrm>
            <a:off x="1425655" y="3234756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314"/>
          <p:cNvSpPr>
            <a:spLocks noChangeArrowheads="1"/>
          </p:cNvSpPr>
          <p:nvPr/>
        </p:nvSpPr>
        <p:spPr bwMode="auto">
          <a:xfrm>
            <a:off x="2941473" y="2590964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314"/>
          <p:cNvSpPr>
            <a:spLocks noChangeArrowheads="1"/>
          </p:cNvSpPr>
          <p:nvPr/>
        </p:nvSpPr>
        <p:spPr bwMode="auto">
          <a:xfrm>
            <a:off x="3156396" y="2590964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314"/>
          <p:cNvSpPr>
            <a:spLocks noChangeArrowheads="1"/>
          </p:cNvSpPr>
          <p:nvPr/>
        </p:nvSpPr>
        <p:spPr bwMode="auto">
          <a:xfrm>
            <a:off x="3371320" y="2587057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5" name="Rectangle 314"/>
          <p:cNvSpPr>
            <a:spLocks noChangeArrowheads="1"/>
          </p:cNvSpPr>
          <p:nvPr/>
        </p:nvSpPr>
        <p:spPr bwMode="auto">
          <a:xfrm>
            <a:off x="3371320" y="2372134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6" name="Rectangle 314"/>
          <p:cNvSpPr>
            <a:spLocks noChangeArrowheads="1"/>
          </p:cNvSpPr>
          <p:nvPr/>
        </p:nvSpPr>
        <p:spPr bwMode="auto">
          <a:xfrm>
            <a:off x="3586243" y="2376042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148"/>
          <p:cNvSpPr>
            <a:spLocks noChangeArrowheads="1"/>
          </p:cNvSpPr>
          <p:nvPr/>
        </p:nvSpPr>
        <p:spPr bwMode="auto">
          <a:xfrm>
            <a:off x="806591" y="5283483"/>
            <a:ext cx="5879896" cy="56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896"/>
              </a:spcBef>
              <a:buClr>
                <a:srgbClr val="006600"/>
              </a:buClr>
              <a:buSzPct val="78000"/>
            </a:pPr>
            <a:r>
              <a:rPr lang="en-US" u="sng" dirty="0">
                <a:latin typeface="Times New Roman"/>
                <a:cs typeface="Times New Roman"/>
              </a:rPr>
              <a:t>Challenge:</a:t>
            </a:r>
            <a:r>
              <a:rPr lang="en-US" dirty="0">
                <a:latin typeface="Times New Roman"/>
                <a:cs typeface="Times New Roman"/>
              </a:rPr>
              <a:t> how can we make these decisions  </a:t>
            </a:r>
            <a:r>
              <a:rPr lang="en-US" b="1" i="1" dirty="0">
                <a:latin typeface="Times New Roman"/>
                <a:cs typeface="Times New Roman"/>
              </a:rPr>
              <a:t>fast 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77" name="Rectangle 147"/>
          <p:cNvSpPr>
            <a:spLocks noChangeArrowheads="1"/>
          </p:cNvSpPr>
          <p:nvPr/>
        </p:nvSpPr>
        <p:spPr bwMode="auto">
          <a:xfrm>
            <a:off x="1046480" y="102108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nsolas"/>
                <a:cs typeface="Consolas"/>
              </a:rPr>
              <a:t>drawLine(x1,y1,x2,y2)</a:t>
            </a:r>
          </a:p>
        </p:txBody>
      </p:sp>
      <p:sp>
        <p:nvSpPr>
          <p:cNvPr id="178" name="Rectangle 314"/>
          <p:cNvSpPr>
            <a:spLocks noChangeArrowheads="1"/>
          </p:cNvSpPr>
          <p:nvPr/>
        </p:nvSpPr>
        <p:spPr bwMode="auto">
          <a:xfrm>
            <a:off x="3808982" y="2368227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147"/>
          <p:cNvSpPr>
            <a:spLocks noChangeArrowheads="1"/>
          </p:cNvSpPr>
          <p:nvPr/>
        </p:nvSpPr>
        <p:spPr bwMode="auto">
          <a:xfrm>
            <a:off x="1125611" y="361586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x1</a:t>
            </a:r>
          </a:p>
        </p:txBody>
      </p:sp>
      <p:sp>
        <p:nvSpPr>
          <p:cNvPr id="180" name="Rectangle 147"/>
          <p:cNvSpPr>
            <a:spLocks noChangeArrowheads="1"/>
          </p:cNvSpPr>
          <p:nvPr/>
        </p:nvSpPr>
        <p:spPr bwMode="auto">
          <a:xfrm>
            <a:off x="3703997" y="363800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x2</a:t>
            </a:r>
          </a:p>
        </p:txBody>
      </p:sp>
      <p:sp>
        <p:nvSpPr>
          <p:cNvPr id="181" name="Rectangle 147"/>
          <p:cNvSpPr>
            <a:spLocks noChangeArrowheads="1"/>
          </p:cNvSpPr>
          <p:nvPr/>
        </p:nvSpPr>
        <p:spPr bwMode="auto">
          <a:xfrm>
            <a:off x="415076" y="3125103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y1</a:t>
            </a:r>
          </a:p>
        </p:txBody>
      </p:sp>
      <p:sp>
        <p:nvSpPr>
          <p:cNvPr id="182" name="Rectangle 147"/>
          <p:cNvSpPr>
            <a:spLocks noChangeArrowheads="1"/>
          </p:cNvSpPr>
          <p:nvPr/>
        </p:nvSpPr>
        <p:spPr bwMode="auto">
          <a:xfrm>
            <a:off x="412800" y="2267985"/>
            <a:ext cx="42115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y2</a:t>
            </a:r>
          </a:p>
        </p:txBody>
      </p:sp>
      <p:sp>
        <p:nvSpPr>
          <p:cNvPr id="183" name="Line 326"/>
          <p:cNvSpPr>
            <a:spLocks noChangeShapeType="1"/>
          </p:cNvSpPr>
          <p:nvPr/>
        </p:nvSpPr>
        <p:spPr bwMode="auto">
          <a:xfrm flipV="1">
            <a:off x="1326965" y="2466803"/>
            <a:ext cx="2596944" cy="9036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4" name="Rectangle 148"/>
          <p:cNvSpPr>
            <a:spLocks noChangeArrowheads="1"/>
          </p:cNvSpPr>
          <p:nvPr/>
        </p:nvSpPr>
        <p:spPr bwMode="auto">
          <a:xfrm>
            <a:off x="778930" y="4292772"/>
            <a:ext cx="8211741" cy="86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82563" indent="-182563">
              <a:spcBef>
                <a:spcPts val="1200"/>
              </a:spcBef>
              <a:buSzPct val="130000"/>
              <a:buFont typeface="Arial"/>
              <a:buChar char="•"/>
            </a:pPr>
            <a:r>
              <a:rPr lang="en-US" sz="1400" dirty="0">
                <a:latin typeface="Consolas"/>
                <a:cs typeface="Consolas"/>
              </a:rPr>
              <a:t>drawLine</a:t>
            </a:r>
            <a:r>
              <a:rPr lang="en-US" dirty="0">
                <a:latin typeface="Times New Roman"/>
                <a:cs typeface="Times New Roman"/>
              </a:rPr>
              <a:t> is implemented through a sequence of </a:t>
            </a:r>
            <a:r>
              <a:rPr lang="en-US" sz="1400" dirty="0">
                <a:latin typeface="Consolas"/>
                <a:cs typeface="Consolas"/>
              </a:rPr>
              <a:t>drawPixel</a:t>
            </a:r>
            <a:r>
              <a:rPr lang="en-US" dirty="0">
                <a:latin typeface="Times New Roman"/>
                <a:cs typeface="Times New Roman"/>
              </a:rPr>
              <a:t> operations;</a:t>
            </a:r>
          </a:p>
          <a:p>
            <a:pPr marL="182563" indent="-1825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 each stage we have to decide if we have to go </a:t>
            </a:r>
            <a:r>
              <a:rPr lang="en-US" i="1" dirty="0">
                <a:latin typeface="Times New Roman"/>
                <a:cs typeface="Times New Roman"/>
              </a:rPr>
              <a:t>right</a:t>
            </a:r>
            <a:r>
              <a:rPr lang="en-US" dirty="0">
                <a:latin typeface="Times New Roman"/>
                <a:cs typeface="Times New Roman"/>
              </a:rPr>
              <a:t>, or </a:t>
            </a:r>
            <a:r>
              <a:rPr lang="en-US" i="1" dirty="0">
                <a:latin typeface="Times New Roman"/>
                <a:cs typeface="Times New Roman"/>
              </a:rPr>
              <a:t>up</a:t>
            </a:r>
            <a:endParaRPr lang="en-US" dirty="0">
              <a:latin typeface="Times New Roman"/>
              <a:cs typeface="Times New Roman"/>
            </a:endParaRPr>
          </a:p>
          <a:p>
            <a:pPr algn="l">
              <a:spcBef>
                <a:spcPts val="1200"/>
              </a:spcBef>
              <a:buClr>
                <a:srgbClr val="006600"/>
              </a:buClr>
              <a:buSzPct val="78000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6" name="Rounded Rectangular Callout 185"/>
          <p:cNvSpPr/>
          <p:nvPr/>
        </p:nvSpPr>
        <p:spPr>
          <a:xfrm>
            <a:off x="5083957" y="1763773"/>
            <a:ext cx="3029576" cy="1159870"/>
          </a:xfrm>
          <a:prstGeom prst="wedgeRoundRectCallout">
            <a:avLst>
              <a:gd name="adj1" fmla="val -80486"/>
              <a:gd name="adj2" fmla="val 2714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0400" rIns="144000" bIns="140400" rtlCol="0" anchor="ctr"/>
          <a:lstStyle/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Simplifying assumption: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78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Let us focus on lines that go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north-east</a:t>
            </a:r>
          </a:p>
        </p:txBody>
      </p:sp>
    </p:spTree>
    <p:extLst>
      <p:ext uri="{BB962C8B-B14F-4D97-AF65-F5344CB8AC3E}">
        <p14:creationId xmlns:p14="http://schemas.microsoft.com/office/powerpoint/2010/main" val="4513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 animBg="1"/>
      <p:bldP spid="421" grpId="0" animBg="1"/>
      <p:bldP spid="424" grpId="0" animBg="1"/>
      <p:bldP spid="425" grpId="0" animBg="1"/>
      <p:bldP spid="426" grpId="0" animBg="1"/>
      <p:bldP spid="427" grpId="0" animBg="1"/>
      <p:bldP spid="428" grpId="0" animBg="1"/>
      <p:bldP spid="429" grpId="0" animBg="1"/>
      <p:bldP spid="430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8" grpId="0"/>
      <p:bldP spid="184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0077" y="874939"/>
            <a:ext cx="4546774" cy="3235688"/>
            <a:chOff x="250077" y="874939"/>
            <a:chExt cx="4546774" cy="3235688"/>
          </a:xfrm>
        </p:grpSpPr>
        <p:cxnSp>
          <p:nvCxnSpPr>
            <p:cNvPr id="292" name="Straight Connector 291"/>
            <p:cNvCxnSpPr/>
            <p:nvPr/>
          </p:nvCxnSpPr>
          <p:spPr>
            <a:xfrm flipV="1">
              <a:off x="712432" y="1417717"/>
              <a:ext cx="3432075" cy="2340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4039550" y="1354739"/>
              <a:ext cx="146939" cy="1469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675910" y="3679866"/>
              <a:ext cx="146939" cy="1469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0" name="Text Box 3"/>
            <p:cNvSpPr txBox="1">
              <a:spLocks noChangeArrowheads="1"/>
            </p:cNvSpPr>
            <p:nvPr/>
          </p:nvSpPr>
          <p:spPr bwMode="auto">
            <a:xfrm>
              <a:off x="250077" y="3683948"/>
              <a:ext cx="902909" cy="426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400"/>
                </a:spcBef>
              </a:pPr>
              <a:r>
                <a:rPr lang="en-US" sz="1400" dirty="0">
                  <a:latin typeface="Consolas"/>
                  <a:cs typeface="Consolas"/>
                </a:rPr>
                <a:t>(x1,y1)</a:t>
              </a:r>
            </a:p>
          </p:txBody>
        </p:sp>
        <p:sp>
          <p:nvSpPr>
            <p:cNvPr id="301" name="Text Box 3"/>
            <p:cNvSpPr txBox="1">
              <a:spLocks noChangeArrowheads="1"/>
            </p:cNvSpPr>
            <p:nvPr/>
          </p:nvSpPr>
          <p:spPr bwMode="auto">
            <a:xfrm>
              <a:off x="3290394" y="874939"/>
              <a:ext cx="1506457" cy="426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400"/>
                </a:spcBef>
              </a:pPr>
              <a:r>
                <a:rPr lang="en-US" sz="1400" dirty="0">
                  <a:latin typeface="Consolas"/>
                  <a:cs typeface="Consolas"/>
                </a:rPr>
                <a:t>   (x1,x2)</a:t>
              </a:r>
            </a:p>
          </p:txBody>
        </p:sp>
      </p:grp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4687143" y="1846205"/>
            <a:ext cx="2849046" cy="162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drawLine(x1,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y1,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x2,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y2)</a:t>
            </a: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22894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4687143" y="1846205"/>
            <a:ext cx="2849046" cy="229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200"/>
              </a:spcBef>
            </a:pPr>
            <a:r>
              <a:rPr lang="en-US" sz="1400" u="sng" dirty="0">
                <a:latin typeface="Consolas"/>
                <a:cs typeface="Consolas"/>
              </a:rPr>
              <a:t>drawLine(x1,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x2,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y2)</a:t>
            </a:r>
          </a:p>
          <a:p>
            <a:pPr marL="0" indent="0">
              <a:spcBef>
                <a:spcPts val="800"/>
              </a:spcBef>
            </a:pPr>
            <a:r>
              <a:rPr lang="en-US" sz="1600" dirty="0">
                <a:latin typeface="Times New Roman"/>
                <a:cs typeface="Times New Roman"/>
              </a:rPr>
              <a:t>let: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x = 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y = y1;</a:t>
            </a:r>
          </a:p>
          <a:p>
            <a:pPr marL="0" indent="0">
              <a:spcBef>
                <a:spcPts val="800"/>
              </a:spcBef>
            </a:pPr>
            <a:r>
              <a:rPr lang="en-US" sz="1400" dirty="0">
                <a:latin typeface="Consolas"/>
                <a:cs typeface="Consolas"/>
              </a:rPr>
              <a:t>  dx = x2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dy = y2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y1;</a:t>
            </a: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485394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687143" y="1846205"/>
            <a:ext cx="2849046" cy="229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200"/>
              </a:spcBef>
            </a:pPr>
            <a:r>
              <a:rPr lang="en-US" sz="1400" u="sng" dirty="0">
                <a:latin typeface="Consolas"/>
                <a:cs typeface="Consolas"/>
              </a:rPr>
              <a:t>drawLine(x1,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x2,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y2)</a:t>
            </a:r>
          </a:p>
          <a:p>
            <a:pPr marL="0" indent="0">
              <a:spcBef>
                <a:spcPts val="800"/>
              </a:spcBef>
            </a:pPr>
            <a:r>
              <a:rPr lang="en-US" sz="1600" dirty="0">
                <a:latin typeface="Times New Roman"/>
                <a:cs typeface="Times New Roman"/>
              </a:rPr>
              <a:t>let: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x = 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y = y1;</a:t>
            </a:r>
          </a:p>
          <a:p>
            <a:pPr marL="0" indent="0">
              <a:spcBef>
                <a:spcPts val="800"/>
              </a:spcBef>
            </a:pPr>
            <a:r>
              <a:rPr lang="en-US" sz="1400" dirty="0">
                <a:latin typeface="Consolas"/>
                <a:cs typeface="Consolas"/>
              </a:rPr>
              <a:t>  dx = x2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dy = y2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y1;</a:t>
            </a: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779370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687143" y="1846205"/>
            <a:ext cx="2849046" cy="229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200"/>
              </a:spcBef>
            </a:pPr>
            <a:r>
              <a:rPr lang="en-US" sz="1400" u="sng" dirty="0">
                <a:latin typeface="Consolas"/>
                <a:cs typeface="Consolas"/>
              </a:rPr>
              <a:t>drawLine(x1,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x2,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y2)</a:t>
            </a:r>
          </a:p>
          <a:p>
            <a:pPr marL="0" indent="0">
              <a:spcBef>
                <a:spcPts val="800"/>
              </a:spcBef>
            </a:pPr>
            <a:r>
              <a:rPr lang="en-US" sz="1600" dirty="0">
                <a:latin typeface="Times New Roman"/>
                <a:cs typeface="Times New Roman"/>
              </a:rPr>
              <a:t>let: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x = 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y = y1;</a:t>
            </a:r>
          </a:p>
          <a:p>
            <a:pPr marL="0" indent="0">
              <a:spcBef>
                <a:spcPts val="800"/>
              </a:spcBef>
            </a:pPr>
            <a:r>
              <a:rPr lang="en-US" sz="1400" dirty="0">
                <a:latin typeface="Consolas"/>
                <a:cs typeface="Consolas"/>
              </a:rPr>
              <a:t>  dx = x2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dy = y2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y1;</a:t>
            </a: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02880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796410" y="2452982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(x+0,y+0)</a:t>
            </a:r>
          </a:p>
        </p:txBody>
      </p:sp>
      <p:cxnSp>
        <p:nvCxnSpPr>
          <p:cNvPr id="23" name="Curved Connector 22"/>
          <p:cNvCxnSpPr>
            <a:endCxn id="303" idx="0"/>
          </p:cNvCxnSpPr>
          <p:nvPr/>
        </p:nvCxnSpPr>
        <p:spPr>
          <a:xfrm rot="5400000">
            <a:off x="829285" y="2947076"/>
            <a:ext cx="502353" cy="440045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4687143" y="1846205"/>
            <a:ext cx="2849046" cy="229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200"/>
              </a:spcBef>
            </a:pPr>
            <a:r>
              <a:rPr lang="en-US" sz="1400" u="sng" dirty="0">
                <a:latin typeface="Consolas"/>
                <a:cs typeface="Consolas"/>
              </a:rPr>
              <a:t>drawLine(x1,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x2,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y2)</a:t>
            </a:r>
          </a:p>
          <a:p>
            <a:pPr marL="0" indent="0">
              <a:spcBef>
                <a:spcPts val="800"/>
              </a:spcBef>
            </a:pPr>
            <a:r>
              <a:rPr lang="en-US" sz="1600" dirty="0">
                <a:latin typeface="Times New Roman"/>
                <a:cs typeface="Times New Roman"/>
              </a:rPr>
              <a:t>let: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x = 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y = y1;</a:t>
            </a:r>
          </a:p>
          <a:p>
            <a:pPr marL="0" indent="0">
              <a:spcBef>
                <a:spcPts val="800"/>
              </a:spcBef>
            </a:pPr>
            <a:r>
              <a:rPr lang="en-US" sz="1400" dirty="0">
                <a:latin typeface="Consolas"/>
                <a:cs typeface="Consolas"/>
              </a:rPr>
              <a:t>  dx = x2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dy = y2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y1;</a:t>
            </a: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900378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796410" y="2452982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(x+0,y+0)</a:t>
            </a:r>
          </a:p>
        </p:txBody>
      </p:sp>
      <p:cxnSp>
        <p:nvCxnSpPr>
          <p:cNvPr id="23" name="Curved Connector 22"/>
          <p:cNvCxnSpPr>
            <a:endCxn id="303" idx="0"/>
          </p:cNvCxnSpPr>
          <p:nvPr/>
        </p:nvCxnSpPr>
        <p:spPr>
          <a:xfrm rot="5400000">
            <a:off x="829285" y="2947076"/>
            <a:ext cx="502353" cy="440045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687143" y="1846205"/>
            <a:ext cx="2849046" cy="229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200"/>
              </a:spcBef>
            </a:pPr>
            <a:r>
              <a:rPr lang="en-US" sz="1400" u="sng" dirty="0">
                <a:latin typeface="Consolas"/>
                <a:cs typeface="Consolas"/>
              </a:rPr>
              <a:t>drawLine(x1,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x2,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y2)</a:t>
            </a:r>
          </a:p>
          <a:p>
            <a:pPr marL="0" indent="0">
              <a:spcBef>
                <a:spcPts val="800"/>
              </a:spcBef>
            </a:pPr>
            <a:r>
              <a:rPr lang="en-US" sz="1600" dirty="0">
                <a:latin typeface="Times New Roman"/>
                <a:cs typeface="Times New Roman"/>
              </a:rPr>
              <a:t>let: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x = 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y = y1;</a:t>
            </a:r>
          </a:p>
          <a:p>
            <a:pPr marL="0" indent="0">
              <a:spcBef>
                <a:spcPts val="800"/>
              </a:spcBef>
            </a:pPr>
            <a:r>
              <a:rPr lang="en-US" sz="1400" dirty="0">
                <a:latin typeface="Consolas"/>
                <a:cs typeface="Consolas"/>
              </a:rPr>
              <a:t>  dx = x2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dy = y2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y1;</a:t>
            </a: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836148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796410" y="2452982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(x+0,y+0)</a:t>
            </a:r>
          </a:p>
        </p:txBody>
      </p:sp>
      <p:cxnSp>
        <p:nvCxnSpPr>
          <p:cNvPr id="23" name="Curved Connector 22"/>
          <p:cNvCxnSpPr>
            <a:endCxn id="303" idx="0"/>
          </p:cNvCxnSpPr>
          <p:nvPr/>
        </p:nvCxnSpPr>
        <p:spPr>
          <a:xfrm rot="5400000">
            <a:off x="829285" y="2947076"/>
            <a:ext cx="502353" cy="440045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4687143" y="1846205"/>
            <a:ext cx="2849046" cy="229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200"/>
              </a:spcBef>
            </a:pPr>
            <a:r>
              <a:rPr lang="en-US" sz="1400" u="sng" dirty="0">
                <a:latin typeface="Consolas"/>
                <a:cs typeface="Consolas"/>
              </a:rPr>
              <a:t>drawLine(x1,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y1,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x2,</a:t>
            </a:r>
            <a:r>
              <a:rPr lang="en-US" sz="1400" u="sng" dirty="0">
                <a:latin typeface="Times New Roman"/>
                <a:cs typeface="Times New Roman"/>
              </a:rPr>
              <a:t> </a:t>
            </a:r>
            <a:r>
              <a:rPr lang="en-US" sz="1400" u="sng" dirty="0">
                <a:latin typeface="Consolas"/>
                <a:cs typeface="Consolas"/>
              </a:rPr>
              <a:t>y2)</a:t>
            </a:r>
          </a:p>
          <a:p>
            <a:pPr marL="0" indent="0">
              <a:spcBef>
                <a:spcPts val="800"/>
              </a:spcBef>
            </a:pPr>
            <a:r>
              <a:rPr lang="en-US" sz="1600" dirty="0">
                <a:latin typeface="Times New Roman"/>
                <a:cs typeface="Times New Roman"/>
              </a:rPr>
              <a:t>let: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x = 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y = y1;</a:t>
            </a:r>
          </a:p>
          <a:p>
            <a:pPr marL="0" indent="0">
              <a:spcBef>
                <a:spcPts val="800"/>
              </a:spcBef>
            </a:pPr>
            <a:r>
              <a:rPr lang="en-US" sz="1400" dirty="0">
                <a:latin typeface="Consolas"/>
                <a:cs typeface="Consolas"/>
              </a:rPr>
              <a:t>  dx = x2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x1;</a:t>
            </a:r>
          </a:p>
          <a:p>
            <a:pPr marL="0" indent="0">
              <a:spcBef>
                <a:spcPts val="200"/>
              </a:spcBef>
            </a:pPr>
            <a:r>
              <a:rPr lang="en-US" sz="1400" dirty="0">
                <a:latin typeface="Consolas"/>
                <a:cs typeface="Consolas"/>
              </a:rPr>
              <a:t>  dy = y2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y1;</a:t>
            </a: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85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6: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05738" y="4261338"/>
            <a:ext cx="4446954" cy="231335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Sys</a:t>
            </a:r>
            <a:r>
              <a:rPr lang="en-US" dirty="0"/>
              <a:t> {</a:t>
            </a:r>
          </a:p>
          <a:p>
            <a:r>
              <a:rPr lang="en-US" dirty="0"/>
              <a:t>   function void </a:t>
            </a:r>
            <a:r>
              <a:rPr lang="en-US" b="1" dirty="0"/>
              <a:t>halt</a:t>
            </a:r>
            <a:r>
              <a:rPr lang="en-US" dirty="0"/>
              <a:t>(): </a:t>
            </a:r>
          </a:p>
          <a:p>
            <a:r>
              <a:rPr lang="en-US" dirty="0"/>
              <a:t>   function void </a:t>
            </a:r>
            <a:r>
              <a:rPr lang="en-US" b="1" dirty="0"/>
              <a:t>error</a:t>
            </a:r>
            <a:r>
              <a:rPr lang="en-US" dirty="0"/>
              <a:t>(int errorCode)  </a:t>
            </a:r>
          </a:p>
          <a:p>
            <a:r>
              <a:rPr lang="en-US" dirty="0"/>
              <a:t>   function void </a:t>
            </a:r>
            <a:r>
              <a:rPr lang="en-US" b="1" dirty="0"/>
              <a:t>wait</a:t>
            </a:r>
            <a:r>
              <a:rPr lang="en-US" dirty="0"/>
              <a:t>(int duration)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86137" y="973724"/>
            <a:ext cx="2436719" cy="129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/>
              <a:t>Theory: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How to realize all</a:t>
            </a:r>
            <a:br>
              <a:rPr lang="en-US" sz="1800" dirty="0"/>
            </a:br>
            <a:r>
              <a:rPr lang="en-US" sz="1800" dirty="0"/>
              <a:t>these OS services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(efficiently)</a:t>
            </a:r>
            <a:endParaRPr lang="en-US" dirty="0"/>
          </a:p>
          <a:p>
            <a:pPr>
              <a:spcBef>
                <a:spcPts val="2200"/>
              </a:spcBef>
            </a:pPr>
            <a:endParaRPr lang="en-US" dirty="0"/>
          </a:p>
          <a:p>
            <a:pPr>
              <a:spcBef>
                <a:spcPts val="2200"/>
              </a:spcBef>
            </a:pPr>
            <a:endParaRPr lang="en-US" dirty="0"/>
          </a:p>
          <a:p>
            <a:pPr>
              <a:spcBef>
                <a:spcPts val="2200"/>
              </a:spcBef>
            </a:pPr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05734" y="5140129"/>
            <a:ext cx="1854425" cy="1293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/>
              <a:t>Practice: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Implement the OS in Jack</a:t>
            </a:r>
            <a:endParaRPr lang="en-US" dirty="0"/>
          </a:p>
          <a:p>
            <a:pPr>
              <a:spcBef>
                <a:spcPts val="2200"/>
              </a:spcBef>
            </a:pPr>
            <a:endParaRPr lang="en-US" dirty="0"/>
          </a:p>
          <a:p>
            <a:pPr>
              <a:spcBef>
                <a:spcPts val="2200"/>
              </a:spcBef>
            </a:pPr>
            <a:endParaRPr lang="en-US" dirty="0"/>
          </a:p>
          <a:p>
            <a:pPr>
              <a:spcBef>
                <a:spcPts val="2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796410" y="2452982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(x+1,y+0)</a:t>
            </a:r>
          </a:p>
        </p:txBody>
      </p:sp>
      <p:cxnSp>
        <p:nvCxnSpPr>
          <p:cNvPr id="23" name="Curved Connector 22"/>
          <p:cNvCxnSpPr>
            <a:endCxn id="304" idx="0"/>
          </p:cNvCxnSpPr>
          <p:nvPr/>
        </p:nvCxnSpPr>
        <p:spPr>
          <a:xfrm rot="5400000">
            <a:off x="984870" y="3108115"/>
            <a:ext cx="507805" cy="123418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33855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08991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(x+1,y+1)</a:t>
            </a:r>
          </a:p>
        </p:txBody>
      </p:sp>
      <p:cxnSp>
        <p:nvCxnSpPr>
          <p:cNvPr id="24" name="Curved Connector 23"/>
          <p:cNvCxnSpPr/>
          <p:nvPr/>
        </p:nvCxnSpPr>
        <p:spPr>
          <a:xfrm rot="16200000" flipH="1">
            <a:off x="863798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867579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...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there is more work to do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Arrow 20"/>
          <p:cNvSpPr/>
          <p:nvPr/>
        </p:nvSpPr>
        <p:spPr>
          <a:xfrm>
            <a:off x="3667835" y="4771146"/>
            <a:ext cx="634978" cy="25067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" name="Oval 2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608991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(x+1,y+1)</a:t>
            </a:r>
          </a:p>
        </p:txBody>
      </p:sp>
      <p:cxnSp>
        <p:nvCxnSpPr>
          <p:cNvPr id="36" name="Curved Connector 35"/>
          <p:cNvCxnSpPr/>
          <p:nvPr/>
        </p:nvCxnSpPr>
        <p:spPr>
          <a:xfrm rot="16200000" flipH="1">
            <a:off x="863798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8499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/>
          <p:cNvSpPr/>
          <p:nvPr/>
        </p:nvSpPr>
        <p:spPr>
          <a:xfrm>
            <a:off x="3667835" y="4771146"/>
            <a:ext cx="634978" cy="25067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" name="Oval 2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08991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(x+1,y+1)</a:t>
            </a:r>
          </a:p>
        </p:txBody>
      </p:sp>
      <p:cxnSp>
        <p:nvCxnSpPr>
          <p:cNvPr id="37" name="Curved Connector 36"/>
          <p:cNvCxnSpPr/>
          <p:nvPr/>
        </p:nvCxnSpPr>
        <p:spPr>
          <a:xfrm rot="16200000" flipH="1">
            <a:off x="863798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475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683168" y="964479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" name="Oval 24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08991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(x+a,y+b)</a:t>
            </a:r>
          </a:p>
        </p:txBody>
      </p:sp>
      <p:cxnSp>
        <p:nvCxnSpPr>
          <p:cNvPr id="37" name="Curved Connector 36"/>
          <p:cNvCxnSpPr/>
          <p:nvPr/>
        </p:nvCxnSpPr>
        <p:spPr>
          <a:xfrm rot="16200000" flipH="1">
            <a:off x="863798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Arrow 20"/>
          <p:cNvSpPr/>
          <p:nvPr/>
        </p:nvSpPr>
        <p:spPr>
          <a:xfrm rot="10800000">
            <a:off x="487488" y="5644181"/>
            <a:ext cx="536676" cy="2403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703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608991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(x+a,y+b)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endCxn id="305" idx="0"/>
          </p:cNvCxnSpPr>
          <p:nvPr/>
        </p:nvCxnSpPr>
        <p:spPr>
          <a:xfrm rot="16200000" flipH="1">
            <a:off x="863798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5432" y="2506732"/>
            <a:ext cx="1161148" cy="12159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Arrow 23"/>
          <p:cNvSpPr/>
          <p:nvPr/>
        </p:nvSpPr>
        <p:spPr>
          <a:xfrm rot="10800000">
            <a:off x="487488" y="5644181"/>
            <a:ext cx="536676" cy="2403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231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going right,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608991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(x+a,y+b)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endCxn id="305" idx="0"/>
          </p:cNvCxnSpPr>
          <p:nvPr/>
        </p:nvCxnSpPr>
        <p:spPr>
          <a:xfrm rot="16200000" flipH="1">
            <a:off x="863798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5432" y="2506732"/>
            <a:ext cx="1161148" cy="12159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48" name="Arc 47"/>
          <p:cNvSpPr/>
          <p:nvPr/>
        </p:nvSpPr>
        <p:spPr>
          <a:xfrm>
            <a:off x="-101133" y="2786707"/>
            <a:ext cx="2330032" cy="3474265"/>
          </a:xfrm>
          <a:prstGeom prst="arc">
            <a:avLst>
              <a:gd name="adj1" fmla="val 17147315"/>
              <a:gd name="adj2" fmla="val 19367383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1824927" y="303313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26" name="Left Arrow 25"/>
          <p:cNvSpPr/>
          <p:nvPr/>
        </p:nvSpPr>
        <p:spPr>
          <a:xfrm rot="10800000">
            <a:off x="487488" y="5644181"/>
            <a:ext cx="536676" cy="2403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973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608991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(x+a,y+b)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endCxn id="305" idx="0"/>
          </p:cNvCxnSpPr>
          <p:nvPr/>
        </p:nvCxnSpPr>
        <p:spPr>
          <a:xfrm rot="16200000" flipH="1">
            <a:off x="863798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5432" y="2506732"/>
            <a:ext cx="1161148" cy="121595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48" name="Arc 47"/>
          <p:cNvSpPr/>
          <p:nvPr/>
        </p:nvSpPr>
        <p:spPr>
          <a:xfrm>
            <a:off x="-101133" y="2786707"/>
            <a:ext cx="2330032" cy="3474265"/>
          </a:xfrm>
          <a:prstGeom prst="arc">
            <a:avLst>
              <a:gd name="adj1" fmla="val 17147315"/>
              <a:gd name="adj2" fmla="val 19367383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1824927" y="303313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26" name="Left Arrow 25"/>
          <p:cNvSpPr/>
          <p:nvPr/>
        </p:nvSpPr>
        <p:spPr>
          <a:xfrm rot="10800000">
            <a:off x="487488" y="5644181"/>
            <a:ext cx="536676" cy="2403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324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(x+3,y+2)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172933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473622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(x+3,y+2)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172933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5432" y="2732337"/>
            <a:ext cx="1361667" cy="99034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48" name="Arc 47"/>
          <p:cNvSpPr/>
          <p:nvPr/>
        </p:nvSpPr>
        <p:spPr>
          <a:xfrm>
            <a:off x="-101133" y="2786707"/>
            <a:ext cx="2330032" cy="3474265"/>
          </a:xfrm>
          <a:prstGeom prst="arc">
            <a:avLst>
              <a:gd name="adj1" fmla="val 17566889"/>
              <a:gd name="adj2" fmla="val 19367383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1824927" y="303313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2645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lessons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42" y="1207754"/>
            <a:ext cx="4126804" cy="29405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4042" y="1362516"/>
            <a:ext cx="295833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Running-time analysis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Resource allocation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Input handling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Output handling:</a:t>
            </a:r>
          </a:p>
          <a:p>
            <a:pPr marL="742950" lvl="1" indent="-285750">
              <a:spcBef>
                <a:spcPts val="1560"/>
              </a:spcBef>
              <a:buSzPct val="60000"/>
              <a:buFont typeface="Wingdings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Vector graphics</a:t>
            </a:r>
          </a:p>
          <a:p>
            <a:pPr marL="742950" lvl="1" indent="-285750">
              <a:spcBef>
                <a:spcPts val="1560"/>
              </a:spcBef>
              <a:buSzPct val="60000"/>
              <a:buFont typeface="Wingdings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Textual outputs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Type conversions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String processing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...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44854" y="4187294"/>
            <a:ext cx="295833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u="sng" dirty="0">
                <a:latin typeface="Times New Roman"/>
                <a:cs typeface="Times New Roman"/>
              </a:rPr>
              <a:t>Methodology:</a:t>
            </a:r>
          </a:p>
          <a:p>
            <a:pPr marL="177800" indent="-177800">
              <a:spcBef>
                <a:spcPts val="12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Classical algorithms</a:t>
            </a:r>
          </a:p>
          <a:p>
            <a:pPr marL="177800" indent="-177800">
              <a:spcBef>
                <a:spcPts val="12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Ingenious hacks</a:t>
            </a:r>
          </a:p>
          <a:p>
            <a:pPr marL="177800" indent="-177800">
              <a:spcBef>
                <a:spcPts val="12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Trade-offs</a:t>
            </a:r>
          </a:p>
          <a:p>
            <a:pPr marL="177800" indent="-177800">
              <a:spcBef>
                <a:spcPts val="12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Implementation issues.</a:t>
            </a:r>
          </a:p>
        </p:txBody>
      </p:sp>
    </p:spTree>
    <p:extLst>
      <p:ext uri="{BB962C8B-B14F-4D97-AF65-F5344CB8AC3E}">
        <p14:creationId xmlns:p14="http://schemas.microsoft.com/office/powerpoint/2010/main" val="152738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3</a:t>
            </a:r>
            <a:r>
              <a:rPr lang="en-US" sz="1400" dirty="0">
                <a:latin typeface="Consolas"/>
                <a:cs typeface="Consolas"/>
              </a:rPr>
              <a:t>,y+2)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172933" y="2770866"/>
            <a:ext cx="492511" cy="131360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5432" y="2732337"/>
            <a:ext cx="1361667" cy="99034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48" name="Arc 47"/>
          <p:cNvSpPr/>
          <p:nvPr/>
        </p:nvSpPr>
        <p:spPr>
          <a:xfrm>
            <a:off x="-101133" y="2786707"/>
            <a:ext cx="2330032" cy="3474265"/>
          </a:xfrm>
          <a:prstGeom prst="arc">
            <a:avLst>
              <a:gd name="adj1" fmla="val 17602296"/>
              <a:gd name="adj2" fmla="val 19367383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1824927" y="303313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740532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(x+4,y+2)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endCxn id="25" idx="0"/>
          </p:cNvCxnSpPr>
          <p:nvPr/>
        </p:nvCxnSpPr>
        <p:spPr>
          <a:xfrm rot="16200000" flipH="1">
            <a:off x="1452840" y="2724901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91958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(x+4,y+2)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endCxn id="25" idx="0"/>
          </p:cNvCxnSpPr>
          <p:nvPr/>
        </p:nvCxnSpPr>
        <p:spPr>
          <a:xfrm rot="16200000" flipH="1">
            <a:off x="1452840" y="2724901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5432" y="2790828"/>
            <a:ext cx="1762706" cy="93185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48" name="Arc 47"/>
          <p:cNvSpPr/>
          <p:nvPr/>
        </p:nvSpPr>
        <p:spPr>
          <a:xfrm>
            <a:off x="350037" y="2728217"/>
            <a:ext cx="2330032" cy="3474265"/>
          </a:xfrm>
          <a:prstGeom prst="arc">
            <a:avLst>
              <a:gd name="adj1" fmla="val 17542715"/>
              <a:gd name="adj2" fmla="val 19555004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267742" y="302477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41218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2167837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(x+4,y+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2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endCxn id="25" idx="0"/>
          </p:cNvCxnSpPr>
          <p:nvPr/>
        </p:nvCxnSpPr>
        <p:spPr>
          <a:xfrm rot="16200000" flipH="1">
            <a:off x="1452840" y="2724901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5432" y="2790828"/>
            <a:ext cx="1762706" cy="93185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48" name="Arc 47"/>
          <p:cNvSpPr/>
          <p:nvPr/>
        </p:nvSpPr>
        <p:spPr>
          <a:xfrm>
            <a:off x="350037" y="2728217"/>
            <a:ext cx="2330032" cy="3474265"/>
          </a:xfrm>
          <a:prstGeom prst="arc">
            <a:avLst>
              <a:gd name="adj1" fmla="val 17542715"/>
              <a:gd name="adj2" fmla="val 19555004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2267742" y="302477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552059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1796606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(x+4,y+3)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452840" y="2353670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925124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1796606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(x+4,y+3)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452840" y="2353670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2461846"/>
            <a:ext cx="1570106" cy="12608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350037" y="2728217"/>
            <a:ext cx="2330032" cy="3474265"/>
          </a:xfrm>
          <a:prstGeom prst="arc">
            <a:avLst>
              <a:gd name="adj1" fmla="val 16954596"/>
              <a:gd name="adj2" fmla="val 19555004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267742" y="302477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313877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918126" y="1796606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4</a:t>
            </a:r>
            <a:r>
              <a:rPr lang="en-US" sz="1400" dirty="0">
                <a:latin typeface="Consolas"/>
                <a:cs typeface="Consolas"/>
              </a:rPr>
              <a:t>,y+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3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452840" y="2353670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2461846"/>
            <a:ext cx="1570106" cy="126084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350037" y="2728217"/>
            <a:ext cx="2330032" cy="3474265"/>
          </a:xfrm>
          <a:prstGeom prst="arc">
            <a:avLst>
              <a:gd name="adj1" fmla="val 16954596"/>
              <a:gd name="adj2" fmla="val 19555004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267742" y="302477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0739870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1168776" y="1796606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(x+5,y+3)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703490" y="2353670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588051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1168776" y="1796606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(x+5,y+3)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703490" y="2353670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631473" y="2769621"/>
            <a:ext cx="2330032" cy="3474265"/>
          </a:xfrm>
          <a:prstGeom prst="arc">
            <a:avLst>
              <a:gd name="adj1" fmla="val 16954596"/>
              <a:gd name="adj2" fmla="val 19555004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641083" y="318315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35432" y="2623712"/>
            <a:ext cx="1771061" cy="10989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823568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1168776" y="1796606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(x+5,y+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3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703490" y="2353670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c 27"/>
          <p:cNvSpPr/>
          <p:nvPr/>
        </p:nvSpPr>
        <p:spPr>
          <a:xfrm>
            <a:off x="631473" y="2769621"/>
            <a:ext cx="2330032" cy="3474265"/>
          </a:xfrm>
          <a:prstGeom prst="arc">
            <a:avLst>
              <a:gd name="adj1" fmla="val 16954596"/>
              <a:gd name="adj2" fmla="val 19555004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641083" y="318315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35432" y="2623712"/>
            <a:ext cx="1771061" cy="10989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9631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01945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302" name="Text Box 3"/>
          <p:cNvSpPr txBox="1">
            <a:spLocks noChangeArrowheads="1"/>
          </p:cNvSpPr>
          <p:nvPr/>
        </p:nvSpPr>
        <p:spPr bwMode="auto">
          <a:xfrm>
            <a:off x="1243972" y="1470730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(x+5,y+4)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/>
          <p:nvPr/>
        </p:nvCxnSpPr>
        <p:spPr>
          <a:xfrm rot="16200000" flipH="1">
            <a:off x="1778686" y="2027794"/>
            <a:ext cx="479792" cy="243993"/>
          </a:xfrm>
          <a:prstGeom prst="curvedConnector3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79126" y="2401939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739418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79126" y="2401939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1779779"/>
            <a:ext cx="2280715" cy="19429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48702" y="2577438"/>
            <a:ext cx="2330032" cy="3474265"/>
          </a:xfrm>
          <a:prstGeom prst="arc">
            <a:avLst>
              <a:gd name="adj1" fmla="val 16329431"/>
              <a:gd name="adj2" fmla="val 19934646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482339" y="315809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849682" y="1500250"/>
            <a:ext cx="1483291" cy="98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overshooting,</a:t>
            </a:r>
          </a:p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go right</a:t>
            </a:r>
          </a:p>
        </p:txBody>
      </p:sp>
      <p:sp>
        <p:nvSpPr>
          <p:cNvPr id="60" name="Left Arrow 59"/>
          <p:cNvSpPr/>
          <p:nvPr/>
        </p:nvSpPr>
        <p:spPr>
          <a:xfrm rot="10800000">
            <a:off x="2336800" y="235355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39550" y="938873"/>
            <a:ext cx="4140616" cy="5295035"/>
            <a:chOff x="4039550" y="938873"/>
            <a:chExt cx="4140616" cy="5295035"/>
          </a:xfrm>
        </p:grpSpPr>
        <p:grpSp>
          <p:nvGrpSpPr>
            <p:cNvPr id="3" name="Group 2"/>
            <p:cNvGrpSpPr/>
            <p:nvPr/>
          </p:nvGrpSpPr>
          <p:grpSpPr>
            <a:xfrm>
              <a:off x="4116119" y="938873"/>
              <a:ext cx="4064047" cy="5295035"/>
              <a:chOff x="4116119" y="938873"/>
              <a:chExt cx="4064047" cy="529503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116119" y="938873"/>
                <a:ext cx="4064047" cy="5295035"/>
                <a:chOff x="4116119" y="938873"/>
                <a:chExt cx="4064047" cy="5295035"/>
              </a:xfrm>
            </p:grpSpPr>
            <p:sp>
              <p:nvSpPr>
                <p:cNvPr id="35" name="Arc 34"/>
                <p:cNvSpPr/>
                <p:nvPr/>
              </p:nvSpPr>
              <p:spPr>
                <a:xfrm>
                  <a:off x="5304895" y="2352504"/>
                  <a:ext cx="2330032" cy="3474265"/>
                </a:xfrm>
                <a:prstGeom prst="arc">
                  <a:avLst>
                    <a:gd name="adj1" fmla="val 16630233"/>
                    <a:gd name="adj2" fmla="val 20470155"/>
                  </a:avLst>
                </a:prstGeom>
                <a:ln w="19050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Arc 35"/>
                <p:cNvSpPr/>
                <p:nvPr/>
              </p:nvSpPr>
              <p:spPr>
                <a:xfrm>
                  <a:off x="4116119" y="2759643"/>
                  <a:ext cx="2330032" cy="3474265"/>
                </a:xfrm>
                <a:prstGeom prst="arc">
                  <a:avLst>
                    <a:gd name="adj1" fmla="val 17673630"/>
                    <a:gd name="adj2" fmla="val 19367383"/>
                  </a:avLst>
                </a:prstGeom>
                <a:ln w="19050"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4193309" y="938873"/>
                  <a:ext cx="3986857" cy="2846162"/>
                  <a:chOff x="5275846" y="1641402"/>
                  <a:chExt cx="3986857" cy="2846162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5783611" y="2075907"/>
                    <a:ext cx="3426614" cy="2343228"/>
                  </a:xfrm>
                  <a:prstGeom prst="rect">
                    <a:avLst/>
                  </a:prstGeom>
                  <a:ln w="2540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Connector 38"/>
                  <p:cNvCxnSpPr/>
                  <p:nvPr/>
                </p:nvCxnSpPr>
                <p:spPr>
                  <a:xfrm flipV="1">
                    <a:off x="5788646" y="2078467"/>
                    <a:ext cx="3432075" cy="2340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40" name="Straight Connector 39"/>
                  <p:cNvCxnSpPr/>
                  <p:nvPr/>
                </p:nvCxnSpPr>
                <p:spPr>
                  <a:xfrm flipV="1">
                    <a:off x="5809637" y="3309530"/>
                    <a:ext cx="2007011" cy="1088619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/>
                  <p:cNvSpPr/>
                  <p:nvPr/>
                </p:nvSpPr>
                <p:spPr>
                  <a:xfrm>
                    <a:off x="9115764" y="2015489"/>
                    <a:ext cx="146939" cy="1469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5752124" y="4340616"/>
                    <a:ext cx="146939" cy="14694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30915" y="3192001"/>
                    <a:ext cx="741126" cy="4266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180000" tIns="144000" rIns="0" bIns="144000" anchor="t" anchorCtr="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indent="0">
                      <a:spcBef>
                        <a:spcPts val="400"/>
                      </a:spcBef>
                    </a:pPr>
                    <a:r>
                      <a:rPr lang="en-US" sz="1400" dirty="0">
                        <a:latin typeface="Consolas"/>
                        <a:cs typeface="Consolas"/>
                      </a:rPr>
                      <a:t>dy/dx</a:t>
                    </a:r>
                  </a:p>
                </p:txBody>
              </p:sp>
              <p:sp>
                <p:nvSpPr>
                  <p:cNvPr id="4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49780" y="3750375"/>
                    <a:ext cx="741126" cy="4266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180000" tIns="144000" rIns="0" bIns="144000" anchor="t" anchorCtr="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indent="0">
                      <a:spcBef>
                        <a:spcPts val="400"/>
                      </a:spcBef>
                    </a:pPr>
                    <a:r>
                      <a:rPr lang="en-US" sz="1400" dirty="0">
                        <a:latin typeface="Consolas"/>
                        <a:cs typeface="Consolas"/>
                      </a:rPr>
                      <a:t>b/a</a:t>
                    </a:r>
                  </a:p>
                </p:txBody>
              </p:sp>
              <p:sp>
                <p:nvSpPr>
                  <p:cNvPr id="4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75846" y="2998091"/>
                    <a:ext cx="741126" cy="42667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180000" tIns="144000" rIns="0" bIns="144000" anchor="t" anchorCtr="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indent="0">
                      <a:spcBef>
                        <a:spcPts val="400"/>
                      </a:spcBef>
                    </a:pPr>
                    <a:r>
                      <a:rPr lang="en-US" sz="1400" dirty="0">
                        <a:latin typeface="Consolas"/>
                        <a:cs typeface="Consolas"/>
                      </a:rPr>
                      <a:t>dy</a:t>
                    </a:r>
                  </a:p>
                </p:txBody>
              </p:sp>
              <p:sp>
                <p:nvSpPr>
                  <p:cNvPr id="4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162850" y="1641402"/>
                    <a:ext cx="741126" cy="3534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180000" tIns="144000" rIns="0" bIns="144000" anchor="t" anchorCtr="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marL="0" indent="0">
                      <a:spcBef>
                        <a:spcPts val="400"/>
                      </a:spcBef>
                    </a:pPr>
                    <a:r>
                      <a:rPr lang="en-US" sz="1400" dirty="0">
                        <a:latin typeface="Consolas"/>
                        <a:cs typeface="Consolas"/>
                      </a:rPr>
                      <a:t>dx</a:t>
                    </a:r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5784465" y="4079025"/>
                    <a:ext cx="304374" cy="3253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41000"/>
                    </a:schemeClr>
                  </a:solidFill>
                  <a:ln>
                    <a:solidFill>
                      <a:schemeClr val="bg1">
                        <a:lumMod val="75000"/>
                        <a:alpha val="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>
                  <a:xfrm>
                    <a:off x="6101090" y="4084477"/>
                    <a:ext cx="304374" cy="3253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41000"/>
                    </a:schemeClr>
                  </a:solidFill>
                  <a:ln>
                    <a:solidFill>
                      <a:schemeClr val="bg1">
                        <a:lumMod val="75000"/>
                        <a:alpha val="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>
                    <a:off x="6099760" y="3743552"/>
                    <a:ext cx="304374" cy="3253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41000"/>
                    </a:schemeClr>
                  </a:solidFill>
                  <a:ln>
                    <a:solidFill>
                      <a:schemeClr val="bg1">
                        <a:lumMod val="75000"/>
                        <a:alpha val="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" name="Rectangle 55"/>
                  <p:cNvSpPr/>
                  <p:nvPr/>
                </p:nvSpPr>
                <p:spPr>
                  <a:xfrm>
                    <a:off x="6420089" y="3744318"/>
                    <a:ext cx="304374" cy="3253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41000"/>
                    </a:schemeClr>
                  </a:solidFill>
                  <a:ln>
                    <a:solidFill>
                      <a:schemeClr val="bg1">
                        <a:lumMod val="75000"/>
                        <a:alpha val="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6742270" y="3747773"/>
                    <a:ext cx="304374" cy="3253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  <a:alpha val="41000"/>
                    </a:schemeClr>
                  </a:solidFill>
                  <a:ln>
                    <a:solidFill>
                      <a:schemeClr val="bg1">
                        <a:lumMod val="75000"/>
                        <a:alpha val="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59" name="Text Box 3"/>
              <p:cNvSpPr txBox="1">
                <a:spLocks noChangeArrowheads="1"/>
              </p:cNvSpPr>
              <p:nvPr/>
            </p:nvSpPr>
            <p:spPr bwMode="auto">
              <a:xfrm>
                <a:off x="4861187" y="1478480"/>
                <a:ext cx="1483291" cy="9877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180000" tIns="144000" rIns="0" bIns="1440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indent="0" algn="ctr"/>
                <a:r>
                  <a:rPr lang="en-US" sz="1600" dirty="0">
                    <a:solidFill>
                      <a:srgbClr val="A70000"/>
                    </a:solidFill>
                    <a:latin typeface="Times New Roman"/>
                    <a:cs typeface="Times New Roman"/>
                  </a:rPr>
                  <a:t>undershooting,</a:t>
                </a:r>
              </a:p>
              <a:p>
                <a:pPr marL="0" indent="0" algn="ctr"/>
                <a:r>
                  <a:rPr lang="en-US" sz="1600" dirty="0">
                    <a:solidFill>
                      <a:srgbClr val="A70000"/>
                    </a:solidFill>
                    <a:latin typeface="Times New Roman"/>
                    <a:cs typeface="Times New Roman"/>
                  </a:rPr>
                  <a:t>go up</a:t>
                </a:r>
              </a:p>
            </p:txBody>
          </p:sp>
        </p:grpSp>
        <p:sp>
          <p:nvSpPr>
            <p:cNvPr id="61" name="Left Arrow 60"/>
            <p:cNvSpPr/>
            <p:nvPr/>
          </p:nvSpPr>
          <p:spPr>
            <a:xfrm rot="5400000">
              <a:off x="5588002" y="2597393"/>
              <a:ext cx="406400" cy="389646"/>
            </a:xfrm>
            <a:prstGeom prst="leftArrow">
              <a:avLst/>
            </a:prstGeom>
            <a:solidFill>
              <a:srgbClr val="A70000">
                <a:alpha val="5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4039550" y="1354739"/>
              <a:ext cx="146939" cy="1469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093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79126" y="2401939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1779779"/>
            <a:ext cx="2280715" cy="19429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48702" y="2577438"/>
            <a:ext cx="2330032" cy="3474265"/>
          </a:xfrm>
          <a:prstGeom prst="arc">
            <a:avLst>
              <a:gd name="adj1" fmla="val 16329431"/>
              <a:gd name="adj2" fmla="val 19934646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482339" y="315809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849682" y="1500250"/>
            <a:ext cx="1483291" cy="98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overshooting,</a:t>
            </a:r>
          </a:p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go right</a:t>
            </a:r>
          </a:p>
        </p:txBody>
      </p: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116119" y="938873"/>
            <a:ext cx="4064047" cy="5295035"/>
            <a:chOff x="4116119" y="938873"/>
            <a:chExt cx="4064047" cy="5295035"/>
          </a:xfrm>
        </p:grpSpPr>
        <p:grpSp>
          <p:nvGrpSpPr>
            <p:cNvPr id="34" name="Group 33"/>
            <p:cNvGrpSpPr/>
            <p:nvPr/>
          </p:nvGrpSpPr>
          <p:grpSpPr>
            <a:xfrm>
              <a:off x="4116119" y="938873"/>
              <a:ext cx="4064047" cy="5295035"/>
              <a:chOff x="7636070" y="1933274"/>
              <a:chExt cx="4064047" cy="5295035"/>
            </a:xfrm>
          </p:grpSpPr>
          <p:sp>
            <p:nvSpPr>
              <p:cNvPr id="35" name="Arc 34"/>
              <p:cNvSpPr/>
              <p:nvPr/>
            </p:nvSpPr>
            <p:spPr>
              <a:xfrm>
                <a:off x="8824846" y="3346905"/>
                <a:ext cx="2330032" cy="3474265"/>
              </a:xfrm>
              <a:prstGeom prst="arc">
                <a:avLst>
                  <a:gd name="adj1" fmla="val 16630233"/>
                  <a:gd name="adj2" fmla="val 20470155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/>
              <p:cNvSpPr/>
              <p:nvPr/>
            </p:nvSpPr>
            <p:spPr>
              <a:xfrm>
                <a:off x="7636070" y="3754044"/>
                <a:ext cx="2330032" cy="3474265"/>
              </a:xfrm>
              <a:prstGeom prst="arc">
                <a:avLst>
                  <a:gd name="adj1" fmla="val 17673630"/>
                  <a:gd name="adj2" fmla="val 19367383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7713260" y="1933274"/>
                <a:ext cx="3986857" cy="2846162"/>
                <a:chOff x="5275846" y="1641402"/>
                <a:chExt cx="3986857" cy="2846162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5783611" y="2075907"/>
                  <a:ext cx="3426614" cy="2343228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5788646" y="2078467"/>
                  <a:ext cx="3432075" cy="2340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809637" y="3309530"/>
                  <a:ext cx="2007011" cy="108861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9115764" y="2015489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752124" y="4340616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8230915" y="319200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dy/dx</a:t>
                  </a:r>
                </a:p>
              </p:txBody>
            </p:sp>
            <p:sp>
              <p:nvSpPr>
                <p:cNvPr id="4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49780" y="3750375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b/a</a:t>
                  </a:r>
                </a:p>
              </p:txBody>
            </p:sp>
            <p:sp>
              <p:nvSpPr>
                <p:cNvPr id="4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75846" y="299809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</a:t>
                  </a:r>
                </a:p>
              </p:txBody>
            </p:sp>
            <p:sp>
              <p:nvSpPr>
                <p:cNvPr id="48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62850" y="1641402"/>
                  <a:ext cx="741126" cy="353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dx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784465" y="4079025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1090" y="4084477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6099760" y="3743552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420089" y="3744318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742270" y="3747773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4861187" y="1478480"/>
              <a:ext cx="1483291" cy="987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undershooting,</a:t>
              </a:r>
            </a:p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go up</a:t>
              </a:r>
            </a:p>
          </p:txBody>
        </p:sp>
      </p:grpSp>
      <p:sp>
        <p:nvSpPr>
          <p:cNvPr id="62" name="Left Arrow 61"/>
          <p:cNvSpPr/>
          <p:nvPr/>
        </p:nvSpPr>
        <p:spPr>
          <a:xfrm rot="5400000">
            <a:off x="5588002" y="259739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Left Arrow 62"/>
          <p:cNvSpPr/>
          <p:nvPr/>
        </p:nvSpPr>
        <p:spPr>
          <a:xfrm rot="10800000">
            <a:off x="2336800" y="235355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255794" y="5581670"/>
            <a:ext cx="1069438" cy="38436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236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79126" y="2401939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1779779"/>
            <a:ext cx="2280715" cy="19429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48702" y="2577438"/>
            <a:ext cx="2330032" cy="3474265"/>
          </a:xfrm>
          <a:prstGeom prst="arc">
            <a:avLst>
              <a:gd name="adj1" fmla="val 16329431"/>
              <a:gd name="adj2" fmla="val 19934646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482339" y="315809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849682" y="1500250"/>
            <a:ext cx="1483291" cy="98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overshooting,</a:t>
            </a:r>
          </a:p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go right</a:t>
            </a:r>
          </a:p>
        </p:txBody>
      </p: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116119" y="938873"/>
            <a:ext cx="4064047" cy="5295035"/>
            <a:chOff x="4116119" y="938873"/>
            <a:chExt cx="4064047" cy="5295035"/>
          </a:xfrm>
        </p:grpSpPr>
        <p:grpSp>
          <p:nvGrpSpPr>
            <p:cNvPr id="34" name="Group 33"/>
            <p:cNvGrpSpPr/>
            <p:nvPr/>
          </p:nvGrpSpPr>
          <p:grpSpPr>
            <a:xfrm>
              <a:off x="4116119" y="938873"/>
              <a:ext cx="4064047" cy="5295035"/>
              <a:chOff x="7636070" y="1933274"/>
              <a:chExt cx="4064047" cy="5295035"/>
            </a:xfrm>
          </p:grpSpPr>
          <p:sp>
            <p:nvSpPr>
              <p:cNvPr id="35" name="Arc 34"/>
              <p:cNvSpPr/>
              <p:nvPr/>
            </p:nvSpPr>
            <p:spPr>
              <a:xfrm>
                <a:off x="8824846" y="3346905"/>
                <a:ext cx="2330032" cy="3474265"/>
              </a:xfrm>
              <a:prstGeom prst="arc">
                <a:avLst>
                  <a:gd name="adj1" fmla="val 16630233"/>
                  <a:gd name="adj2" fmla="val 20470155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/>
              <p:cNvSpPr/>
              <p:nvPr/>
            </p:nvSpPr>
            <p:spPr>
              <a:xfrm>
                <a:off x="7636070" y="3754044"/>
                <a:ext cx="2330032" cy="3474265"/>
              </a:xfrm>
              <a:prstGeom prst="arc">
                <a:avLst>
                  <a:gd name="adj1" fmla="val 17673630"/>
                  <a:gd name="adj2" fmla="val 19367383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7713260" y="1933274"/>
                <a:ext cx="3986857" cy="2846162"/>
                <a:chOff x="5275846" y="1641402"/>
                <a:chExt cx="3986857" cy="2846162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5783611" y="2075907"/>
                  <a:ext cx="3426614" cy="2343228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5788646" y="2078467"/>
                  <a:ext cx="3432075" cy="2340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809637" y="3309530"/>
                  <a:ext cx="2007011" cy="108861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9115764" y="2015489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752124" y="4340616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8230915" y="319200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dy/dx</a:t>
                  </a:r>
                </a:p>
              </p:txBody>
            </p:sp>
            <p:sp>
              <p:nvSpPr>
                <p:cNvPr id="4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49780" y="3750375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b/a</a:t>
                  </a:r>
                </a:p>
              </p:txBody>
            </p:sp>
            <p:sp>
              <p:nvSpPr>
                <p:cNvPr id="4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75846" y="299809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</a:t>
                  </a:r>
                </a:p>
              </p:txBody>
            </p:sp>
            <p:sp>
              <p:nvSpPr>
                <p:cNvPr id="48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62850" y="1641402"/>
                  <a:ext cx="741126" cy="353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dx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784465" y="4079025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1090" y="4084477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6099760" y="3743552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420089" y="3744318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742270" y="3747773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4861187" y="1478480"/>
              <a:ext cx="1483291" cy="987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undershooting,</a:t>
              </a:r>
            </a:p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go up</a:t>
              </a:r>
            </a:p>
          </p:txBody>
        </p:sp>
      </p:grpSp>
      <p:sp>
        <p:nvSpPr>
          <p:cNvPr id="62" name="Left Arrow 61"/>
          <p:cNvSpPr/>
          <p:nvPr/>
        </p:nvSpPr>
        <p:spPr>
          <a:xfrm rot="5400000">
            <a:off x="5588002" y="259739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Left Arrow 62"/>
          <p:cNvSpPr/>
          <p:nvPr/>
        </p:nvSpPr>
        <p:spPr>
          <a:xfrm rot="10800000">
            <a:off x="2336800" y="235355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255794" y="5581670"/>
            <a:ext cx="1069438" cy="38436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229395" y="4814876"/>
            <a:ext cx="2841563" cy="840548"/>
          </a:xfrm>
          <a:prstGeom prst="lin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5069155" y="4435212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800" dirty="0">
                <a:latin typeface="Times New Roman"/>
                <a:cs typeface="Times New Roman"/>
              </a:rPr>
              <a:t>Oy Vey!</a:t>
            </a:r>
          </a:p>
        </p:txBody>
      </p:sp>
    </p:spTree>
    <p:extLst>
      <p:ext uri="{BB962C8B-B14F-4D97-AF65-F5344CB8AC3E}">
        <p14:creationId xmlns:p14="http://schemas.microsoft.com/office/powerpoint/2010/main" val="42352874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79126" y="2401939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1779779"/>
            <a:ext cx="2280715" cy="19429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48702" y="2577438"/>
            <a:ext cx="2330032" cy="3474265"/>
          </a:xfrm>
          <a:prstGeom prst="arc">
            <a:avLst>
              <a:gd name="adj1" fmla="val 16329431"/>
              <a:gd name="adj2" fmla="val 19934646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482339" y="315809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849682" y="1500250"/>
            <a:ext cx="1483291" cy="98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overshooting,</a:t>
            </a:r>
          </a:p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go right</a:t>
            </a:r>
          </a:p>
        </p:txBody>
      </p: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116119" y="938873"/>
            <a:ext cx="4064047" cy="5295035"/>
            <a:chOff x="4116119" y="938873"/>
            <a:chExt cx="4064047" cy="5295035"/>
          </a:xfrm>
        </p:grpSpPr>
        <p:grpSp>
          <p:nvGrpSpPr>
            <p:cNvPr id="34" name="Group 33"/>
            <p:cNvGrpSpPr/>
            <p:nvPr/>
          </p:nvGrpSpPr>
          <p:grpSpPr>
            <a:xfrm>
              <a:off x="4116119" y="938873"/>
              <a:ext cx="4064047" cy="5295035"/>
              <a:chOff x="7636070" y="1933274"/>
              <a:chExt cx="4064047" cy="5295035"/>
            </a:xfrm>
          </p:grpSpPr>
          <p:sp>
            <p:nvSpPr>
              <p:cNvPr id="35" name="Arc 34"/>
              <p:cNvSpPr/>
              <p:nvPr/>
            </p:nvSpPr>
            <p:spPr>
              <a:xfrm>
                <a:off x="8824846" y="3346905"/>
                <a:ext cx="2330032" cy="3474265"/>
              </a:xfrm>
              <a:prstGeom prst="arc">
                <a:avLst>
                  <a:gd name="adj1" fmla="val 16630233"/>
                  <a:gd name="adj2" fmla="val 20470155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/>
              <p:cNvSpPr/>
              <p:nvPr/>
            </p:nvSpPr>
            <p:spPr>
              <a:xfrm>
                <a:off x="7636070" y="3754044"/>
                <a:ext cx="2330032" cy="3474265"/>
              </a:xfrm>
              <a:prstGeom prst="arc">
                <a:avLst>
                  <a:gd name="adj1" fmla="val 17673630"/>
                  <a:gd name="adj2" fmla="val 19367383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7713260" y="1933274"/>
                <a:ext cx="3986857" cy="2846162"/>
                <a:chOff x="5275846" y="1641402"/>
                <a:chExt cx="3986857" cy="2846162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5783611" y="2075907"/>
                  <a:ext cx="3426614" cy="2343228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5788646" y="2078467"/>
                  <a:ext cx="3432075" cy="2340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809637" y="3309530"/>
                  <a:ext cx="2007011" cy="108861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9115764" y="2015489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752124" y="4340616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8230915" y="319200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dy/dx</a:t>
                  </a:r>
                </a:p>
              </p:txBody>
            </p:sp>
            <p:sp>
              <p:nvSpPr>
                <p:cNvPr id="4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49780" y="3750375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b/a</a:t>
                  </a:r>
                </a:p>
              </p:txBody>
            </p:sp>
            <p:sp>
              <p:nvSpPr>
                <p:cNvPr id="4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75846" y="299809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</a:t>
                  </a:r>
                </a:p>
              </p:txBody>
            </p:sp>
            <p:sp>
              <p:nvSpPr>
                <p:cNvPr id="48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62850" y="1641402"/>
                  <a:ext cx="741126" cy="353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dx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784465" y="4079025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1090" y="4084477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6099760" y="3743552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420089" y="3744318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742270" y="3747773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4861187" y="1478480"/>
              <a:ext cx="1483291" cy="987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undershooting,</a:t>
              </a:r>
            </a:p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go up</a:t>
              </a:r>
            </a:p>
          </p:txBody>
        </p:sp>
      </p:grp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4532205" y="4551539"/>
            <a:ext cx="4975716" cy="177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23888" indent="-268288" algn="l">
              <a:spcBef>
                <a:spcPct val="60000"/>
              </a:spcBef>
              <a:buSzPct val="57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(b/a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&gt;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dy/dx)</a:t>
            </a:r>
            <a:r>
              <a:rPr lang="en-US" sz="1400" dirty="0">
                <a:latin typeface="Times New Roman"/>
                <a:cs typeface="Times New Roman"/>
              </a:rPr>
              <a:t>  has the same value as  (</a:t>
            </a:r>
            <a:r>
              <a:rPr lang="en-US" sz="1400" dirty="0">
                <a:latin typeface="Consolas"/>
                <a:cs typeface="Consolas"/>
              </a:rPr>
              <a:t>a*dy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&lt;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b*dx)</a:t>
            </a:r>
          </a:p>
          <a:p>
            <a:pPr marL="623888" indent="-268288" algn="l">
              <a:spcBef>
                <a:spcPct val="60000"/>
              </a:spcBef>
              <a:buSzPct val="57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let  </a:t>
            </a:r>
            <a:r>
              <a:rPr lang="en-US" sz="1400" dirty="0">
                <a:latin typeface="Consolas"/>
                <a:cs typeface="Consolas"/>
              </a:rPr>
              <a:t>diff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=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a*dy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b*dx</a:t>
            </a:r>
          </a:p>
          <a:p>
            <a:pPr marL="357187" algn="l">
              <a:spcBef>
                <a:spcPct val="60000"/>
              </a:spcBef>
              <a:buClr>
                <a:srgbClr val="006600"/>
              </a:buClr>
              <a:buSzPct val="85000"/>
            </a:pPr>
            <a:r>
              <a:rPr lang="en-US" sz="1400" u="sng" dirty="0">
                <a:latin typeface="Times New Roman"/>
                <a:cs typeface="Times New Roman"/>
              </a:rPr>
              <a:t>How do </a:t>
            </a:r>
            <a:r>
              <a:rPr lang="en-US" sz="1400" u="sng" dirty="0">
                <a:latin typeface="Consolas"/>
                <a:cs typeface="Consolas"/>
              </a:rPr>
              <a:t>a++</a:t>
            </a:r>
            <a:r>
              <a:rPr lang="en-US" sz="1400" u="sng" dirty="0">
                <a:latin typeface="Times New Roman"/>
                <a:cs typeface="Times New Roman"/>
              </a:rPr>
              <a:t> and </a:t>
            </a:r>
            <a:r>
              <a:rPr lang="en-US" sz="1400" u="sng" dirty="0">
                <a:latin typeface="Consolas"/>
                <a:cs typeface="Consolas"/>
              </a:rPr>
              <a:t>b++</a:t>
            </a:r>
            <a:r>
              <a:rPr lang="en-US" sz="1400" u="sng" dirty="0">
                <a:latin typeface="Times New Roman"/>
                <a:cs typeface="Times New Roman"/>
              </a:rPr>
              <a:t> impact </a:t>
            </a:r>
            <a:r>
              <a:rPr lang="en-US" sz="1400" u="sng" dirty="0">
                <a:latin typeface="Consolas"/>
                <a:cs typeface="Consolas"/>
              </a:rPr>
              <a:t>diff</a:t>
            </a:r>
            <a:r>
              <a:rPr lang="en-US" sz="1400" u="sng" dirty="0">
                <a:latin typeface="Times New Roman"/>
                <a:cs typeface="Times New Roman"/>
              </a:rPr>
              <a:t>?</a:t>
            </a:r>
            <a:endParaRPr lang="en-US" sz="1400" dirty="0">
              <a:latin typeface="Times New Roman"/>
              <a:cs typeface="Times New Roman"/>
            </a:endParaRPr>
          </a:p>
          <a:p>
            <a:pPr marL="623888" indent="-268288">
              <a:spcBef>
                <a:spcPct val="600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when we set  </a:t>
            </a:r>
            <a:r>
              <a:rPr lang="en-US" sz="1400" dirty="0">
                <a:latin typeface="Consolas"/>
                <a:cs typeface="Consolas"/>
              </a:rPr>
              <a:t>a=a+1</a:t>
            </a:r>
            <a:r>
              <a:rPr lang="en-US" sz="1400" dirty="0">
                <a:latin typeface="Times New Roman"/>
                <a:cs typeface="Times New Roman"/>
              </a:rPr>
              <a:t>,   </a:t>
            </a:r>
            <a:r>
              <a:rPr lang="en-US" sz="1400" dirty="0">
                <a:latin typeface="Consolas"/>
                <a:cs typeface="Consolas"/>
              </a:rPr>
              <a:t>diff </a:t>
            </a:r>
            <a:r>
              <a:rPr lang="en-US" sz="1400" dirty="0">
                <a:latin typeface="Times New Roman"/>
                <a:cs typeface="Times New Roman"/>
              </a:rPr>
              <a:t>goes up by </a:t>
            </a:r>
            <a:r>
              <a:rPr lang="en-US" sz="1400" dirty="0">
                <a:latin typeface="Consolas"/>
                <a:cs typeface="Consolas"/>
              </a:rPr>
              <a:t>dy</a:t>
            </a:r>
          </a:p>
          <a:p>
            <a:pPr marL="623888" indent="-268288">
              <a:spcBef>
                <a:spcPct val="600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when we set  </a:t>
            </a:r>
            <a:r>
              <a:rPr lang="en-US" sz="1400" dirty="0">
                <a:latin typeface="Consolas"/>
                <a:cs typeface="Consolas"/>
              </a:rPr>
              <a:t>b=b+1</a:t>
            </a:r>
            <a:r>
              <a:rPr lang="en-US" sz="1400" dirty="0">
                <a:latin typeface="Times New Roman"/>
                <a:cs typeface="Times New Roman"/>
              </a:rPr>
              <a:t>,   </a:t>
            </a:r>
            <a:r>
              <a:rPr lang="en-US" sz="1400" dirty="0">
                <a:latin typeface="Consolas"/>
                <a:cs typeface="Consolas"/>
              </a:rPr>
              <a:t>diff </a:t>
            </a:r>
            <a:r>
              <a:rPr lang="en-US" sz="1400" dirty="0">
                <a:latin typeface="Times New Roman"/>
                <a:cs typeface="Times New Roman"/>
              </a:rPr>
              <a:t>goes down by </a:t>
            </a:r>
            <a:r>
              <a:rPr lang="en-US" sz="1400" dirty="0">
                <a:latin typeface="Consolas"/>
                <a:cs typeface="Consolas"/>
              </a:rPr>
              <a:t>dx</a:t>
            </a:r>
            <a:r>
              <a:rPr lang="en-US" sz="1400" dirty="0">
                <a:latin typeface="Comic Sans MS" charset="0"/>
              </a:rPr>
              <a:t>       </a:t>
            </a:r>
          </a:p>
        </p:txBody>
      </p:sp>
      <p:sp>
        <p:nvSpPr>
          <p:cNvPr id="64" name="Left Arrow 63"/>
          <p:cNvSpPr/>
          <p:nvPr/>
        </p:nvSpPr>
        <p:spPr>
          <a:xfrm rot="5400000">
            <a:off x="5588002" y="259739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Left Arrow 64"/>
          <p:cNvSpPr/>
          <p:nvPr/>
        </p:nvSpPr>
        <p:spPr>
          <a:xfrm rot="10800000">
            <a:off x="2336800" y="235355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 Box 3"/>
          <p:cNvSpPr txBox="1">
            <a:spLocks noChangeArrowheads="1"/>
          </p:cNvSpPr>
          <p:nvPr/>
        </p:nvSpPr>
        <p:spPr bwMode="auto">
          <a:xfrm>
            <a:off x="679815" y="4392119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(b/a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&gt;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dy/dx)</a:t>
            </a: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255794" y="5581670"/>
            <a:ext cx="1069438" cy="38436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ounded Rectangular Callout 65"/>
          <p:cNvSpPr/>
          <p:nvPr/>
        </p:nvSpPr>
        <p:spPr>
          <a:xfrm>
            <a:off x="1575977" y="6249049"/>
            <a:ext cx="945035" cy="321955"/>
          </a:xfrm>
          <a:prstGeom prst="wedgeRoundRectCallout">
            <a:avLst>
              <a:gd name="adj1" fmla="val -31142"/>
              <a:gd name="adj2" fmla="val -159195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diff &lt; 0</a:t>
            </a:r>
          </a:p>
        </p:txBody>
      </p:sp>
      <p:sp>
        <p:nvSpPr>
          <p:cNvPr id="67" name="Rounded Rectangular Callout 66"/>
          <p:cNvSpPr/>
          <p:nvPr/>
        </p:nvSpPr>
        <p:spPr>
          <a:xfrm>
            <a:off x="2132750" y="4303689"/>
            <a:ext cx="945035" cy="321955"/>
          </a:xfrm>
          <a:prstGeom prst="wedgeRoundRectCallout">
            <a:avLst>
              <a:gd name="adj1" fmla="val -79280"/>
              <a:gd name="adj2" fmla="val 5864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diff = 0</a:t>
            </a:r>
          </a:p>
        </p:txBody>
      </p:sp>
    </p:spTree>
    <p:extLst>
      <p:ext uri="{BB962C8B-B14F-4D97-AF65-F5344CB8AC3E}">
        <p14:creationId xmlns:p14="http://schemas.microsoft.com/office/powerpoint/2010/main" val="326627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79126" y="2401939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1779779"/>
            <a:ext cx="2280715" cy="19429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48702" y="2577438"/>
            <a:ext cx="2330032" cy="3474265"/>
          </a:xfrm>
          <a:prstGeom prst="arc">
            <a:avLst>
              <a:gd name="adj1" fmla="val 16329431"/>
              <a:gd name="adj2" fmla="val 19934646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482339" y="315809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849682" y="1500250"/>
            <a:ext cx="1483291" cy="98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overshooting,</a:t>
            </a:r>
          </a:p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go right</a:t>
            </a:r>
          </a:p>
        </p:txBody>
      </p: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116119" y="938873"/>
            <a:ext cx="4064047" cy="5295035"/>
            <a:chOff x="4116119" y="938873"/>
            <a:chExt cx="4064047" cy="5295035"/>
          </a:xfrm>
        </p:grpSpPr>
        <p:grpSp>
          <p:nvGrpSpPr>
            <p:cNvPr id="34" name="Group 33"/>
            <p:cNvGrpSpPr/>
            <p:nvPr/>
          </p:nvGrpSpPr>
          <p:grpSpPr>
            <a:xfrm>
              <a:off x="4116119" y="938873"/>
              <a:ext cx="4064047" cy="5295035"/>
              <a:chOff x="7636070" y="1933274"/>
              <a:chExt cx="4064047" cy="5295035"/>
            </a:xfrm>
          </p:grpSpPr>
          <p:sp>
            <p:nvSpPr>
              <p:cNvPr id="35" name="Arc 34"/>
              <p:cNvSpPr/>
              <p:nvPr/>
            </p:nvSpPr>
            <p:spPr>
              <a:xfrm>
                <a:off x="8824846" y="3346905"/>
                <a:ext cx="2330032" cy="3474265"/>
              </a:xfrm>
              <a:prstGeom prst="arc">
                <a:avLst>
                  <a:gd name="adj1" fmla="val 16630233"/>
                  <a:gd name="adj2" fmla="val 20470155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/>
              <p:cNvSpPr/>
              <p:nvPr/>
            </p:nvSpPr>
            <p:spPr>
              <a:xfrm>
                <a:off x="7636070" y="3754044"/>
                <a:ext cx="2330032" cy="3474265"/>
              </a:xfrm>
              <a:prstGeom prst="arc">
                <a:avLst>
                  <a:gd name="adj1" fmla="val 17673630"/>
                  <a:gd name="adj2" fmla="val 19367383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7713260" y="1933274"/>
                <a:ext cx="3986857" cy="2846162"/>
                <a:chOff x="5275846" y="1641402"/>
                <a:chExt cx="3986857" cy="2846162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5783611" y="2075907"/>
                  <a:ext cx="3426614" cy="2343228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5788646" y="2078467"/>
                  <a:ext cx="3432075" cy="2340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809637" y="3309530"/>
                  <a:ext cx="2007011" cy="108861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9115764" y="2015489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752124" y="4340616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8230915" y="319200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dy/dx</a:t>
                  </a:r>
                </a:p>
              </p:txBody>
            </p:sp>
            <p:sp>
              <p:nvSpPr>
                <p:cNvPr id="4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49780" y="3750375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b/a</a:t>
                  </a:r>
                </a:p>
              </p:txBody>
            </p:sp>
            <p:sp>
              <p:nvSpPr>
                <p:cNvPr id="4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75846" y="299809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</a:t>
                  </a:r>
                </a:p>
              </p:txBody>
            </p:sp>
            <p:sp>
              <p:nvSpPr>
                <p:cNvPr id="48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62850" y="1641402"/>
                  <a:ext cx="741126" cy="353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dx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784465" y="4079025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1090" y="4084477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6099760" y="3743552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420089" y="3744318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742270" y="3747773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4861187" y="1478480"/>
              <a:ext cx="1483291" cy="987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undershooting,</a:t>
              </a:r>
            </a:p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go up</a:t>
              </a:r>
            </a:p>
          </p:txBody>
        </p:sp>
      </p:grpSp>
      <p:sp>
        <p:nvSpPr>
          <p:cNvPr id="62" name="Rectangle 3"/>
          <p:cNvSpPr>
            <a:spLocks noChangeArrowheads="1"/>
          </p:cNvSpPr>
          <p:nvPr/>
        </p:nvSpPr>
        <p:spPr bwMode="auto">
          <a:xfrm>
            <a:off x="4532205" y="4551539"/>
            <a:ext cx="4975716" cy="177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23888" indent="-268288" algn="l">
              <a:spcBef>
                <a:spcPct val="60000"/>
              </a:spcBef>
              <a:buSzPct val="57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(b/a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&gt;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dy/dx)</a:t>
            </a:r>
            <a:r>
              <a:rPr lang="en-US" sz="1400" dirty="0">
                <a:latin typeface="Times New Roman"/>
                <a:cs typeface="Times New Roman"/>
              </a:rPr>
              <a:t>  has the same value as  (</a:t>
            </a:r>
            <a:r>
              <a:rPr lang="en-US" sz="1400" dirty="0">
                <a:latin typeface="Consolas"/>
                <a:cs typeface="Consolas"/>
              </a:rPr>
              <a:t>a*dy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&lt;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b*dx)</a:t>
            </a:r>
          </a:p>
          <a:p>
            <a:pPr marL="623888" indent="-268288" algn="l">
              <a:spcBef>
                <a:spcPct val="60000"/>
              </a:spcBef>
              <a:buSzPct val="57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let  </a:t>
            </a:r>
            <a:r>
              <a:rPr lang="en-US" sz="1400" dirty="0">
                <a:latin typeface="Consolas"/>
                <a:cs typeface="Consolas"/>
              </a:rPr>
              <a:t>diff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=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a*dy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b*dx</a:t>
            </a:r>
          </a:p>
          <a:p>
            <a:pPr marL="357187" algn="l">
              <a:spcBef>
                <a:spcPct val="60000"/>
              </a:spcBef>
              <a:buClr>
                <a:srgbClr val="006600"/>
              </a:buClr>
              <a:buSzPct val="85000"/>
            </a:pPr>
            <a:r>
              <a:rPr lang="en-US" sz="1400" u="sng" dirty="0">
                <a:latin typeface="Times New Roman"/>
                <a:cs typeface="Times New Roman"/>
              </a:rPr>
              <a:t>How do </a:t>
            </a:r>
            <a:r>
              <a:rPr lang="en-US" sz="1400" u="sng" dirty="0">
                <a:latin typeface="Consolas"/>
                <a:cs typeface="Consolas"/>
              </a:rPr>
              <a:t>a++</a:t>
            </a:r>
            <a:r>
              <a:rPr lang="en-US" sz="1400" u="sng" dirty="0">
                <a:latin typeface="Times New Roman"/>
                <a:cs typeface="Times New Roman"/>
              </a:rPr>
              <a:t> and </a:t>
            </a:r>
            <a:r>
              <a:rPr lang="en-US" sz="1400" u="sng" dirty="0">
                <a:latin typeface="Consolas"/>
                <a:cs typeface="Consolas"/>
              </a:rPr>
              <a:t>b++</a:t>
            </a:r>
            <a:r>
              <a:rPr lang="en-US" sz="1400" u="sng" dirty="0">
                <a:latin typeface="Times New Roman"/>
                <a:cs typeface="Times New Roman"/>
              </a:rPr>
              <a:t> impact </a:t>
            </a:r>
            <a:r>
              <a:rPr lang="en-US" sz="1400" u="sng" dirty="0">
                <a:latin typeface="Consolas"/>
                <a:cs typeface="Consolas"/>
              </a:rPr>
              <a:t>diff</a:t>
            </a:r>
            <a:r>
              <a:rPr lang="en-US" sz="1400" u="sng" dirty="0">
                <a:latin typeface="Times New Roman"/>
                <a:cs typeface="Times New Roman"/>
              </a:rPr>
              <a:t>?</a:t>
            </a:r>
            <a:endParaRPr lang="en-US" sz="1400" dirty="0">
              <a:latin typeface="Times New Roman"/>
              <a:cs typeface="Times New Roman"/>
            </a:endParaRPr>
          </a:p>
          <a:p>
            <a:pPr marL="623888" indent="-268288">
              <a:spcBef>
                <a:spcPct val="600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when we set  </a:t>
            </a:r>
            <a:r>
              <a:rPr lang="en-US" sz="1400" dirty="0">
                <a:latin typeface="Consolas"/>
                <a:cs typeface="Consolas"/>
              </a:rPr>
              <a:t>a=a+1</a:t>
            </a:r>
            <a:r>
              <a:rPr lang="en-US" sz="1400" dirty="0">
                <a:latin typeface="Times New Roman"/>
                <a:cs typeface="Times New Roman"/>
              </a:rPr>
              <a:t>,   </a:t>
            </a:r>
            <a:r>
              <a:rPr lang="en-US" sz="1400" dirty="0">
                <a:latin typeface="Consolas"/>
                <a:cs typeface="Consolas"/>
              </a:rPr>
              <a:t>diff </a:t>
            </a:r>
            <a:r>
              <a:rPr lang="en-US" sz="1400" dirty="0">
                <a:latin typeface="Times New Roman"/>
                <a:cs typeface="Times New Roman"/>
              </a:rPr>
              <a:t>goes up by </a:t>
            </a:r>
            <a:r>
              <a:rPr lang="en-US" sz="1400" dirty="0">
                <a:latin typeface="Consolas"/>
                <a:cs typeface="Consolas"/>
              </a:rPr>
              <a:t>dy</a:t>
            </a:r>
          </a:p>
          <a:p>
            <a:pPr marL="623888" indent="-268288">
              <a:spcBef>
                <a:spcPct val="600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when we set  </a:t>
            </a:r>
            <a:r>
              <a:rPr lang="en-US" sz="1400" dirty="0">
                <a:latin typeface="Consolas"/>
                <a:cs typeface="Consolas"/>
              </a:rPr>
              <a:t>b=b+1</a:t>
            </a:r>
            <a:r>
              <a:rPr lang="en-US" sz="1400" dirty="0">
                <a:latin typeface="Times New Roman"/>
                <a:cs typeface="Times New Roman"/>
              </a:rPr>
              <a:t>,   </a:t>
            </a:r>
            <a:r>
              <a:rPr lang="en-US" sz="1400" dirty="0">
                <a:latin typeface="Consolas"/>
                <a:cs typeface="Consolas"/>
              </a:rPr>
              <a:t>diff </a:t>
            </a:r>
            <a:r>
              <a:rPr lang="en-US" sz="1400" dirty="0">
                <a:latin typeface="Times New Roman"/>
                <a:cs typeface="Times New Roman"/>
              </a:rPr>
              <a:t>goes down by </a:t>
            </a:r>
            <a:r>
              <a:rPr lang="en-US" sz="1400" dirty="0">
                <a:latin typeface="Consolas"/>
                <a:cs typeface="Consolas"/>
              </a:rPr>
              <a:t>dx</a:t>
            </a:r>
            <a:r>
              <a:rPr lang="en-US" sz="1400" dirty="0">
                <a:latin typeface="Comic Sans MS" charset="0"/>
              </a:rPr>
              <a:t>       </a:t>
            </a:r>
          </a:p>
        </p:txBody>
      </p:sp>
      <p:sp>
        <p:nvSpPr>
          <p:cNvPr id="64" name="Left Arrow 63"/>
          <p:cNvSpPr/>
          <p:nvPr/>
        </p:nvSpPr>
        <p:spPr>
          <a:xfrm rot="5400000">
            <a:off x="5588002" y="259739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Left Arrow 64"/>
          <p:cNvSpPr/>
          <p:nvPr/>
        </p:nvSpPr>
        <p:spPr>
          <a:xfrm rot="10800000">
            <a:off x="2336800" y="235355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Box 3"/>
          <p:cNvSpPr txBox="1">
            <a:spLocks noChangeArrowheads="1"/>
          </p:cNvSpPr>
          <p:nvPr/>
        </p:nvSpPr>
        <p:spPr bwMode="auto">
          <a:xfrm>
            <a:off x="679814" y="4392118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&lt;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f=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f+</a:t>
            </a:r>
            <a:r>
              <a:rPr lang="en-US" sz="1200" dirty="0">
                <a:latin typeface="Consolas"/>
                <a:cs typeface="Consolas"/>
              </a:rPr>
              <a:t>dy;}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f=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f-</a:t>
            </a:r>
            <a:r>
              <a:rPr lang="en-US" sz="1200" dirty="0">
                <a:latin typeface="Consolas"/>
                <a:cs typeface="Consolas"/>
              </a:rPr>
              <a:t>dx;}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855817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3"/>
          <p:cNvSpPr txBox="1">
            <a:spLocks noChangeArrowheads="1"/>
          </p:cNvSpPr>
          <p:nvPr/>
        </p:nvSpPr>
        <p:spPr bwMode="auto">
          <a:xfrm>
            <a:off x="679814" y="4392118"/>
            <a:ext cx="3706571" cy="19581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while ((a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≤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drawPixel(</a:t>
            </a:r>
            <a:r>
              <a:rPr lang="en-US" sz="1200" spc="200" dirty="0">
                <a:latin typeface="Consolas"/>
                <a:cs typeface="Consolas"/>
              </a:rPr>
              <a:t>x+</a:t>
            </a:r>
            <a:r>
              <a:rPr lang="en-US" sz="1200" dirty="0">
                <a:latin typeface="Consolas"/>
                <a:cs typeface="Consolas"/>
              </a:rPr>
              <a:t>a, </a:t>
            </a:r>
            <a:r>
              <a:rPr lang="en-US" sz="1200" spc="200" dirty="0">
                <a:latin typeface="Consolas"/>
                <a:cs typeface="Consolas"/>
              </a:rPr>
              <a:t>y+</a:t>
            </a:r>
            <a:r>
              <a:rPr lang="en-US" sz="1200" dirty="0">
                <a:latin typeface="Consolas"/>
                <a:cs typeface="Consolas"/>
              </a:rPr>
              <a:t>b);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if to go right, or up;</a:t>
            </a:r>
          </a:p>
          <a:p>
            <a:pPr marL="0" indent="0"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&lt;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a=a+</a:t>
            </a:r>
            <a:r>
              <a:rPr lang="en-US" sz="1200" dirty="0">
                <a:latin typeface="Consolas"/>
                <a:cs typeface="Consolas"/>
              </a:rPr>
              <a:t>1;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f=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f+</a:t>
            </a:r>
            <a:r>
              <a:rPr lang="en-US" sz="1200" dirty="0">
                <a:latin typeface="Consolas"/>
                <a:cs typeface="Consolas"/>
              </a:rPr>
              <a:t>dy;}</a:t>
            </a:r>
          </a:p>
          <a:p>
            <a:pPr marL="0" indent="0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200" dirty="0">
                <a:latin typeface="Consolas"/>
                <a:cs typeface="Consolas"/>
              </a:rPr>
              <a:t>b=b+</a:t>
            </a:r>
            <a:r>
              <a:rPr lang="en-US" sz="1200" dirty="0">
                <a:latin typeface="Consolas"/>
                <a:cs typeface="Consolas"/>
              </a:rPr>
              <a:t>1;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f=</a:t>
            </a:r>
            <a:r>
              <a:rPr lang="en-US" sz="1200" dirty="0">
                <a:latin typeface="Consolas"/>
                <a:cs typeface="Consolas"/>
              </a:rPr>
              <a:t>dif</a:t>
            </a:r>
            <a:r>
              <a:rPr lang="en-US" sz="1200" spc="200" dirty="0">
                <a:latin typeface="Consolas"/>
                <a:cs typeface="Consolas"/>
              </a:rPr>
              <a:t>f-</a:t>
            </a:r>
            <a:r>
              <a:rPr lang="en-US" sz="1200" dirty="0">
                <a:latin typeface="Consolas"/>
                <a:cs typeface="Consolas"/>
              </a:rPr>
              <a:t>dx;}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drawing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707397" y="1415157"/>
            <a:ext cx="3426614" cy="2343228"/>
          </a:xfrm>
          <a:prstGeom prst="rect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2" name="Straight Connector 291"/>
          <p:cNvCxnSpPr/>
          <p:nvPr/>
        </p:nvCxnSpPr>
        <p:spPr>
          <a:xfrm flipV="1">
            <a:off x="712432" y="1417717"/>
            <a:ext cx="3432075" cy="2340669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Oval 294"/>
          <p:cNvSpPr/>
          <p:nvPr/>
        </p:nvSpPr>
        <p:spPr>
          <a:xfrm>
            <a:off x="675910" y="3679866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199632" y="233734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</a:t>
            </a:r>
          </a:p>
        </p:txBody>
      </p:sp>
      <p:sp>
        <p:nvSpPr>
          <p:cNvPr id="299" name="Text Box 3"/>
          <p:cNvSpPr txBox="1">
            <a:spLocks noChangeArrowheads="1"/>
          </p:cNvSpPr>
          <p:nvPr/>
        </p:nvSpPr>
        <p:spPr bwMode="auto">
          <a:xfrm>
            <a:off x="2086636" y="980652"/>
            <a:ext cx="741126" cy="35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dx</a:t>
            </a:r>
          </a:p>
        </p:txBody>
      </p:sp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250078" y="3683948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(x,y)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708251" y="3418275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/>
          <p:cNvSpPr/>
          <p:nvPr/>
        </p:nvSpPr>
        <p:spPr>
          <a:xfrm>
            <a:off x="1024876" y="342372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1023546" y="3082802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c 45"/>
          <p:cNvSpPr/>
          <p:nvPr/>
        </p:nvSpPr>
        <p:spPr>
          <a:xfrm>
            <a:off x="1279808" y="2404635"/>
            <a:ext cx="2330032" cy="3474265"/>
          </a:xfrm>
          <a:prstGeom prst="arc">
            <a:avLst>
              <a:gd name="adj1" fmla="val 16630233"/>
              <a:gd name="adj2" fmla="val 20470155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343046" y="3084797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662546" y="3086794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658639" y="2740963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7116" y="2742530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79126" y="2401939"/>
            <a:ext cx="304374" cy="325384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5432" y="1779779"/>
            <a:ext cx="2280715" cy="194290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48702" y="2577438"/>
            <a:ext cx="2330032" cy="3474265"/>
          </a:xfrm>
          <a:prstGeom prst="arc">
            <a:avLst>
              <a:gd name="adj1" fmla="val 16329431"/>
              <a:gd name="adj2" fmla="val 19934646"/>
            </a:avLst>
          </a:prstGeom>
          <a:ln w="190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482339" y="3158091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b/a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849682" y="1500250"/>
            <a:ext cx="1483291" cy="98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overshooting,</a:t>
            </a:r>
          </a:p>
          <a:p>
            <a:pPr marL="0" indent="0" algn="ctr"/>
            <a:r>
              <a:rPr lang="en-US" sz="1600" dirty="0">
                <a:solidFill>
                  <a:srgbClr val="A70000"/>
                </a:solidFill>
                <a:latin typeface="Times New Roman"/>
                <a:cs typeface="Times New Roman"/>
              </a:rPr>
              <a:t>go right</a:t>
            </a:r>
          </a:p>
        </p:txBody>
      </p:sp>
      <p:sp>
        <p:nvSpPr>
          <p:cNvPr id="294" name="Oval 293"/>
          <p:cNvSpPr/>
          <p:nvPr/>
        </p:nvSpPr>
        <p:spPr>
          <a:xfrm>
            <a:off x="4039550" y="1354739"/>
            <a:ext cx="146939" cy="1469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Text Box 3"/>
          <p:cNvSpPr txBox="1">
            <a:spLocks noChangeArrowheads="1"/>
          </p:cNvSpPr>
          <p:nvPr/>
        </p:nvSpPr>
        <p:spPr bwMode="auto">
          <a:xfrm>
            <a:off x="3290394" y="874939"/>
            <a:ext cx="1506457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(x+dx,y+dy)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3198485" y="2600092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Consolas"/>
                <a:cs typeface="Consolas"/>
              </a:rPr>
              <a:t>dy/dx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116119" y="938873"/>
            <a:ext cx="4064047" cy="5295035"/>
            <a:chOff x="4116119" y="938873"/>
            <a:chExt cx="4064047" cy="5295035"/>
          </a:xfrm>
        </p:grpSpPr>
        <p:grpSp>
          <p:nvGrpSpPr>
            <p:cNvPr id="34" name="Group 33"/>
            <p:cNvGrpSpPr/>
            <p:nvPr/>
          </p:nvGrpSpPr>
          <p:grpSpPr>
            <a:xfrm>
              <a:off x="4116119" y="938873"/>
              <a:ext cx="4064047" cy="5295035"/>
              <a:chOff x="7636070" y="1933274"/>
              <a:chExt cx="4064047" cy="5295035"/>
            </a:xfrm>
          </p:grpSpPr>
          <p:sp>
            <p:nvSpPr>
              <p:cNvPr id="35" name="Arc 34"/>
              <p:cNvSpPr/>
              <p:nvPr/>
            </p:nvSpPr>
            <p:spPr>
              <a:xfrm>
                <a:off x="8824846" y="3346905"/>
                <a:ext cx="2330032" cy="3474265"/>
              </a:xfrm>
              <a:prstGeom prst="arc">
                <a:avLst>
                  <a:gd name="adj1" fmla="val 16630233"/>
                  <a:gd name="adj2" fmla="val 20470155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/>
              <p:cNvSpPr/>
              <p:nvPr/>
            </p:nvSpPr>
            <p:spPr>
              <a:xfrm>
                <a:off x="7636070" y="3754044"/>
                <a:ext cx="2330032" cy="3474265"/>
              </a:xfrm>
              <a:prstGeom prst="arc">
                <a:avLst>
                  <a:gd name="adj1" fmla="val 17673630"/>
                  <a:gd name="adj2" fmla="val 19367383"/>
                </a:avLst>
              </a:prstGeom>
              <a:ln w="19050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7713260" y="1933274"/>
                <a:ext cx="3986857" cy="2846162"/>
                <a:chOff x="5275846" y="1641402"/>
                <a:chExt cx="3986857" cy="2846162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5783611" y="2075907"/>
                  <a:ext cx="3426614" cy="2343228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5788646" y="2078467"/>
                  <a:ext cx="3432075" cy="2340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5809637" y="3309530"/>
                  <a:ext cx="2007011" cy="108861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9115764" y="2015489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752124" y="4340616"/>
                  <a:ext cx="146939" cy="14694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8230915" y="319200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dy/dx</a:t>
                  </a:r>
                </a:p>
              </p:txBody>
            </p:sp>
            <p:sp>
              <p:nvSpPr>
                <p:cNvPr id="4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49780" y="3750375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b/a</a:t>
                  </a:r>
                </a:p>
              </p:txBody>
            </p:sp>
            <p:sp>
              <p:nvSpPr>
                <p:cNvPr id="4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75846" y="2998091"/>
                  <a:ext cx="741126" cy="4266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dy</a:t>
                  </a:r>
                </a:p>
              </p:txBody>
            </p:sp>
            <p:sp>
              <p:nvSpPr>
                <p:cNvPr id="48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7162850" y="1641402"/>
                  <a:ext cx="741126" cy="3534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180000" tIns="144000" rIns="0" bIns="1440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400"/>
                    </a:spcBef>
                  </a:pPr>
                  <a:r>
                    <a:rPr lang="en-US" sz="1400" dirty="0">
                      <a:latin typeface="Consolas"/>
                      <a:cs typeface="Consolas"/>
                    </a:rPr>
                    <a:t>dx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5784465" y="4079025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1090" y="4084477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6099760" y="3743552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420089" y="3744318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742270" y="3747773"/>
                  <a:ext cx="304374" cy="325384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  <a:ln>
                  <a:solidFill>
                    <a:schemeClr val="bg1">
                      <a:lumMod val="75000"/>
                      <a:alpha val="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4861187" y="1478480"/>
              <a:ext cx="1483291" cy="987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undershooting,</a:t>
              </a:r>
            </a:p>
            <a:p>
              <a:pPr marL="0" indent="0" algn="ctr"/>
              <a:r>
                <a:rPr lang="en-US" sz="1600" dirty="0">
                  <a:solidFill>
                    <a:srgbClr val="A70000"/>
                  </a:solidFill>
                  <a:latin typeface="Times New Roman"/>
                  <a:cs typeface="Times New Roman"/>
                </a:rPr>
                <a:t>go up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-904240" y="5791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Rounded Rectangular Callout 50"/>
          <p:cNvSpPr/>
          <p:nvPr/>
        </p:nvSpPr>
        <p:spPr>
          <a:xfrm>
            <a:off x="5153191" y="4545035"/>
            <a:ext cx="2951206" cy="1430162"/>
          </a:xfrm>
          <a:prstGeom prst="wedgeRoundRectCallout">
            <a:avLst>
              <a:gd name="adj1" fmla="val -89127"/>
              <a:gd name="adj2" fmla="val 1313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marL="182563" indent="-182563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involves only addition and subtraction operations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can be implemented either in software or hardware.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8" name="Left Arrow 57"/>
          <p:cNvSpPr/>
          <p:nvPr/>
        </p:nvSpPr>
        <p:spPr>
          <a:xfrm rot="5400000">
            <a:off x="5588002" y="259739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Left Arrow 59"/>
          <p:cNvSpPr/>
          <p:nvPr/>
        </p:nvSpPr>
        <p:spPr>
          <a:xfrm rot="10800000">
            <a:off x="2336800" y="2353553"/>
            <a:ext cx="406400" cy="389646"/>
          </a:xfrm>
          <a:prstGeom prst="leftArrow">
            <a:avLst/>
          </a:prstGeom>
          <a:solidFill>
            <a:srgbClr val="A7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10415" y="1418598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568962" y="1865844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040542" y="1397390"/>
            <a:ext cx="5145095" cy="362807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spcBef>
                <a:spcPts val="7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300"/>
              </a:spcBef>
            </a:pPr>
            <a:r>
              <a:rPr lang="en-US" sz="1400" dirty="0"/>
              <a:t>Class </a:t>
            </a:r>
            <a:r>
              <a:rPr lang="en-US" sz="1400" b="1" dirty="0"/>
              <a:t>Screen</a:t>
            </a:r>
            <a:r>
              <a:rPr lang="en-US" sz="1400" dirty="0"/>
              <a:t> {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clearScreen</a:t>
            </a:r>
            <a:r>
              <a:rPr lang="en-US" sz="1400" dirty="0"/>
              <a:t>()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setColor</a:t>
            </a:r>
            <a:r>
              <a:rPr lang="en-US" sz="1400" dirty="0"/>
              <a:t>(boolean b)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drawPixel</a:t>
            </a:r>
            <a:r>
              <a:rPr lang="en-US" sz="1400" dirty="0"/>
              <a:t>(int x, int y)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drawLine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drawRectangle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drawCircle</a:t>
            </a:r>
            <a:r>
              <a:rPr lang="en-US" sz="1400" dirty="0"/>
              <a:t>(int x, int y, int r)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}</a:t>
            </a:r>
          </a:p>
          <a:p>
            <a:pPr>
              <a:spcBef>
                <a:spcPts val="1300"/>
              </a:spcBef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49139" y="2541118"/>
            <a:ext cx="385186" cy="4195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432168" y="4188092"/>
            <a:ext cx="4593744" cy="432319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66429" y="2977227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5" name="Oval 694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7" name="Text Box 3"/>
          <p:cNvSpPr txBox="1">
            <a:spLocks noChangeArrowheads="1"/>
          </p:cNvSpPr>
          <p:nvPr/>
        </p:nvSpPr>
        <p:spPr bwMode="auto">
          <a:xfrm>
            <a:off x="3861831" y="302610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698" name="Straight Connector 697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9" name="Oval 698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i="1" dirty="0">
                <a:latin typeface="Times New Roman"/>
                <a:cs typeface="Times New Roman"/>
              </a:rPr>
              <a:t>r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13665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035763" y="1033638"/>
            <a:ext cx="5185903" cy="4324317"/>
            <a:chOff x="2035763" y="1033638"/>
            <a:chExt cx="5185903" cy="4324317"/>
          </a:xfrm>
        </p:grpSpPr>
        <p:sp>
          <p:nvSpPr>
            <p:cNvPr id="62" name="Rectangle 161"/>
            <p:cNvSpPr>
              <a:spLocks noChangeArrowheads="1"/>
            </p:cNvSpPr>
            <p:nvPr/>
          </p:nvSpPr>
          <p:spPr bwMode="auto">
            <a:xfrm>
              <a:off x="4629278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" name="Rectangle 162"/>
            <p:cNvSpPr>
              <a:spLocks noChangeArrowheads="1"/>
            </p:cNvSpPr>
            <p:nvPr/>
          </p:nvSpPr>
          <p:spPr bwMode="auto">
            <a:xfrm>
              <a:off x="4845178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" name="Rectangle 163"/>
            <p:cNvSpPr>
              <a:spLocks noChangeArrowheads="1"/>
            </p:cNvSpPr>
            <p:nvPr/>
          </p:nvSpPr>
          <p:spPr bwMode="auto">
            <a:xfrm>
              <a:off x="5061078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" name="Rectangle 164"/>
            <p:cNvSpPr>
              <a:spLocks noChangeArrowheads="1"/>
            </p:cNvSpPr>
            <p:nvPr/>
          </p:nvSpPr>
          <p:spPr bwMode="auto">
            <a:xfrm>
              <a:off x="5276978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" name="Rectangle 165"/>
            <p:cNvSpPr>
              <a:spLocks noChangeArrowheads="1"/>
            </p:cNvSpPr>
            <p:nvPr/>
          </p:nvSpPr>
          <p:spPr bwMode="auto">
            <a:xfrm>
              <a:off x="5494466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" name="Rectangle 166"/>
            <p:cNvSpPr>
              <a:spLocks noChangeArrowheads="1"/>
            </p:cNvSpPr>
            <p:nvPr/>
          </p:nvSpPr>
          <p:spPr bwMode="auto">
            <a:xfrm>
              <a:off x="5708778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8" name="Rectangle 167"/>
            <p:cNvSpPr>
              <a:spLocks noChangeArrowheads="1"/>
            </p:cNvSpPr>
            <p:nvPr/>
          </p:nvSpPr>
          <p:spPr bwMode="auto">
            <a:xfrm>
              <a:off x="5926266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9" name="Rectangle 168"/>
            <p:cNvSpPr>
              <a:spLocks noChangeArrowheads="1"/>
            </p:cNvSpPr>
            <p:nvPr/>
          </p:nvSpPr>
          <p:spPr bwMode="auto">
            <a:xfrm>
              <a:off x="6142166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0" name="Rectangle 169"/>
            <p:cNvSpPr>
              <a:spLocks noChangeArrowheads="1"/>
            </p:cNvSpPr>
            <p:nvPr/>
          </p:nvSpPr>
          <p:spPr bwMode="auto">
            <a:xfrm>
              <a:off x="6358066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1" name="Rectangle 170"/>
            <p:cNvSpPr>
              <a:spLocks noChangeArrowheads="1"/>
            </p:cNvSpPr>
            <p:nvPr/>
          </p:nvSpPr>
          <p:spPr bwMode="auto">
            <a:xfrm>
              <a:off x="6573966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2" name="Rectangle 171"/>
            <p:cNvSpPr>
              <a:spLocks noChangeArrowheads="1"/>
            </p:cNvSpPr>
            <p:nvPr/>
          </p:nvSpPr>
          <p:spPr bwMode="auto">
            <a:xfrm>
              <a:off x="6789866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3" name="Rectangle 172"/>
            <p:cNvSpPr>
              <a:spLocks noChangeArrowheads="1"/>
            </p:cNvSpPr>
            <p:nvPr/>
          </p:nvSpPr>
          <p:spPr bwMode="auto">
            <a:xfrm>
              <a:off x="7005766" y="10340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6" name="Rectangle 175"/>
            <p:cNvSpPr>
              <a:spLocks noChangeArrowheads="1"/>
            </p:cNvSpPr>
            <p:nvPr/>
          </p:nvSpPr>
          <p:spPr bwMode="auto">
            <a:xfrm>
              <a:off x="4629278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7" name="Rectangle 176"/>
            <p:cNvSpPr>
              <a:spLocks noChangeArrowheads="1"/>
            </p:cNvSpPr>
            <p:nvPr/>
          </p:nvSpPr>
          <p:spPr bwMode="auto">
            <a:xfrm>
              <a:off x="4845178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8" name="Rectangle 177"/>
            <p:cNvSpPr>
              <a:spLocks noChangeArrowheads="1"/>
            </p:cNvSpPr>
            <p:nvPr/>
          </p:nvSpPr>
          <p:spPr bwMode="auto">
            <a:xfrm>
              <a:off x="5061078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79" name="Rectangle 178"/>
            <p:cNvSpPr>
              <a:spLocks noChangeArrowheads="1"/>
            </p:cNvSpPr>
            <p:nvPr/>
          </p:nvSpPr>
          <p:spPr bwMode="auto">
            <a:xfrm>
              <a:off x="5276978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0" name="Rectangle 179"/>
            <p:cNvSpPr>
              <a:spLocks noChangeArrowheads="1"/>
            </p:cNvSpPr>
            <p:nvPr/>
          </p:nvSpPr>
          <p:spPr bwMode="auto">
            <a:xfrm>
              <a:off x="54944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1" name="Rectangle 180"/>
            <p:cNvSpPr>
              <a:spLocks noChangeArrowheads="1"/>
            </p:cNvSpPr>
            <p:nvPr/>
          </p:nvSpPr>
          <p:spPr bwMode="auto">
            <a:xfrm>
              <a:off x="57103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2" name="Rectangle 181"/>
            <p:cNvSpPr>
              <a:spLocks noChangeArrowheads="1"/>
            </p:cNvSpPr>
            <p:nvPr/>
          </p:nvSpPr>
          <p:spPr bwMode="auto">
            <a:xfrm>
              <a:off x="59262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3" name="Rectangle 182"/>
            <p:cNvSpPr>
              <a:spLocks noChangeArrowheads="1"/>
            </p:cNvSpPr>
            <p:nvPr/>
          </p:nvSpPr>
          <p:spPr bwMode="auto">
            <a:xfrm>
              <a:off x="61421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4" name="Rectangle 183"/>
            <p:cNvSpPr>
              <a:spLocks noChangeArrowheads="1"/>
            </p:cNvSpPr>
            <p:nvPr/>
          </p:nvSpPr>
          <p:spPr bwMode="auto">
            <a:xfrm>
              <a:off x="63580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5" name="Rectangle 184"/>
            <p:cNvSpPr>
              <a:spLocks noChangeArrowheads="1"/>
            </p:cNvSpPr>
            <p:nvPr/>
          </p:nvSpPr>
          <p:spPr bwMode="auto">
            <a:xfrm>
              <a:off x="65739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6" name="Rectangle 185"/>
            <p:cNvSpPr>
              <a:spLocks noChangeArrowheads="1"/>
            </p:cNvSpPr>
            <p:nvPr/>
          </p:nvSpPr>
          <p:spPr bwMode="auto">
            <a:xfrm>
              <a:off x="67898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87" name="Rectangle 186"/>
            <p:cNvSpPr>
              <a:spLocks noChangeArrowheads="1"/>
            </p:cNvSpPr>
            <p:nvPr/>
          </p:nvSpPr>
          <p:spPr bwMode="auto">
            <a:xfrm>
              <a:off x="7005766" y="12499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0" name="Rectangle 189"/>
            <p:cNvSpPr>
              <a:spLocks noChangeArrowheads="1"/>
            </p:cNvSpPr>
            <p:nvPr/>
          </p:nvSpPr>
          <p:spPr bwMode="auto">
            <a:xfrm>
              <a:off x="4629278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1" name="Rectangle 190"/>
            <p:cNvSpPr>
              <a:spLocks noChangeArrowheads="1"/>
            </p:cNvSpPr>
            <p:nvPr/>
          </p:nvSpPr>
          <p:spPr bwMode="auto">
            <a:xfrm>
              <a:off x="4845178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2" name="Rectangle 191"/>
            <p:cNvSpPr>
              <a:spLocks noChangeArrowheads="1"/>
            </p:cNvSpPr>
            <p:nvPr/>
          </p:nvSpPr>
          <p:spPr bwMode="auto">
            <a:xfrm>
              <a:off x="5061078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3" name="Rectangle 192"/>
            <p:cNvSpPr>
              <a:spLocks noChangeArrowheads="1"/>
            </p:cNvSpPr>
            <p:nvPr/>
          </p:nvSpPr>
          <p:spPr bwMode="auto">
            <a:xfrm>
              <a:off x="5276978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4" name="Rectangle 193"/>
            <p:cNvSpPr>
              <a:spLocks noChangeArrowheads="1"/>
            </p:cNvSpPr>
            <p:nvPr/>
          </p:nvSpPr>
          <p:spPr bwMode="auto">
            <a:xfrm>
              <a:off x="54944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5" name="Rectangle 194"/>
            <p:cNvSpPr>
              <a:spLocks noChangeArrowheads="1"/>
            </p:cNvSpPr>
            <p:nvPr/>
          </p:nvSpPr>
          <p:spPr bwMode="auto">
            <a:xfrm>
              <a:off x="57103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6" name="Rectangle 195"/>
            <p:cNvSpPr>
              <a:spLocks noChangeArrowheads="1"/>
            </p:cNvSpPr>
            <p:nvPr/>
          </p:nvSpPr>
          <p:spPr bwMode="auto">
            <a:xfrm>
              <a:off x="59262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7" name="Rectangle 196"/>
            <p:cNvSpPr>
              <a:spLocks noChangeArrowheads="1"/>
            </p:cNvSpPr>
            <p:nvPr/>
          </p:nvSpPr>
          <p:spPr bwMode="auto">
            <a:xfrm>
              <a:off x="61421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8" name="Rectangle 197"/>
            <p:cNvSpPr>
              <a:spLocks noChangeArrowheads="1"/>
            </p:cNvSpPr>
            <p:nvPr/>
          </p:nvSpPr>
          <p:spPr bwMode="auto">
            <a:xfrm>
              <a:off x="63580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9" name="Rectangle 198"/>
            <p:cNvSpPr>
              <a:spLocks noChangeArrowheads="1"/>
            </p:cNvSpPr>
            <p:nvPr/>
          </p:nvSpPr>
          <p:spPr bwMode="auto">
            <a:xfrm>
              <a:off x="65739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0" name="Rectangle 199"/>
            <p:cNvSpPr>
              <a:spLocks noChangeArrowheads="1"/>
            </p:cNvSpPr>
            <p:nvPr/>
          </p:nvSpPr>
          <p:spPr bwMode="auto">
            <a:xfrm>
              <a:off x="67898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1" name="Rectangle 200"/>
            <p:cNvSpPr>
              <a:spLocks noChangeArrowheads="1"/>
            </p:cNvSpPr>
            <p:nvPr/>
          </p:nvSpPr>
          <p:spPr bwMode="auto">
            <a:xfrm>
              <a:off x="7005766" y="14658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4" name="Rectangle 203"/>
            <p:cNvSpPr>
              <a:spLocks noChangeArrowheads="1"/>
            </p:cNvSpPr>
            <p:nvPr/>
          </p:nvSpPr>
          <p:spPr bwMode="auto">
            <a:xfrm>
              <a:off x="4629278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5" name="Rectangle 204"/>
            <p:cNvSpPr>
              <a:spLocks noChangeArrowheads="1"/>
            </p:cNvSpPr>
            <p:nvPr/>
          </p:nvSpPr>
          <p:spPr bwMode="auto">
            <a:xfrm>
              <a:off x="4845178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6" name="Rectangle 205"/>
            <p:cNvSpPr>
              <a:spLocks noChangeArrowheads="1"/>
            </p:cNvSpPr>
            <p:nvPr/>
          </p:nvSpPr>
          <p:spPr bwMode="auto">
            <a:xfrm>
              <a:off x="5061078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7" name="Rectangle 206"/>
            <p:cNvSpPr>
              <a:spLocks noChangeArrowheads="1"/>
            </p:cNvSpPr>
            <p:nvPr/>
          </p:nvSpPr>
          <p:spPr bwMode="auto">
            <a:xfrm>
              <a:off x="5276978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8" name="Rectangle 207"/>
            <p:cNvSpPr>
              <a:spLocks noChangeArrowheads="1"/>
            </p:cNvSpPr>
            <p:nvPr/>
          </p:nvSpPr>
          <p:spPr bwMode="auto">
            <a:xfrm>
              <a:off x="54944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09" name="Rectangle 208"/>
            <p:cNvSpPr>
              <a:spLocks noChangeArrowheads="1"/>
            </p:cNvSpPr>
            <p:nvPr/>
          </p:nvSpPr>
          <p:spPr bwMode="auto">
            <a:xfrm>
              <a:off x="57103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0" name="Rectangle 209"/>
            <p:cNvSpPr>
              <a:spLocks noChangeArrowheads="1"/>
            </p:cNvSpPr>
            <p:nvPr/>
          </p:nvSpPr>
          <p:spPr bwMode="auto">
            <a:xfrm>
              <a:off x="59262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1" name="Rectangle 210"/>
            <p:cNvSpPr>
              <a:spLocks noChangeArrowheads="1"/>
            </p:cNvSpPr>
            <p:nvPr/>
          </p:nvSpPr>
          <p:spPr bwMode="auto">
            <a:xfrm>
              <a:off x="61421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2" name="Rectangle 211"/>
            <p:cNvSpPr>
              <a:spLocks noChangeArrowheads="1"/>
            </p:cNvSpPr>
            <p:nvPr/>
          </p:nvSpPr>
          <p:spPr bwMode="auto">
            <a:xfrm>
              <a:off x="63580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3" name="Rectangle 212"/>
            <p:cNvSpPr>
              <a:spLocks noChangeArrowheads="1"/>
            </p:cNvSpPr>
            <p:nvPr/>
          </p:nvSpPr>
          <p:spPr bwMode="auto">
            <a:xfrm>
              <a:off x="65739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4" name="Rectangle 213"/>
            <p:cNvSpPr>
              <a:spLocks noChangeArrowheads="1"/>
            </p:cNvSpPr>
            <p:nvPr/>
          </p:nvSpPr>
          <p:spPr bwMode="auto">
            <a:xfrm>
              <a:off x="67898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5" name="Rectangle 214"/>
            <p:cNvSpPr>
              <a:spLocks noChangeArrowheads="1"/>
            </p:cNvSpPr>
            <p:nvPr/>
          </p:nvSpPr>
          <p:spPr bwMode="auto">
            <a:xfrm>
              <a:off x="7005766" y="16817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8" name="Rectangle 217"/>
            <p:cNvSpPr>
              <a:spLocks noChangeArrowheads="1"/>
            </p:cNvSpPr>
            <p:nvPr/>
          </p:nvSpPr>
          <p:spPr bwMode="auto">
            <a:xfrm>
              <a:off x="4629278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19" name="Rectangle 218"/>
            <p:cNvSpPr>
              <a:spLocks noChangeArrowheads="1"/>
            </p:cNvSpPr>
            <p:nvPr/>
          </p:nvSpPr>
          <p:spPr bwMode="auto">
            <a:xfrm>
              <a:off x="4845178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0" name="Rectangle 219"/>
            <p:cNvSpPr>
              <a:spLocks noChangeArrowheads="1"/>
            </p:cNvSpPr>
            <p:nvPr/>
          </p:nvSpPr>
          <p:spPr bwMode="auto">
            <a:xfrm>
              <a:off x="5061078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1" name="Rectangle 220"/>
            <p:cNvSpPr>
              <a:spLocks noChangeArrowheads="1"/>
            </p:cNvSpPr>
            <p:nvPr/>
          </p:nvSpPr>
          <p:spPr bwMode="auto">
            <a:xfrm>
              <a:off x="5276978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2" name="Rectangle 221"/>
            <p:cNvSpPr>
              <a:spLocks noChangeArrowheads="1"/>
            </p:cNvSpPr>
            <p:nvPr/>
          </p:nvSpPr>
          <p:spPr bwMode="auto">
            <a:xfrm>
              <a:off x="54944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3" name="Rectangle 222"/>
            <p:cNvSpPr>
              <a:spLocks noChangeArrowheads="1"/>
            </p:cNvSpPr>
            <p:nvPr/>
          </p:nvSpPr>
          <p:spPr bwMode="auto">
            <a:xfrm>
              <a:off x="57103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4" name="Rectangle 223"/>
            <p:cNvSpPr>
              <a:spLocks noChangeArrowheads="1"/>
            </p:cNvSpPr>
            <p:nvPr/>
          </p:nvSpPr>
          <p:spPr bwMode="auto">
            <a:xfrm>
              <a:off x="59262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5" name="Rectangle 224"/>
            <p:cNvSpPr>
              <a:spLocks noChangeArrowheads="1"/>
            </p:cNvSpPr>
            <p:nvPr/>
          </p:nvSpPr>
          <p:spPr bwMode="auto">
            <a:xfrm>
              <a:off x="61421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6" name="Rectangle 225"/>
            <p:cNvSpPr>
              <a:spLocks noChangeArrowheads="1"/>
            </p:cNvSpPr>
            <p:nvPr/>
          </p:nvSpPr>
          <p:spPr bwMode="auto">
            <a:xfrm>
              <a:off x="63580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7" name="Rectangle 226"/>
            <p:cNvSpPr>
              <a:spLocks noChangeArrowheads="1"/>
            </p:cNvSpPr>
            <p:nvPr/>
          </p:nvSpPr>
          <p:spPr bwMode="auto">
            <a:xfrm>
              <a:off x="65739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8" name="Rectangle 227"/>
            <p:cNvSpPr>
              <a:spLocks noChangeArrowheads="1"/>
            </p:cNvSpPr>
            <p:nvPr/>
          </p:nvSpPr>
          <p:spPr bwMode="auto">
            <a:xfrm>
              <a:off x="67898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29" name="Rectangle 228"/>
            <p:cNvSpPr>
              <a:spLocks noChangeArrowheads="1"/>
            </p:cNvSpPr>
            <p:nvPr/>
          </p:nvSpPr>
          <p:spPr bwMode="auto">
            <a:xfrm>
              <a:off x="7005766" y="18976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2" name="Rectangle 231"/>
            <p:cNvSpPr>
              <a:spLocks noChangeArrowheads="1"/>
            </p:cNvSpPr>
            <p:nvPr/>
          </p:nvSpPr>
          <p:spPr bwMode="auto">
            <a:xfrm>
              <a:off x="4629278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3" name="Rectangle 232"/>
            <p:cNvSpPr>
              <a:spLocks noChangeArrowheads="1"/>
            </p:cNvSpPr>
            <p:nvPr/>
          </p:nvSpPr>
          <p:spPr bwMode="auto">
            <a:xfrm>
              <a:off x="4845178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4" name="Rectangle 233"/>
            <p:cNvSpPr>
              <a:spLocks noChangeArrowheads="1"/>
            </p:cNvSpPr>
            <p:nvPr/>
          </p:nvSpPr>
          <p:spPr bwMode="auto">
            <a:xfrm>
              <a:off x="5061078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5" name="Rectangle 234"/>
            <p:cNvSpPr>
              <a:spLocks noChangeArrowheads="1"/>
            </p:cNvSpPr>
            <p:nvPr/>
          </p:nvSpPr>
          <p:spPr bwMode="auto">
            <a:xfrm>
              <a:off x="5276978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6" name="Rectangle 235"/>
            <p:cNvSpPr>
              <a:spLocks noChangeArrowheads="1"/>
            </p:cNvSpPr>
            <p:nvPr/>
          </p:nvSpPr>
          <p:spPr bwMode="auto">
            <a:xfrm>
              <a:off x="54944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7" name="Rectangle 236"/>
            <p:cNvSpPr>
              <a:spLocks noChangeArrowheads="1"/>
            </p:cNvSpPr>
            <p:nvPr/>
          </p:nvSpPr>
          <p:spPr bwMode="auto">
            <a:xfrm>
              <a:off x="57103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8" name="Rectangle 237"/>
            <p:cNvSpPr>
              <a:spLocks noChangeArrowheads="1"/>
            </p:cNvSpPr>
            <p:nvPr/>
          </p:nvSpPr>
          <p:spPr bwMode="auto">
            <a:xfrm>
              <a:off x="59262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39" name="Rectangle 238"/>
            <p:cNvSpPr>
              <a:spLocks noChangeArrowheads="1"/>
            </p:cNvSpPr>
            <p:nvPr/>
          </p:nvSpPr>
          <p:spPr bwMode="auto">
            <a:xfrm>
              <a:off x="61421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0" name="Rectangle 239"/>
            <p:cNvSpPr>
              <a:spLocks noChangeArrowheads="1"/>
            </p:cNvSpPr>
            <p:nvPr/>
          </p:nvSpPr>
          <p:spPr bwMode="auto">
            <a:xfrm>
              <a:off x="63580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1" name="Rectangle 240"/>
            <p:cNvSpPr>
              <a:spLocks noChangeArrowheads="1"/>
            </p:cNvSpPr>
            <p:nvPr/>
          </p:nvSpPr>
          <p:spPr bwMode="auto">
            <a:xfrm>
              <a:off x="65739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2" name="Rectangle 241"/>
            <p:cNvSpPr>
              <a:spLocks noChangeArrowheads="1"/>
            </p:cNvSpPr>
            <p:nvPr/>
          </p:nvSpPr>
          <p:spPr bwMode="auto">
            <a:xfrm>
              <a:off x="67898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3" name="Rectangle 242"/>
            <p:cNvSpPr>
              <a:spLocks noChangeArrowheads="1"/>
            </p:cNvSpPr>
            <p:nvPr/>
          </p:nvSpPr>
          <p:spPr bwMode="auto">
            <a:xfrm>
              <a:off x="7005766" y="21135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6" name="Rectangle 245"/>
            <p:cNvSpPr>
              <a:spLocks noChangeArrowheads="1"/>
            </p:cNvSpPr>
            <p:nvPr/>
          </p:nvSpPr>
          <p:spPr bwMode="auto">
            <a:xfrm>
              <a:off x="4629278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7" name="Rectangle 246"/>
            <p:cNvSpPr>
              <a:spLocks noChangeArrowheads="1"/>
            </p:cNvSpPr>
            <p:nvPr/>
          </p:nvSpPr>
          <p:spPr bwMode="auto">
            <a:xfrm>
              <a:off x="4845178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8" name="Rectangle 247"/>
            <p:cNvSpPr>
              <a:spLocks noChangeArrowheads="1"/>
            </p:cNvSpPr>
            <p:nvPr/>
          </p:nvSpPr>
          <p:spPr bwMode="auto">
            <a:xfrm>
              <a:off x="5061078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49" name="Rectangle 248"/>
            <p:cNvSpPr>
              <a:spLocks noChangeArrowheads="1"/>
            </p:cNvSpPr>
            <p:nvPr/>
          </p:nvSpPr>
          <p:spPr bwMode="auto">
            <a:xfrm>
              <a:off x="5276978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0" name="Rectangle 249"/>
            <p:cNvSpPr>
              <a:spLocks noChangeArrowheads="1"/>
            </p:cNvSpPr>
            <p:nvPr/>
          </p:nvSpPr>
          <p:spPr bwMode="auto">
            <a:xfrm>
              <a:off x="54944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1" name="Rectangle 250"/>
            <p:cNvSpPr>
              <a:spLocks noChangeArrowheads="1"/>
            </p:cNvSpPr>
            <p:nvPr/>
          </p:nvSpPr>
          <p:spPr bwMode="auto">
            <a:xfrm>
              <a:off x="57103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2" name="Rectangle 251"/>
            <p:cNvSpPr>
              <a:spLocks noChangeArrowheads="1"/>
            </p:cNvSpPr>
            <p:nvPr/>
          </p:nvSpPr>
          <p:spPr bwMode="auto">
            <a:xfrm>
              <a:off x="59262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3" name="Rectangle 252"/>
            <p:cNvSpPr>
              <a:spLocks noChangeArrowheads="1"/>
            </p:cNvSpPr>
            <p:nvPr/>
          </p:nvSpPr>
          <p:spPr bwMode="auto">
            <a:xfrm>
              <a:off x="61421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4" name="Rectangle 253"/>
            <p:cNvSpPr>
              <a:spLocks noChangeArrowheads="1"/>
            </p:cNvSpPr>
            <p:nvPr/>
          </p:nvSpPr>
          <p:spPr bwMode="auto">
            <a:xfrm>
              <a:off x="63580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5" name="Rectangle 254"/>
            <p:cNvSpPr>
              <a:spLocks noChangeArrowheads="1"/>
            </p:cNvSpPr>
            <p:nvPr/>
          </p:nvSpPr>
          <p:spPr bwMode="auto">
            <a:xfrm>
              <a:off x="65739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6" name="Rectangle 255"/>
            <p:cNvSpPr>
              <a:spLocks noChangeArrowheads="1"/>
            </p:cNvSpPr>
            <p:nvPr/>
          </p:nvSpPr>
          <p:spPr bwMode="auto">
            <a:xfrm>
              <a:off x="67898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57" name="Rectangle 256"/>
            <p:cNvSpPr>
              <a:spLocks noChangeArrowheads="1"/>
            </p:cNvSpPr>
            <p:nvPr/>
          </p:nvSpPr>
          <p:spPr bwMode="auto">
            <a:xfrm>
              <a:off x="7005766" y="23294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0" name="Rectangle 259"/>
            <p:cNvSpPr>
              <a:spLocks noChangeArrowheads="1"/>
            </p:cNvSpPr>
            <p:nvPr/>
          </p:nvSpPr>
          <p:spPr bwMode="auto">
            <a:xfrm>
              <a:off x="4629278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1" name="Rectangle 260"/>
            <p:cNvSpPr>
              <a:spLocks noChangeArrowheads="1"/>
            </p:cNvSpPr>
            <p:nvPr/>
          </p:nvSpPr>
          <p:spPr bwMode="auto">
            <a:xfrm>
              <a:off x="4845178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2" name="Rectangle 261"/>
            <p:cNvSpPr>
              <a:spLocks noChangeArrowheads="1"/>
            </p:cNvSpPr>
            <p:nvPr/>
          </p:nvSpPr>
          <p:spPr bwMode="auto">
            <a:xfrm>
              <a:off x="5061078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3" name="Rectangle 262"/>
            <p:cNvSpPr>
              <a:spLocks noChangeArrowheads="1"/>
            </p:cNvSpPr>
            <p:nvPr/>
          </p:nvSpPr>
          <p:spPr bwMode="auto">
            <a:xfrm>
              <a:off x="5276978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4" name="Rectangle 263"/>
            <p:cNvSpPr>
              <a:spLocks noChangeArrowheads="1"/>
            </p:cNvSpPr>
            <p:nvPr/>
          </p:nvSpPr>
          <p:spPr bwMode="auto">
            <a:xfrm>
              <a:off x="54944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5" name="Rectangle 264"/>
            <p:cNvSpPr>
              <a:spLocks noChangeArrowheads="1"/>
            </p:cNvSpPr>
            <p:nvPr/>
          </p:nvSpPr>
          <p:spPr bwMode="auto">
            <a:xfrm>
              <a:off x="57103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6" name="Rectangle 265"/>
            <p:cNvSpPr>
              <a:spLocks noChangeArrowheads="1"/>
            </p:cNvSpPr>
            <p:nvPr/>
          </p:nvSpPr>
          <p:spPr bwMode="auto">
            <a:xfrm>
              <a:off x="59262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7" name="Rectangle 266"/>
            <p:cNvSpPr>
              <a:spLocks noChangeArrowheads="1"/>
            </p:cNvSpPr>
            <p:nvPr/>
          </p:nvSpPr>
          <p:spPr bwMode="auto">
            <a:xfrm>
              <a:off x="61421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8" name="Rectangle 267"/>
            <p:cNvSpPr>
              <a:spLocks noChangeArrowheads="1"/>
            </p:cNvSpPr>
            <p:nvPr/>
          </p:nvSpPr>
          <p:spPr bwMode="auto">
            <a:xfrm>
              <a:off x="63580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69" name="Rectangle 268"/>
            <p:cNvSpPr>
              <a:spLocks noChangeArrowheads="1"/>
            </p:cNvSpPr>
            <p:nvPr/>
          </p:nvSpPr>
          <p:spPr bwMode="auto">
            <a:xfrm>
              <a:off x="65739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0" name="Rectangle 269"/>
            <p:cNvSpPr>
              <a:spLocks noChangeArrowheads="1"/>
            </p:cNvSpPr>
            <p:nvPr/>
          </p:nvSpPr>
          <p:spPr bwMode="auto">
            <a:xfrm>
              <a:off x="67898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1" name="Rectangle 270"/>
            <p:cNvSpPr>
              <a:spLocks noChangeArrowheads="1"/>
            </p:cNvSpPr>
            <p:nvPr/>
          </p:nvSpPr>
          <p:spPr bwMode="auto">
            <a:xfrm>
              <a:off x="7005766" y="25453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4" name="Rectangle 273"/>
            <p:cNvSpPr>
              <a:spLocks noChangeArrowheads="1"/>
            </p:cNvSpPr>
            <p:nvPr/>
          </p:nvSpPr>
          <p:spPr bwMode="auto">
            <a:xfrm>
              <a:off x="4629278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5" name="Rectangle 274"/>
            <p:cNvSpPr>
              <a:spLocks noChangeArrowheads="1"/>
            </p:cNvSpPr>
            <p:nvPr/>
          </p:nvSpPr>
          <p:spPr bwMode="auto">
            <a:xfrm>
              <a:off x="4845178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6" name="Rectangle 275"/>
            <p:cNvSpPr>
              <a:spLocks noChangeArrowheads="1"/>
            </p:cNvSpPr>
            <p:nvPr/>
          </p:nvSpPr>
          <p:spPr bwMode="auto">
            <a:xfrm>
              <a:off x="5061078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7" name="Rectangle 276"/>
            <p:cNvSpPr>
              <a:spLocks noChangeArrowheads="1"/>
            </p:cNvSpPr>
            <p:nvPr/>
          </p:nvSpPr>
          <p:spPr bwMode="auto">
            <a:xfrm>
              <a:off x="5276978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8" name="Rectangle 277"/>
            <p:cNvSpPr>
              <a:spLocks noChangeArrowheads="1"/>
            </p:cNvSpPr>
            <p:nvPr/>
          </p:nvSpPr>
          <p:spPr bwMode="auto">
            <a:xfrm>
              <a:off x="54944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79" name="Rectangle 278"/>
            <p:cNvSpPr>
              <a:spLocks noChangeArrowheads="1"/>
            </p:cNvSpPr>
            <p:nvPr/>
          </p:nvSpPr>
          <p:spPr bwMode="auto">
            <a:xfrm>
              <a:off x="57103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0" name="Rectangle 279"/>
            <p:cNvSpPr>
              <a:spLocks noChangeArrowheads="1"/>
            </p:cNvSpPr>
            <p:nvPr/>
          </p:nvSpPr>
          <p:spPr bwMode="auto">
            <a:xfrm>
              <a:off x="59262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1" name="Rectangle 280"/>
            <p:cNvSpPr>
              <a:spLocks noChangeArrowheads="1"/>
            </p:cNvSpPr>
            <p:nvPr/>
          </p:nvSpPr>
          <p:spPr bwMode="auto">
            <a:xfrm>
              <a:off x="61421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2" name="Rectangle 281"/>
            <p:cNvSpPr>
              <a:spLocks noChangeArrowheads="1"/>
            </p:cNvSpPr>
            <p:nvPr/>
          </p:nvSpPr>
          <p:spPr bwMode="auto">
            <a:xfrm>
              <a:off x="63580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3" name="Rectangle 282"/>
            <p:cNvSpPr>
              <a:spLocks noChangeArrowheads="1"/>
            </p:cNvSpPr>
            <p:nvPr/>
          </p:nvSpPr>
          <p:spPr bwMode="auto">
            <a:xfrm>
              <a:off x="65739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4" name="Rectangle 283"/>
            <p:cNvSpPr>
              <a:spLocks noChangeArrowheads="1"/>
            </p:cNvSpPr>
            <p:nvPr/>
          </p:nvSpPr>
          <p:spPr bwMode="auto">
            <a:xfrm>
              <a:off x="67898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5" name="Rectangle 284"/>
            <p:cNvSpPr>
              <a:spLocks noChangeArrowheads="1"/>
            </p:cNvSpPr>
            <p:nvPr/>
          </p:nvSpPr>
          <p:spPr bwMode="auto">
            <a:xfrm>
              <a:off x="7005766" y="27612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8" name="Rectangle 287"/>
            <p:cNvSpPr>
              <a:spLocks noChangeArrowheads="1"/>
            </p:cNvSpPr>
            <p:nvPr/>
          </p:nvSpPr>
          <p:spPr bwMode="auto">
            <a:xfrm>
              <a:off x="4629278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89" name="Rectangle 288"/>
            <p:cNvSpPr>
              <a:spLocks noChangeArrowheads="1"/>
            </p:cNvSpPr>
            <p:nvPr/>
          </p:nvSpPr>
          <p:spPr bwMode="auto">
            <a:xfrm>
              <a:off x="4845178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0" name="Rectangle 289"/>
            <p:cNvSpPr>
              <a:spLocks noChangeArrowheads="1"/>
            </p:cNvSpPr>
            <p:nvPr/>
          </p:nvSpPr>
          <p:spPr bwMode="auto">
            <a:xfrm>
              <a:off x="5061078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1" name="Rectangle 290"/>
            <p:cNvSpPr>
              <a:spLocks noChangeArrowheads="1"/>
            </p:cNvSpPr>
            <p:nvPr/>
          </p:nvSpPr>
          <p:spPr bwMode="auto">
            <a:xfrm>
              <a:off x="5276978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2" name="Rectangle 291"/>
            <p:cNvSpPr>
              <a:spLocks noChangeArrowheads="1"/>
            </p:cNvSpPr>
            <p:nvPr/>
          </p:nvSpPr>
          <p:spPr bwMode="auto">
            <a:xfrm>
              <a:off x="54944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3" name="Rectangle 292"/>
            <p:cNvSpPr>
              <a:spLocks noChangeArrowheads="1"/>
            </p:cNvSpPr>
            <p:nvPr/>
          </p:nvSpPr>
          <p:spPr bwMode="auto">
            <a:xfrm>
              <a:off x="57103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4" name="Rectangle 293"/>
            <p:cNvSpPr>
              <a:spLocks noChangeArrowheads="1"/>
            </p:cNvSpPr>
            <p:nvPr/>
          </p:nvSpPr>
          <p:spPr bwMode="auto">
            <a:xfrm>
              <a:off x="59262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5" name="Rectangle 294"/>
            <p:cNvSpPr>
              <a:spLocks noChangeArrowheads="1"/>
            </p:cNvSpPr>
            <p:nvPr/>
          </p:nvSpPr>
          <p:spPr bwMode="auto">
            <a:xfrm>
              <a:off x="61421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6" name="Rectangle 295"/>
            <p:cNvSpPr>
              <a:spLocks noChangeArrowheads="1"/>
            </p:cNvSpPr>
            <p:nvPr/>
          </p:nvSpPr>
          <p:spPr bwMode="auto">
            <a:xfrm>
              <a:off x="63580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7" name="Rectangle 296"/>
            <p:cNvSpPr>
              <a:spLocks noChangeArrowheads="1"/>
            </p:cNvSpPr>
            <p:nvPr/>
          </p:nvSpPr>
          <p:spPr bwMode="auto">
            <a:xfrm>
              <a:off x="65739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8" name="Rectangle 297"/>
            <p:cNvSpPr>
              <a:spLocks noChangeArrowheads="1"/>
            </p:cNvSpPr>
            <p:nvPr/>
          </p:nvSpPr>
          <p:spPr bwMode="auto">
            <a:xfrm>
              <a:off x="67898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199" name="Rectangle 298"/>
            <p:cNvSpPr>
              <a:spLocks noChangeArrowheads="1"/>
            </p:cNvSpPr>
            <p:nvPr/>
          </p:nvSpPr>
          <p:spPr bwMode="auto">
            <a:xfrm>
              <a:off x="7005766" y="297719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16" name="Rectangle 164"/>
            <p:cNvSpPr>
              <a:spLocks noChangeArrowheads="1"/>
            </p:cNvSpPr>
            <p:nvPr/>
          </p:nvSpPr>
          <p:spPr bwMode="auto">
            <a:xfrm>
              <a:off x="2035973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17" name="Rectangle 165"/>
            <p:cNvSpPr>
              <a:spLocks noChangeArrowheads="1"/>
            </p:cNvSpPr>
            <p:nvPr/>
          </p:nvSpPr>
          <p:spPr bwMode="auto">
            <a:xfrm>
              <a:off x="22534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18" name="Rectangle 166"/>
            <p:cNvSpPr>
              <a:spLocks noChangeArrowheads="1"/>
            </p:cNvSpPr>
            <p:nvPr/>
          </p:nvSpPr>
          <p:spPr bwMode="auto">
            <a:xfrm>
              <a:off x="2467773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19" name="Rectangle 167"/>
            <p:cNvSpPr>
              <a:spLocks noChangeArrowheads="1"/>
            </p:cNvSpPr>
            <p:nvPr/>
          </p:nvSpPr>
          <p:spPr bwMode="auto">
            <a:xfrm>
              <a:off x="26852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20" name="Rectangle 168"/>
            <p:cNvSpPr>
              <a:spLocks noChangeArrowheads="1"/>
            </p:cNvSpPr>
            <p:nvPr/>
          </p:nvSpPr>
          <p:spPr bwMode="auto">
            <a:xfrm>
              <a:off x="29011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21" name="Rectangle 169"/>
            <p:cNvSpPr>
              <a:spLocks noChangeArrowheads="1"/>
            </p:cNvSpPr>
            <p:nvPr/>
          </p:nvSpPr>
          <p:spPr bwMode="auto">
            <a:xfrm>
              <a:off x="31170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22" name="Rectangle 170"/>
            <p:cNvSpPr>
              <a:spLocks noChangeArrowheads="1"/>
            </p:cNvSpPr>
            <p:nvPr/>
          </p:nvSpPr>
          <p:spPr bwMode="auto">
            <a:xfrm>
              <a:off x="33329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23" name="Rectangle 171"/>
            <p:cNvSpPr>
              <a:spLocks noChangeArrowheads="1"/>
            </p:cNvSpPr>
            <p:nvPr/>
          </p:nvSpPr>
          <p:spPr bwMode="auto">
            <a:xfrm>
              <a:off x="35488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24" name="Rectangle 172"/>
            <p:cNvSpPr>
              <a:spLocks noChangeArrowheads="1"/>
            </p:cNvSpPr>
            <p:nvPr/>
          </p:nvSpPr>
          <p:spPr bwMode="auto">
            <a:xfrm>
              <a:off x="37647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25" name="Rectangle 173"/>
            <p:cNvSpPr>
              <a:spLocks noChangeArrowheads="1"/>
            </p:cNvSpPr>
            <p:nvPr/>
          </p:nvSpPr>
          <p:spPr bwMode="auto">
            <a:xfrm>
              <a:off x="39806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26" name="Rectangle 174"/>
            <p:cNvSpPr>
              <a:spLocks noChangeArrowheads="1"/>
            </p:cNvSpPr>
            <p:nvPr/>
          </p:nvSpPr>
          <p:spPr bwMode="auto">
            <a:xfrm>
              <a:off x="41965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0" name="Rectangle 178"/>
            <p:cNvSpPr>
              <a:spLocks noChangeArrowheads="1"/>
            </p:cNvSpPr>
            <p:nvPr/>
          </p:nvSpPr>
          <p:spPr bwMode="auto">
            <a:xfrm>
              <a:off x="2035973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1" name="Rectangle 179"/>
            <p:cNvSpPr>
              <a:spLocks noChangeArrowheads="1"/>
            </p:cNvSpPr>
            <p:nvPr/>
          </p:nvSpPr>
          <p:spPr bwMode="auto">
            <a:xfrm>
              <a:off x="22534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2" name="Rectangle 180"/>
            <p:cNvSpPr>
              <a:spLocks noChangeArrowheads="1"/>
            </p:cNvSpPr>
            <p:nvPr/>
          </p:nvSpPr>
          <p:spPr bwMode="auto">
            <a:xfrm>
              <a:off x="24693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3" name="Rectangle 181"/>
            <p:cNvSpPr>
              <a:spLocks noChangeArrowheads="1"/>
            </p:cNvSpPr>
            <p:nvPr/>
          </p:nvSpPr>
          <p:spPr bwMode="auto">
            <a:xfrm>
              <a:off x="26852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4" name="Rectangle 182"/>
            <p:cNvSpPr>
              <a:spLocks noChangeArrowheads="1"/>
            </p:cNvSpPr>
            <p:nvPr/>
          </p:nvSpPr>
          <p:spPr bwMode="auto">
            <a:xfrm>
              <a:off x="29011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5" name="Rectangle 183"/>
            <p:cNvSpPr>
              <a:spLocks noChangeArrowheads="1"/>
            </p:cNvSpPr>
            <p:nvPr/>
          </p:nvSpPr>
          <p:spPr bwMode="auto">
            <a:xfrm>
              <a:off x="31170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6" name="Rectangle 184"/>
            <p:cNvSpPr>
              <a:spLocks noChangeArrowheads="1"/>
            </p:cNvSpPr>
            <p:nvPr/>
          </p:nvSpPr>
          <p:spPr bwMode="auto">
            <a:xfrm>
              <a:off x="33329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7" name="Rectangle 185"/>
            <p:cNvSpPr>
              <a:spLocks noChangeArrowheads="1"/>
            </p:cNvSpPr>
            <p:nvPr/>
          </p:nvSpPr>
          <p:spPr bwMode="auto">
            <a:xfrm>
              <a:off x="35488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8" name="Rectangle 186"/>
            <p:cNvSpPr>
              <a:spLocks noChangeArrowheads="1"/>
            </p:cNvSpPr>
            <p:nvPr/>
          </p:nvSpPr>
          <p:spPr bwMode="auto">
            <a:xfrm>
              <a:off x="37647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39" name="Rectangle 187"/>
            <p:cNvSpPr>
              <a:spLocks noChangeArrowheads="1"/>
            </p:cNvSpPr>
            <p:nvPr/>
          </p:nvSpPr>
          <p:spPr bwMode="auto">
            <a:xfrm>
              <a:off x="39806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40" name="Rectangle 188"/>
            <p:cNvSpPr>
              <a:spLocks noChangeArrowheads="1"/>
            </p:cNvSpPr>
            <p:nvPr/>
          </p:nvSpPr>
          <p:spPr bwMode="auto">
            <a:xfrm>
              <a:off x="41965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44" name="Rectangle 192"/>
            <p:cNvSpPr>
              <a:spLocks noChangeArrowheads="1"/>
            </p:cNvSpPr>
            <p:nvPr/>
          </p:nvSpPr>
          <p:spPr bwMode="auto">
            <a:xfrm>
              <a:off x="2035973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45" name="Rectangle 193"/>
            <p:cNvSpPr>
              <a:spLocks noChangeArrowheads="1"/>
            </p:cNvSpPr>
            <p:nvPr/>
          </p:nvSpPr>
          <p:spPr bwMode="auto">
            <a:xfrm>
              <a:off x="22534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46" name="Rectangle 194"/>
            <p:cNvSpPr>
              <a:spLocks noChangeArrowheads="1"/>
            </p:cNvSpPr>
            <p:nvPr/>
          </p:nvSpPr>
          <p:spPr bwMode="auto">
            <a:xfrm>
              <a:off x="24693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47" name="Rectangle 195"/>
            <p:cNvSpPr>
              <a:spLocks noChangeArrowheads="1"/>
            </p:cNvSpPr>
            <p:nvPr/>
          </p:nvSpPr>
          <p:spPr bwMode="auto">
            <a:xfrm>
              <a:off x="26852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48" name="Rectangle 196"/>
            <p:cNvSpPr>
              <a:spLocks noChangeArrowheads="1"/>
            </p:cNvSpPr>
            <p:nvPr/>
          </p:nvSpPr>
          <p:spPr bwMode="auto">
            <a:xfrm>
              <a:off x="29011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49" name="Rectangle 197"/>
            <p:cNvSpPr>
              <a:spLocks noChangeArrowheads="1"/>
            </p:cNvSpPr>
            <p:nvPr/>
          </p:nvSpPr>
          <p:spPr bwMode="auto">
            <a:xfrm>
              <a:off x="31170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0" name="Rectangle 198"/>
            <p:cNvSpPr>
              <a:spLocks noChangeArrowheads="1"/>
            </p:cNvSpPr>
            <p:nvPr/>
          </p:nvSpPr>
          <p:spPr bwMode="auto">
            <a:xfrm>
              <a:off x="33329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1" name="Rectangle 199"/>
            <p:cNvSpPr>
              <a:spLocks noChangeArrowheads="1"/>
            </p:cNvSpPr>
            <p:nvPr/>
          </p:nvSpPr>
          <p:spPr bwMode="auto">
            <a:xfrm>
              <a:off x="35488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2" name="Rectangle 200"/>
            <p:cNvSpPr>
              <a:spLocks noChangeArrowheads="1"/>
            </p:cNvSpPr>
            <p:nvPr/>
          </p:nvSpPr>
          <p:spPr bwMode="auto">
            <a:xfrm>
              <a:off x="37647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3" name="Rectangle 201"/>
            <p:cNvSpPr>
              <a:spLocks noChangeArrowheads="1"/>
            </p:cNvSpPr>
            <p:nvPr/>
          </p:nvSpPr>
          <p:spPr bwMode="auto">
            <a:xfrm>
              <a:off x="39806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4" name="Rectangle 202"/>
            <p:cNvSpPr>
              <a:spLocks noChangeArrowheads="1"/>
            </p:cNvSpPr>
            <p:nvPr/>
          </p:nvSpPr>
          <p:spPr bwMode="auto">
            <a:xfrm>
              <a:off x="41965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8" name="Rectangle 206"/>
            <p:cNvSpPr>
              <a:spLocks noChangeArrowheads="1"/>
            </p:cNvSpPr>
            <p:nvPr/>
          </p:nvSpPr>
          <p:spPr bwMode="auto">
            <a:xfrm>
              <a:off x="2035973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59" name="Rectangle 207"/>
            <p:cNvSpPr>
              <a:spLocks noChangeArrowheads="1"/>
            </p:cNvSpPr>
            <p:nvPr/>
          </p:nvSpPr>
          <p:spPr bwMode="auto">
            <a:xfrm>
              <a:off x="22534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0" name="Rectangle 208"/>
            <p:cNvSpPr>
              <a:spLocks noChangeArrowheads="1"/>
            </p:cNvSpPr>
            <p:nvPr/>
          </p:nvSpPr>
          <p:spPr bwMode="auto">
            <a:xfrm>
              <a:off x="24693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1" name="Rectangle 209"/>
            <p:cNvSpPr>
              <a:spLocks noChangeArrowheads="1"/>
            </p:cNvSpPr>
            <p:nvPr/>
          </p:nvSpPr>
          <p:spPr bwMode="auto">
            <a:xfrm>
              <a:off x="26852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2" name="Rectangle 210"/>
            <p:cNvSpPr>
              <a:spLocks noChangeArrowheads="1"/>
            </p:cNvSpPr>
            <p:nvPr/>
          </p:nvSpPr>
          <p:spPr bwMode="auto">
            <a:xfrm>
              <a:off x="29011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3" name="Rectangle 211"/>
            <p:cNvSpPr>
              <a:spLocks noChangeArrowheads="1"/>
            </p:cNvSpPr>
            <p:nvPr/>
          </p:nvSpPr>
          <p:spPr bwMode="auto">
            <a:xfrm>
              <a:off x="31170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4" name="Rectangle 212"/>
            <p:cNvSpPr>
              <a:spLocks noChangeArrowheads="1"/>
            </p:cNvSpPr>
            <p:nvPr/>
          </p:nvSpPr>
          <p:spPr bwMode="auto">
            <a:xfrm>
              <a:off x="33329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5" name="Rectangle 213"/>
            <p:cNvSpPr>
              <a:spLocks noChangeArrowheads="1"/>
            </p:cNvSpPr>
            <p:nvPr/>
          </p:nvSpPr>
          <p:spPr bwMode="auto">
            <a:xfrm>
              <a:off x="35488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6" name="Rectangle 214"/>
            <p:cNvSpPr>
              <a:spLocks noChangeArrowheads="1"/>
            </p:cNvSpPr>
            <p:nvPr/>
          </p:nvSpPr>
          <p:spPr bwMode="auto">
            <a:xfrm>
              <a:off x="37647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7" name="Rectangle 215"/>
            <p:cNvSpPr>
              <a:spLocks noChangeArrowheads="1"/>
            </p:cNvSpPr>
            <p:nvPr/>
          </p:nvSpPr>
          <p:spPr bwMode="auto">
            <a:xfrm>
              <a:off x="39806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68" name="Rectangle 216"/>
            <p:cNvSpPr>
              <a:spLocks noChangeArrowheads="1"/>
            </p:cNvSpPr>
            <p:nvPr/>
          </p:nvSpPr>
          <p:spPr bwMode="auto">
            <a:xfrm>
              <a:off x="41965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2" name="Rectangle 220"/>
            <p:cNvSpPr>
              <a:spLocks noChangeArrowheads="1"/>
            </p:cNvSpPr>
            <p:nvPr/>
          </p:nvSpPr>
          <p:spPr bwMode="auto">
            <a:xfrm>
              <a:off x="2035973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3" name="Rectangle 221"/>
            <p:cNvSpPr>
              <a:spLocks noChangeArrowheads="1"/>
            </p:cNvSpPr>
            <p:nvPr/>
          </p:nvSpPr>
          <p:spPr bwMode="auto">
            <a:xfrm>
              <a:off x="22534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4" name="Rectangle 222"/>
            <p:cNvSpPr>
              <a:spLocks noChangeArrowheads="1"/>
            </p:cNvSpPr>
            <p:nvPr/>
          </p:nvSpPr>
          <p:spPr bwMode="auto">
            <a:xfrm>
              <a:off x="24693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5" name="Rectangle 223"/>
            <p:cNvSpPr>
              <a:spLocks noChangeArrowheads="1"/>
            </p:cNvSpPr>
            <p:nvPr/>
          </p:nvSpPr>
          <p:spPr bwMode="auto">
            <a:xfrm>
              <a:off x="26852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6" name="Rectangle 224"/>
            <p:cNvSpPr>
              <a:spLocks noChangeArrowheads="1"/>
            </p:cNvSpPr>
            <p:nvPr/>
          </p:nvSpPr>
          <p:spPr bwMode="auto">
            <a:xfrm>
              <a:off x="29011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7" name="Rectangle 225"/>
            <p:cNvSpPr>
              <a:spLocks noChangeArrowheads="1"/>
            </p:cNvSpPr>
            <p:nvPr/>
          </p:nvSpPr>
          <p:spPr bwMode="auto">
            <a:xfrm>
              <a:off x="31170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8" name="Rectangle 226"/>
            <p:cNvSpPr>
              <a:spLocks noChangeArrowheads="1"/>
            </p:cNvSpPr>
            <p:nvPr/>
          </p:nvSpPr>
          <p:spPr bwMode="auto">
            <a:xfrm>
              <a:off x="33329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79" name="Rectangle 227"/>
            <p:cNvSpPr>
              <a:spLocks noChangeArrowheads="1"/>
            </p:cNvSpPr>
            <p:nvPr/>
          </p:nvSpPr>
          <p:spPr bwMode="auto">
            <a:xfrm>
              <a:off x="35488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0" name="Rectangle 228"/>
            <p:cNvSpPr>
              <a:spLocks noChangeArrowheads="1"/>
            </p:cNvSpPr>
            <p:nvPr/>
          </p:nvSpPr>
          <p:spPr bwMode="auto">
            <a:xfrm>
              <a:off x="37647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1" name="Rectangle 229"/>
            <p:cNvSpPr>
              <a:spLocks noChangeArrowheads="1"/>
            </p:cNvSpPr>
            <p:nvPr/>
          </p:nvSpPr>
          <p:spPr bwMode="auto">
            <a:xfrm>
              <a:off x="39806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2" name="Rectangle 230"/>
            <p:cNvSpPr>
              <a:spLocks noChangeArrowheads="1"/>
            </p:cNvSpPr>
            <p:nvPr/>
          </p:nvSpPr>
          <p:spPr bwMode="auto">
            <a:xfrm>
              <a:off x="41965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6" name="Rectangle 234"/>
            <p:cNvSpPr>
              <a:spLocks noChangeArrowheads="1"/>
            </p:cNvSpPr>
            <p:nvPr/>
          </p:nvSpPr>
          <p:spPr bwMode="auto">
            <a:xfrm>
              <a:off x="2035973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7" name="Rectangle 235"/>
            <p:cNvSpPr>
              <a:spLocks noChangeArrowheads="1"/>
            </p:cNvSpPr>
            <p:nvPr/>
          </p:nvSpPr>
          <p:spPr bwMode="auto">
            <a:xfrm>
              <a:off x="22534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8" name="Rectangle 236"/>
            <p:cNvSpPr>
              <a:spLocks noChangeArrowheads="1"/>
            </p:cNvSpPr>
            <p:nvPr/>
          </p:nvSpPr>
          <p:spPr bwMode="auto">
            <a:xfrm>
              <a:off x="24693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9" name="Rectangle 237"/>
            <p:cNvSpPr>
              <a:spLocks noChangeArrowheads="1"/>
            </p:cNvSpPr>
            <p:nvPr/>
          </p:nvSpPr>
          <p:spPr bwMode="auto">
            <a:xfrm>
              <a:off x="26852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0" name="Rectangle 238"/>
            <p:cNvSpPr>
              <a:spLocks noChangeArrowheads="1"/>
            </p:cNvSpPr>
            <p:nvPr/>
          </p:nvSpPr>
          <p:spPr bwMode="auto">
            <a:xfrm>
              <a:off x="29011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3" name="Rectangle 239"/>
            <p:cNvSpPr>
              <a:spLocks noChangeArrowheads="1"/>
            </p:cNvSpPr>
            <p:nvPr/>
          </p:nvSpPr>
          <p:spPr bwMode="auto">
            <a:xfrm>
              <a:off x="31170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6" name="Rectangle 240"/>
            <p:cNvSpPr>
              <a:spLocks noChangeArrowheads="1"/>
            </p:cNvSpPr>
            <p:nvPr/>
          </p:nvSpPr>
          <p:spPr bwMode="auto">
            <a:xfrm>
              <a:off x="33329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97" name="Rectangle 241"/>
            <p:cNvSpPr>
              <a:spLocks noChangeArrowheads="1"/>
            </p:cNvSpPr>
            <p:nvPr/>
          </p:nvSpPr>
          <p:spPr bwMode="auto">
            <a:xfrm>
              <a:off x="35488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2" name="Rectangle 242"/>
            <p:cNvSpPr>
              <a:spLocks noChangeArrowheads="1"/>
            </p:cNvSpPr>
            <p:nvPr/>
          </p:nvSpPr>
          <p:spPr bwMode="auto">
            <a:xfrm>
              <a:off x="37647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6" name="Rectangle 243"/>
            <p:cNvSpPr>
              <a:spLocks noChangeArrowheads="1"/>
            </p:cNvSpPr>
            <p:nvPr/>
          </p:nvSpPr>
          <p:spPr bwMode="auto">
            <a:xfrm>
              <a:off x="39806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07" name="Rectangle 244"/>
            <p:cNvSpPr>
              <a:spLocks noChangeArrowheads="1"/>
            </p:cNvSpPr>
            <p:nvPr/>
          </p:nvSpPr>
          <p:spPr bwMode="auto">
            <a:xfrm>
              <a:off x="41965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1" name="Rectangle 248"/>
            <p:cNvSpPr>
              <a:spLocks noChangeArrowheads="1"/>
            </p:cNvSpPr>
            <p:nvPr/>
          </p:nvSpPr>
          <p:spPr bwMode="auto">
            <a:xfrm>
              <a:off x="2035973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2" name="Rectangle 249"/>
            <p:cNvSpPr>
              <a:spLocks noChangeArrowheads="1"/>
            </p:cNvSpPr>
            <p:nvPr/>
          </p:nvSpPr>
          <p:spPr bwMode="auto">
            <a:xfrm>
              <a:off x="22534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3" name="Rectangle 250"/>
            <p:cNvSpPr>
              <a:spLocks noChangeArrowheads="1"/>
            </p:cNvSpPr>
            <p:nvPr/>
          </p:nvSpPr>
          <p:spPr bwMode="auto">
            <a:xfrm>
              <a:off x="24693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4" name="Rectangle 251"/>
            <p:cNvSpPr>
              <a:spLocks noChangeArrowheads="1"/>
            </p:cNvSpPr>
            <p:nvPr/>
          </p:nvSpPr>
          <p:spPr bwMode="auto">
            <a:xfrm>
              <a:off x="26852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7" name="Rectangle 252"/>
            <p:cNvSpPr>
              <a:spLocks noChangeArrowheads="1"/>
            </p:cNvSpPr>
            <p:nvPr/>
          </p:nvSpPr>
          <p:spPr bwMode="auto">
            <a:xfrm>
              <a:off x="29011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8" name="Rectangle 253"/>
            <p:cNvSpPr>
              <a:spLocks noChangeArrowheads="1"/>
            </p:cNvSpPr>
            <p:nvPr/>
          </p:nvSpPr>
          <p:spPr bwMode="auto">
            <a:xfrm>
              <a:off x="31170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19" name="Rectangle 254"/>
            <p:cNvSpPr>
              <a:spLocks noChangeArrowheads="1"/>
            </p:cNvSpPr>
            <p:nvPr/>
          </p:nvSpPr>
          <p:spPr bwMode="auto">
            <a:xfrm>
              <a:off x="33329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0" name="Rectangle 255"/>
            <p:cNvSpPr>
              <a:spLocks noChangeArrowheads="1"/>
            </p:cNvSpPr>
            <p:nvPr/>
          </p:nvSpPr>
          <p:spPr bwMode="auto">
            <a:xfrm>
              <a:off x="35488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1" name="Rectangle 256"/>
            <p:cNvSpPr>
              <a:spLocks noChangeArrowheads="1"/>
            </p:cNvSpPr>
            <p:nvPr/>
          </p:nvSpPr>
          <p:spPr bwMode="auto">
            <a:xfrm>
              <a:off x="37647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2" name="Rectangle 257"/>
            <p:cNvSpPr>
              <a:spLocks noChangeArrowheads="1"/>
            </p:cNvSpPr>
            <p:nvPr/>
          </p:nvSpPr>
          <p:spPr bwMode="auto">
            <a:xfrm>
              <a:off x="39806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3" name="Rectangle 258"/>
            <p:cNvSpPr>
              <a:spLocks noChangeArrowheads="1"/>
            </p:cNvSpPr>
            <p:nvPr/>
          </p:nvSpPr>
          <p:spPr bwMode="auto">
            <a:xfrm>
              <a:off x="41965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7" name="Rectangle 262"/>
            <p:cNvSpPr>
              <a:spLocks noChangeArrowheads="1"/>
            </p:cNvSpPr>
            <p:nvPr/>
          </p:nvSpPr>
          <p:spPr bwMode="auto">
            <a:xfrm>
              <a:off x="2035973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8" name="Rectangle 263"/>
            <p:cNvSpPr>
              <a:spLocks noChangeArrowheads="1"/>
            </p:cNvSpPr>
            <p:nvPr/>
          </p:nvSpPr>
          <p:spPr bwMode="auto">
            <a:xfrm>
              <a:off x="22534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29" name="Rectangle 264"/>
            <p:cNvSpPr>
              <a:spLocks noChangeArrowheads="1"/>
            </p:cNvSpPr>
            <p:nvPr/>
          </p:nvSpPr>
          <p:spPr bwMode="auto">
            <a:xfrm>
              <a:off x="24693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0" name="Rectangle 265"/>
            <p:cNvSpPr>
              <a:spLocks noChangeArrowheads="1"/>
            </p:cNvSpPr>
            <p:nvPr/>
          </p:nvSpPr>
          <p:spPr bwMode="auto">
            <a:xfrm>
              <a:off x="26852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1" name="Rectangle 266"/>
            <p:cNvSpPr>
              <a:spLocks noChangeArrowheads="1"/>
            </p:cNvSpPr>
            <p:nvPr/>
          </p:nvSpPr>
          <p:spPr bwMode="auto">
            <a:xfrm>
              <a:off x="29011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2" name="Rectangle 267"/>
            <p:cNvSpPr>
              <a:spLocks noChangeArrowheads="1"/>
            </p:cNvSpPr>
            <p:nvPr/>
          </p:nvSpPr>
          <p:spPr bwMode="auto">
            <a:xfrm>
              <a:off x="31170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3" name="Rectangle 268"/>
            <p:cNvSpPr>
              <a:spLocks noChangeArrowheads="1"/>
            </p:cNvSpPr>
            <p:nvPr/>
          </p:nvSpPr>
          <p:spPr bwMode="auto">
            <a:xfrm>
              <a:off x="33329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4" name="Rectangle 269"/>
            <p:cNvSpPr>
              <a:spLocks noChangeArrowheads="1"/>
            </p:cNvSpPr>
            <p:nvPr/>
          </p:nvSpPr>
          <p:spPr bwMode="auto">
            <a:xfrm>
              <a:off x="35488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5" name="Rectangle 270"/>
            <p:cNvSpPr>
              <a:spLocks noChangeArrowheads="1"/>
            </p:cNvSpPr>
            <p:nvPr/>
          </p:nvSpPr>
          <p:spPr bwMode="auto">
            <a:xfrm>
              <a:off x="37647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36" name="Rectangle 271"/>
            <p:cNvSpPr>
              <a:spLocks noChangeArrowheads="1"/>
            </p:cNvSpPr>
            <p:nvPr/>
          </p:nvSpPr>
          <p:spPr bwMode="auto">
            <a:xfrm>
              <a:off x="39806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1" name="Rectangle 276"/>
            <p:cNvSpPr>
              <a:spLocks noChangeArrowheads="1"/>
            </p:cNvSpPr>
            <p:nvPr/>
          </p:nvSpPr>
          <p:spPr bwMode="auto">
            <a:xfrm>
              <a:off x="2035973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2" name="Rectangle 277"/>
            <p:cNvSpPr>
              <a:spLocks noChangeArrowheads="1"/>
            </p:cNvSpPr>
            <p:nvPr/>
          </p:nvSpPr>
          <p:spPr bwMode="auto">
            <a:xfrm>
              <a:off x="22534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3" name="Rectangle 278"/>
            <p:cNvSpPr>
              <a:spLocks noChangeArrowheads="1"/>
            </p:cNvSpPr>
            <p:nvPr/>
          </p:nvSpPr>
          <p:spPr bwMode="auto">
            <a:xfrm>
              <a:off x="24693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4" name="Rectangle 279"/>
            <p:cNvSpPr>
              <a:spLocks noChangeArrowheads="1"/>
            </p:cNvSpPr>
            <p:nvPr/>
          </p:nvSpPr>
          <p:spPr bwMode="auto">
            <a:xfrm>
              <a:off x="26852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5" name="Rectangle 280"/>
            <p:cNvSpPr>
              <a:spLocks noChangeArrowheads="1"/>
            </p:cNvSpPr>
            <p:nvPr/>
          </p:nvSpPr>
          <p:spPr bwMode="auto">
            <a:xfrm>
              <a:off x="29011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6" name="Rectangle 281"/>
            <p:cNvSpPr>
              <a:spLocks noChangeArrowheads="1"/>
            </p:cNvSpPr>
            <p:nvPr/>
          </p:nvSpPr>
          <p:spPr bwMode="auto">
            <a:xfrm>
              <a:off x="31170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7" name="Rectangle 282"/>
            <p:cNvSpPr>
              <a:spLocks noChangeArrowheads="1"/>
            </p:cNvSpPr>
            <p:nvPr/>
          </p:nvSpPr>
          <p:spPr bwMode="auto">
            <a:xfrm>
              <a:off x="33329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8" name="Rectangle 283"/>
            <p:cNvSpPr>
              <a:spLocks noChangeArrowheads="1"/>
            </p:cNvSpPr>
            <p:nvPr/>
          </p:nvSpPr>
          <p:spPr bwMode="auto">
            <a:xfrm>
              <a:off x="35488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49" name="Rectangle 284"/>
            <p:cNvSpPr>
              <a:spLocks noChangeArrowheads="1"/>
            </p:cNvSpPr>
            <p:nvPr/>
          </p:nvSpPr>
          <p:spPr bwMode="auto">
            <a:xfrm>
              <a:off x="37647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0" name="Rectangle 285"/>
            <p:cNvSpPr>
              <a:spLocks noChangeArrowheads="1"/>
            </p:cNvSpPr>
            <p:nvPr/>
          </p:nvSpPr>
          <p:spPr bwMode="auto">
            <a:xfrm>
              <a:off x="39806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1" name="Rectangle 286"/>
            <p:cNvSpPr>
              <a:spLocks noChangeArrowheads="1"/>
            </p:cNvSpPr>
            <p:nvPr/>
          </p:nvSpPr>
          <p:spPr bwMode="auto">
            <a:xfrm>
              <a:off x="41965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5" name="Rectangle 290"/>
            <p:cNvSpPr>
              <a:spLocks noChangeArrowheads="1"/>
            </p:cNvSpPr>
            <p:nvPr/>
          </p:nvSpPr>
          <p:spPr bwMode="auto">
            <a:xfrm>
              <a:off x="2035973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6" name="Rectangle 291"/>
            <p:cNvSpPr>
              <a:spLocks noChangeArrowheads="1"/>
            </p:cNvSpPr>
            <p:nvPr/>
          </p:nvSpPr>
          <p:spPr bwMode="auto">
            <a:xfrm>
              <a:off x="22534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7" name="Rectangle 292"/>
            <p:cNvSpPr>
              <a:spLocks noChangeArrowheads="1"/>
            </p:cNvSpPr>
            <p:nvPr/>
          </p:nvSpPr>
          <p:spPr bwMode="auto">
            <a:xfrm>
              <a:off x="24693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8" name="Rectangle 293"/>
            <p:cNvSpPr>
              <a:spLocks noChangeArrowheads="1"/>
            </p:cNvSpPr>
            <p:nvPr/>
          </p:nvSpPr>
          <p:spPr bwMode="auto">
            <a:xfrm>
              <a:off x="26852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59" name="Rectangle 294"/>
            <p:cNvSpPr>
              <a:spLocks noChangeArrowheads="1"/>
            </p:cNvSpPr>
            <p:nvPr/>
          </p:nvSpPr>
          <p:spPr bwMode="auto">
            <a:xfrm>
              <a:off x="29011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0" name="Rectangle 295"/>
            <p:cNvSpPr>
              <a:spLocks noChangeArrowheads="1"/>
            </p:cNvSpPr>
            <p:nvPr/>
          </p:nvSpPr>
          <p:spPr bwMode="auto">
            <a:xfrm>
              <a:off x="31170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1" name="Rectangle 296"/>
            <p:cNvSpPr>
              <a:spLocks noChangeArrowheads="1"/>
            </p:cNvSpPr>
            <p:nvPr/>
          </p:nvSpPr>
          <p:spPr bwMode="auto">
            <a:xfrm>
              <a:off x="33329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2" name="Rectangle 297"/>
            <p:cNvSpPr>
              <a:spLocks noChangeArrowheads="1"/>
            </p:cNvSpPr>
            <p:nvPr/>
          </p:nvSpPr>
          <p:spPr bwMode="auto">
            <a:xfrm>
              <a:off x="35488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3" name="Rectangle 298"/>
            <p:cNvSpPr>
              <a:spLocks noChangeArrowheads="1"/>
            </p:cNvSpPr>
            <p:nvPr/>
          </p:nvSpPr>
          <p:spPr bwMode="auto">
            <a:xfrm>
              <a:off x="37647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4" name="Rectangle 299"/>
            <p:cNvSpPr>
              <a:spLocks noChangeArrowheads="1"/>
            </p:cNvSpPr>
            <p:nvPr/>
          </p:nvSpPr>
          <p:spPr bwMode="auto">
            <a:xfrm>
              <a:off x="39806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5" name="Rectangle 300"/>
            <p:cNvSpPr>
              <a:spLocks noChangeArrowheads="1"/>
            </p:cNvSpPr>
            <p:nvPr/>
          </p:nvSpPr>
          <p:spPr bwMode="auto">
            <a:xfrm>
              <a:off x="41965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6" name="Rectangle 301"/>
            <p:cNvSpPr>
              <a:spLocks noChangeArrowheads="1"/>
            </p:cNvSpPr>
            <p:nvPr/>
          </p:nvSpPr>
          <p:spPr bwMode="auto">
            <a:xfrm>
              <a:off x="4412461" y="10336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7" name="Rectangle 302"/>
            <p:cNvSpPr>
              <a:spLocks noChangeArrowheads="1"/>
            </p:cNvSpPr>
            <p:nvPr/>
          </p:nvSpPr>
          <p:spPr bwMode="auto">
            <a:xfrm>
              <a:off x="4412461" y="12495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8" name="Rectangle 303"/>
            <p:cNvSpPr>
              <a:spLocks noChangeArrowheads="1"/>
            </p:cNvSpPr>
            <p:nvPr/>
          </p:nvSpPr>
          <p:spPr bwMode="auto">
            <a:xfrm>
              <a:off x="4412461" y="14654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69" name="Rectangle 304"/>
            <p:cNvSpPr>
              <a:spLocks noChangeArrowheads="1"/>
            </p:cNvSpPr>
            <p:nvPr/>
          </p:nvSpPr>
          <p:spPr bwMode="auto">
            <a:xfrm>
              <a:off x="4412461" y="16813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0" name="Rectangle 305"/>
            <p:cNvSpPr>
              <a:spLocks noChangeArrowheads="1"/>
            </p:cNvSpPr>
            <p:nvPr/>
          </p:nvSpPr>
          <p:spPr bwMode="auto">
            <a:xfrm>
              <a:off x="4412461" y="18972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1" name="Rectangle 306"/>
            <p:cNvSpPr>
              <a:spLocks noChangeArrowheads="1"/>
            </p:cNvSpPr>
            <p:nvPr/>
          </p:nvSpPr>
          <p:spPr bwMode="auto">
            <a:xfrm>
              <a:off x="4412461" y="21131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2" name="Rectangle 307"/>
            <p:cNvSpPr>
              <a:spLocks noChangeArrowheads="1"/>
            </p:cNvSpPr>
            <p:nvPr/>
          </p:nvSpPr>
          <p:spPr bwMode="auto">
            <a:xfrm>
              <a:off x="4412461" y="23290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3" name="Rectangle 308"/>
            <p:cNvSpPr>
              <a:spLocks noChangeArrowheads="1"/>
            </p:cNvSpPr>
            <p:nvPr/>
          </p:nvSpPr>
          <p:spPr bwMode="auto">
            <a:xfrm>
              <a:off x="4412461" y="25449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4" name="Rectangle 309"/>
            <p:cNvSpPr>
              <a:spLocks noChangeArrowheads="1"/>
            </p:cNvSpPr>
            <p:nvPr/>
          </p:nvSpPr>
          <p:spPr bwMode="auto">
            <a:xfrm>
              <a:off x="4412461" y="27608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5" name="Rectangle 310"/>
            <p:cNvSpPr>
              <a:spLocks noChangeArrowheads="1"/>
            </p:cNvSpPr>
            <p:nvPr/>
          </p:nvSpPr>
          <p:spPr bwMode="auto">
            <a:xfrm>
              <a:off x="4412461" y="297673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7" name="Rectangle 161"/>
            <p:cNvSpPr>
              <a:spLocks noChangeArrowheads="1"/>
            </p:cNvSpPr>
            <p:nvPr/>
          </p:nvSpPr>
          <p:spPr bwMode="auto">
            <a:xfrm>
              <a:off x="4629068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8" name="Rectangle 162"/>
            <p:cNvSpPr>
              <a:spLocks noChangeArrowheads="1"/>
            </p:cNvSpPr>
            <p:nvPr/>
          </p:nvSpPr>
          <p:spPr bwMode="auto">
            <a:xfrm>
              <a:off x="4844968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79" name="Rectangle 163"/>
            <p:cNvSpPr>
              <a:spLocks noChangeArrowheads="1"/>
            </p:cNvSpPr>
            <p:nvPr/>
          </p:nvSpPr>
          <p:spPr bwMode="auto">
            <a:xfrm>
              <a:off x="5060868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0" name="Rectangle 164"/>
            <p:cNvSpPr>
              <a:spLocks noChangeArrowheads="1"/>
            </p:cNvSpPr>
            <p:nvPr/>
          </p:nvSpPr>
          <p:spPr bwMode="auto">
            <a:xfrm>
              <a:off x="5276768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1" name="Rectangle 165"/>
            <p:cNvSpPr>
              <a:spLocks noChangeArrowheads="1"/>
            </p:cNvSpPr>
            <p:nvPr/>
          </p:nvSpPr>
          <p:spPr bwMode="auto">
            <a:xfrm>
              <a:off x="5494256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2" name="Rectangle 166"/>
            <p:cNvSpPr>
              <a:spLocks noChangeArrowheads="1"/>
            </p:cNvSpPr>
            <p:nvPr/>
          </p:nvSpPr>
          <p:spPr bwMode="auto">
            <a:xfrm>
              <a:off x="5708568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3" name="Rectangle 167"/>
            <p:cNvSpPr>
              <a:spLocks noChangeArrowheads="1"/>
            </p:cNvSpPr>
            <p:nvPr/>
          </p:nvSpPr>
          <p:spPr bwMode="auto">
            <a:xfrm>
              <a:off x="5926056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4" name="Rectangle 168"/>
            <p:cNvSpPr>
              <a:spLocks noChangeArrowheads="1"/>
            </p:cNvSpPr>
            <p:nvPr/>
          </p:nvSpPr>
          <p:spPr bwMode="auto">
            <a:xfrm>
              <a:off x="6141956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5" name="Rectangle 169"/>
            <p:cNvSpPr>
              <a:spLocks noChangeArrowheads="1"/>
            </p:cNvSpPr>
            <p:nvPr/>
          </p:nvSpPr>
          <p:spPr bwMode="auto">
            <a:xfrm>
              <a:off x="6357856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6" name="Rectangle 170"/>
            <p:cNvSpPr>
              <a:spLocks noChangeArrowheads="1"/>
            </p:cNvSpPr>
            <p:nvPr/>
          </p:nvSpPr>
          <p:spPr bwMode="auto">
            <a:xfrm>
              <a:off x="6573756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7" name="Rectangle 171"/>
            <p:cNvSpPr>
              <a:spLocks noChangeArrowheads="1"/>
            </p:cNvSpPr>
            <p:nvPr/>
          </p:nvSpPr>
          <p:spPr bwMode="auto">
            <a:xfrm>
              <a:off x="6789656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88" name="Rectangle 172"/>
            <p:cNvSpPr>
              <a:spLocks noChangeArrowheads="1"/>
            </p:cNvSpPr>
            <p:nvPr/>
          </p:nvSpPr>
          <p:spPr bwMode="auto">
            <a:xfrm>
              <a:off x="7005556" y="31989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1" name="Rectangle 175"/>
            <p:cNvSpPr>
              <a:spLocks noChangeArrowheads="1"/>
            </p:cNvSpPr>
            <p:nvPr/>
          </p:nvSpPr>
          <p:spPr bwMode="auto">
            <a:xfrm>
              <a:off x="4629068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2" name="Rectangle 176"/>
            <p:cNvSpPr>
              <a:spLocks noChangeArrowheads="1"/>
            </p:cNvSpPr>
            <p:nvPr/>
          </p:nvSpPr>
          <p:spPr bwMode="auto">
            <a:xfrm>
              <a:off x="4844968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3" name="Rectangle 177"/>
            <p:cNvSpPr>
              <a:spLocks noChangeArrowheads="1"/>
            </p:cNvSpPr>
            <p:nvPr/>
          </p:nvSpPr>
          <p:spPr bwMode="auto">
            <a:xfrm>
              <a:off x="5060868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4" name="Rectangle 178"/>
            <p:cNvSpPr>
              <a:spLocks noChangeArrowheads="1"/>
            </p:cNvSpPr>
            <p:nvPr/>
          </p:nvSpPr>
          <p:spPr bwMode="auto">
            <a:xfrm>
              <a:off x="5276768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5" name="Rectangle 179"/>
            <p:cNvSpPr>
              <a:spLocks noChangeArrowheads="1"/>
            </p:cNvSpPr>
            <p:nvPr/>
          </p:nvSpPr>
          <p:spPr bwMode="auto">
            <a:xfrm>
              <a:off x="54942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6" name="Rectangle 180"/>
            <p:cNvSpPr>
              <a:spLocks noChangeArrowheads="1"/>
            </p:cNvSpPr>
            <p:nvPr/>
          </p:nvSpPr>
          <p:spPr bwMode="auto">
            <a:xfrm>
              <a:off x="57101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7" name="Rectangle 181"/>
            <p:cNvSpPr>
              <a:spLocks noChangeArrowheads="1"/>
            </p:cNvSpPr>
            <p:nvPr/>
          </p:nvSpPr>
          <p:spPr bwMode="auto">
            <a:xfrm>
              <a:off x="59260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8" name="Rectangle 182"/>
            <p:cNvSpPr>
              <a:spLocks noChangeArrowheads="1"/>
            </p:cNvSpPr>
            <p:nvPr/>
          </p:nvSpPr>
          <p:spPr bwMode="auto">
            <a:xfrm>
              <a:off x="61419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399" name="Rectangle 183"/>
            <p:cNvSpPr>
              <a:spLocks noChangeArrowheads="1"/>
            </p:cNvSpPr>
            <p:nvPr/>
          </p:nvSpPr>
          <p:spPr bwMode="auto">
            <a:xfrm>
              <a:off x="63578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0" name="Rectangle 184"/>
            <p:cNvSpPr>
              <a:spLocks noChangeArrowheads="1"/>
            </p:cNvSpPr>
            <p:nvPr/>
          </p:nvSpPr>
          <p:spPr bwMode="auto">
            <a:xfrm>
              <a:off x="65737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1" name="Rectangle 185"/>
            <p:cNvSpPr>
              <a:spLocks noChangeArrowheads="1"/>
            </p:cNvSpPr>
            <p:nvPr/>
          </p:nvSpPr>
          <p:spPr bwMode="auto">
            <a:xfrm>
              <a:off x="67896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2" name="Rectangle 186"/>
            <p:cNvSpPr>
              <a:spLocks noChangeArrowheads="1"/>
            </p:cNvSpPr>
            <p:nvPr/>
          </p:nvSpPr>
          <p:spPr bwMode="auto">
            <a:xfrm>
              <a:off x="7005556" y="34148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5" name="Rectangle 189"/>
            <p:cNvSpPr>
              <a:spLocks noChangeArrowheads="1"/>
            </p:cNvSpPr>
            <p:nvPr/>
          </p:nvSpPr>
          <p:spPr bwMode="auto">
            <a:xfrm>
              <a:off x="4629068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6" name="Rectangle 190"/>
            <p:cNvSpPr>
              <a:spLocks noChangeArrowheads="1"/>
            </p:cNvSpPr>
            <p:nvPr/>
          </p:nvSpPr>
          <p:spPr bwMode="auto">
            <a:xfrm>
              <a:off x="4844968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7" name="Rectangle 191"/>
            <p:cNvSpPr>
              <a:spLocks noChangeArrowheads="1"/>
            </p:cNvSpPr>
            <p:nvPr/>
          </p:nvSpPr>
          <p:spPr bwMode="auto">
            <a:xfrm>
              <a:off x="5060868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8" name="Rectangle 192"/>
            <p:cNvSpPr>
              <a:spLocks noChangeArrowheads="1"/>
            </p:cNvSpPr>
            <p:nvPr/>
          </p:nvSpPr>
          <p:spPr bwMode="auto">
            <a:xfrm>
              <a:off x="5276768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09" name="Rectangle 193"/>
            <p:cNvSpPr>
              <a:spLocks noChangeArrowheads="1"/>
            </p:cNvSpPr>
            <p:nvPr/>
          </p:nvSpPr>
          <p:spPr bwMode="auto">
            <a:xfrm>
              <a:off x="54942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0" name="Rectangle 194"/>
            <p:cNvSpPr>
              <a:spLocks noChangeArrowheads="1"/>
            </p:cNvSpPr>
            <p:nvPr/>
          </p:nvSpPr>
          <p:spPr bwMode="auto">
            <a:xfrm>
              <a:off x="57101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1" name="Rectangle 195"/>
            <p:cNvSpPr>
              <a:spLocks noChangeArrowheads="1"/>
            </p:cNvSpPr>
            <p:nvPr/>
          </p:nvSpPr>
          <p:spPr bwMode="auto">
            <a:xfrm>
              <a:off x="59260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2" name="Rectangle 196"/>
            <p:cNvSpPr>
              <a:spLocks noChangeArrowheads="1"/>
            </p:cNvSpPr>
            <p:nvPr/>
          </p:nvSpPr>
          <p:spPr bwMode="auto">
            <a:xfrm>
              <a:off x="61419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3" name="Rectangle 197"/>
            <p:cNvSpPr>
              <a:spLocks noChangeArrowheads="1"/>
            </p:cNvSpPr>
            <p:nvPr/>
          </p:nvSpPr>
          <p:spPr bwMode="auto">
            <a:xfrm>
              <a:off x="63578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4" name="Rectangle 198"/>
            <p:cNvSpPr>
              <a:spLocks noChangeArrowheads="1"/>
            </p:cNvSpPr>
            <p:nvPr/>
          </p:nvSpPr>
          <p:spPr bwMode="auto">
            <a:xfrm>
              <a:off x="65737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5" name="Rectangle 199"/>
            <p:cNvSpPr>
              <a:spLocks noChangeArrowheads="1"/>
            </p:cNvSpPr>
            <p:nvPr/>
          </p:nvSpPr>
          <p:spPr bwMode="auto">
            <a:xfrm>
              <a:off x="67896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6" name="Rectangle 200"/>
            <p:cNvSpPr>
              <a:spLocks noChangeArrowheads="1"/>
            </p:cNvSpPr>
            <p:nvPr/>
          </p:nvSpPr>
          <p:spPr bwMode="auto">
            <a:xfrm>
              <a:off x="7005556" y="36307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19" name="Rectangle 203"/>
            <p:cNvSpPr>
              <a:spLocks noChangeArrowheads="1"/>
            </p:cNvSpPr>
            <p:nvPr/>
          </p:nvSpPr>
          <p:spPr bwMode="auto">
            <a:xfrm>
              <a:off x="4629068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0" name="Rectangle 204"/>
            <p:cNvSpPr>
              <a:spLocks noChangeArrowheads="1"/>
            </p:cNvSpPr>
            <p:nvPr/>
          </p:nvSpPr>
          <p:spPr bwMode="auto">
            <a:xfrm>
              <a:off x="4844968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1" name="Rectangle 205"/>
            <p:cNvSpPr>
              <a:spLocks noChangeArrowheads="1"/>
            </p:cNvSpPr>
            <p:nvPr/>
          </p:nvSpPr>
          <p:spPr bwMode="auto">
            <a:xfrm>
              <a:off x="5060868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2" name="Rectangle 206"/>
            <p:cNvSpPr>
              <a:spLocks noChangeArrowheads="1"/>
            </p:cNvSpPr>
            <p:nvPr/>
          </p:nvSpPr>
          <p:spPr bwMode="auto">
            <a:xfrm>
              <a:off x="5276768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3" name="Rectangle 207"/>
            <p:cNvSpPr>
              <a:spLocks noChangeArrowheads="1"/>
            </p:cNvSpPr>
            <p:nvPr/>
          </p:nvSpPr>
          <p:spPr bwMode="auto">
            <a:xfrm>
              <a:off x="54942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4" name="Rectangle 208"/>
            <p:cNvSpPr>
              <a:spLocks noChangeArrowheads="1"/>
            </p:cNvSpPr>
            <p:nvPr/>
          </p:nvSpPr>
          <p:spPr bwMode="auto">
            <a:xfrm>
              <a:off x="57101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5" name="Rectangle 209"/>
            <p:cNvSpPr>
              <a:spLocks noChangeArrowheads="1"/>
            </p:cNvSpPr>
            <p:nvPr/>
          </p:nvSpPr>
          <p:spPr bwMode="auto">
            <a:xfrm>
              <a:off x="59260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6" name="Rectangle 210"/>
            <p:cNvSpPr>
              <a:spLocks noChangeArrowheads="1"/>
            </p:cNvSpPr>
            <p:nvPr/>
          </p:nvSpPr>
          <p:spPr bwMode="auto">
            <a:xfrm>
              <a:off x="61419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7" name="Rectangle 211"/>
            <p:cNvSpPr>
              <a:spLocks noChangeArrowheads="1"/>
            </p:cNvSpPr>
            <p:nvPr/>
          </p:nvSpPr>
          <p:spPr bwMode="auto">
            <a:xfrm>
              <a:off x="63578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8" name="Rectangle 212"/>
            <p:cNvSpPr>
              <a:spLocks noChangeArrowheads="1"/>
            </p:cNvSpPr>
            <p:nvPr/>
          </p:nvSpPr>
          <p:spPr bwMode="auto">
            <a:xfrm>
              <a:off x="65737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29" name="Rectangle 213"/>
            <p:cNvSpPr>
              <a:spLocks noChangeArrowheads="1"/>
            </p:cNvSpPr>
            <p:nvPr/>
          </p:nvSpPr>
          <p:spPr bwMode="auto">
            <a:xfrm>
              <a:off x="67896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0" name="Rectangle 214"/>
            <p:cNvSpPr>
              <a:spLocks noChangeArrowheads="1"/>
            </p:cNvSpPr>
            <p:nvPr/>
          </p:nvSpPr>
          <p:spPr bwMode="auto">
            <a:xfrm>
              <a:off x="7005556" y="38466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3" name="Rectangle 217"/>
            <p:cNvSpPr>
              <a:spLocks noChangeArrowheads="1"/>
            </p:cNvSpPr>
            <p:nvPr/>
          </p:nvSpPr>
          <p:spPr bwMode="auto">
            <a:xfrm>
              <a:off x="4629068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4" name="Rectangle 218"/>
            <p:cNvSpPr>
              <a:spLocks noChangeArrowheads="1"/>
            </p:cNvSpPr>
            <p:nvPr/>
          </p:nvSpPr>
          <p:spPr bwMode="auto">
            <a:xfrm>
              <a:off x="4844968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5" name="Rectangle 219"/>
            <p:cNvSpPr>
              <a:spLocks noChangeArrowheads="1"/>
            </p:cNvSpPr>
            <p:nvPr/>
          </p:nvSpPr>
          <p:spPr bwMode="auto">
            <a:xfrm>
              <a:off x="5060868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6" name="Rectangle 220"/>
            <p:cNvSpPr>
              <a:spLocks noChangeArrowheads="1"/>
            </p:cNvSpPr>
            <p:nvPr/>
          </p:nvSpPr>
          <p:spPr bwMode="auto">
            <a:xfrm>
              <a:off x="5276768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7" name="Rectangle 221"/>
            <p:cNvSpPr>
              <a:spLocks noChangeArrowheads="1"/>
            </p:cNvSpPr>
            <p:nvPr/>
          </p:nvSpPr>
          <p:spPr bwMode="auto">
            <a:xfrm>
              <a:off x="54942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8" name="Rectangle 222"/>
            <p:cNvSpPr>
              <a:spLocks noChangeArrowheads="1"/>
            </p:cNvSpPr>
            <p:nvPr/>
          </p:nvSpPr>
          <p:spPr bwMode="auto">
            <a:xfrm>
              <a:off x="57101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39" name="Rectangle 223"/>
            <p:cNvSpPr>
              <a:spLocks noChangeArrowheads="1"/>
            </p:cNvSpPr>
            <p:nvPr/>
          </p:nvSpPr>
          <p:spPr bwMode="auto">
            <a:xfrm>
              <a:off x="59260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0" name="Rectangle 224"/>
            <p:cNvSpPr>
              <a:spLocks noChangeArrowheads="1"/>
            </p:cNvSpPr>
            <p:nvPr/>
          </p:nvSpPr>
          <p:spPr bwMode="auto">
            <a:xfrm>
              <a:off x="61419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1" name="Rectangle 225"/>
            <p:cNvSpPr>
              <a:spLocks noChangeArrowheads="1"/>
            </p:cNvSpPr>
            <p:nvPr/>
          </p:nvSpPr>
          <p:spPr bwMode="auto">
            <a:xfrm>
              <a:off x="63578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2" name="Rectangle 226"/>
            <p:cNvSpPr>
              <a:spLocks noChangeArrowheads="1"/>
            </p:cNvSpPr>
            <p:nvPr/>
          </p:nvSpPr>
          <p:spPr bwMode="auto">
            <a:xfrm>
              <a:off x="65737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3" name="Rectangle 227"/>
            <p:cNvSpPr>
              <a:spLocks noChangeArrowheads="1"/>
            </p:cNvSpPr>
            <p:nvPr/>
          </p:nvSpPr>
          <p:spPr bwMode="auto">
            <a:xfrm>
              <a:off x="67896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4" name="Rectangle 228"/>
            <p:cNvSpPr>
              <a:spLocks noChangeArrowheads="1"/>
            </p:cNvSpPr>
            <p:nvPr/>
          </p:nvSpPr>
          <p:spPr bwMode="auto">
            <a:xfrm>
              <a:off x="7005556" y="40625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7" name="Rectangle 231"/>
            <p:cNvSpPr>
              <a:spLocks noChangeArrowheads="1"/>
            </p:cNvSpPr>
            <p:nvPr/>
          </p:nvSpPr>
          <p:spPr bwMode="auto">
            <a:xfrm>
              <a:off x="4629068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8" name="Rectangle 232"/>
            <p:cNvSpPr>
              <a:spLocks noChangeArrowheads="1"/>
            </p:cNvSpPr>
            <p:nvPr/>
          </p:nvSpPr>
          <p:spPr bwMode="auto">
            <a:xfrm>
              <a:off x="4844968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49" name="Rectangle 233"/>
            <p:cNvSpPr>
              <a:spLocks noChangeArrowheads="1"/>
            </p:cNvSpPr>
            <p:nvPr/>
          </p:nvSpPr>
          <p:spPr bwMode="auto">
            <a:xfrm>
              <a:off x="5060868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0" name="Rectangle 234"/>
            <p:cNvSpPr>
              <a:spLocks noChangeArrowheads="1"/>
            </p:cNvSpPr>
            <p:nvPr/>
          </p:nvSpPr>
          <p:spPr bwMode="auto">
            <a:xfrm>
              <a:off x="5276768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1" name="Rectangle 235"/>
            <p:cNvSpPr>
              <a:spLocks noChangeArrowheads="1"/>
            </p:cNvSpPr>
            <p:nvPr/>
          </p:nvSpPr>
          <p:spPr bwMode="auto">
            <a:xfrm>
              <a:off x="54942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2" name="Rectangle 236"/>
            <p:cNvSpPr>
              <a:spLocks noChangeArrowheads="1"/>
            </p:cNvSpPr>
            <p:nvPr/>
          </p:nvSpPr>
          <p:spPr bwMode="auto">
            <a:xfrm>
              <a:off x="57101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3" name="Rectangle 237"/>
            <p:cNvSpPr>
              <a:spLocks noChangeArrowheads="1"/>
            </p:cNvSpPr>
            <p:nvPr/>
          </p:nvSpPr>
          <p:spPr bwMode="auto">
            <a:xfrm>
              <a:off x="59260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4" name="Rectangle 238"/>
            <p:cNvSpPr>
              <a:spLocks noChangeArrowheads="1"/>
            </p:cNvSpPr>
            <p:nvPr/>
          </p:nvSpPr>
          <p:spPr bwMode="auto">
            <a:xfrm>
              <a:off x="61419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5" name="Rectangle 239"/>
            <p:cNvSpPr>
              <a:spLocks noChangeArrowheads="1"/>
            </p:cNvSpPr>
            <p:nvPr/>
          </p:nvSpPr>
          <p:spPr bwMode="auto">
            <a:xfrm>
              <a:off x="63578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6" name="Rectangle 240"/>
            <p:cNvSpPr>
              <a:spLocks noChangeArrowheads="1"/>
            </p:cNvSpPr>
            <p:nvPr/>
          </p:nvSpPr>
          <p:spPr bwMode="auto">
            <a:xfrm>
              <a:off x="65737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7" name="Rectangle 241"/>
            <p:cNvSpPr>
              <a:spLocks noChangeArrowheads="1"/>
            </p:cNvSpPr>
            <p:nvPr/>
          </p:nvSpPr>
          <p:spPr bwMode="auto">
            <a:xfrm>
              <a:off x="67896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58" name="Rectangle 242"/>
            <p:cNvSpPr>
              <a:spLocks noChangeArrowheads="1"/>
            </p:cNvSpPr>
            <p:nvPr/>
          </p:nvSpPr>
          <p:spPr bwMode="auto">
            <a:xfrm>
              <a:off x="7005556" y="42784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1" name="Rectangle 245"/>
            <p:cNvSpPr>
              <a:spLocks noChangeArrowheads="1"/>
            </p:cNvSpPr>
            <p:nvPr/>
          </p:nvSpPr>
          <p:spPr bwMode="auto">
            <a:xfrm>
              <a:off x="4629068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2" name="Rectangle 246"/>
            <p:cNvSpPr>
              <a:spLocks noChangeArrowheads="1"/>
            </p:cNvSpPr>
            <p:nvPr/>
          </p:nvSpPr>
          <p:spPr bwMode="auto">
            <a:xfrm>
              <a:off x="4844968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3" name="Rectangle 247"/>
            <p:cNvSpPr>
              <a:spLocks noChangeArrowheads="1"/>
            </p:cNvSpPr>
            <p:nvPr/>
          </p:nvSpPr>
          <p:spPr bwMode="auto">
            <a:xfrm>
              <a:off x="5060868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4" name="Rectangle 248"/>
            <p:cNvSpPr>
              <a:spLocks noChangeArrowheads="1"/>
            </p:cNvSpPr>
            <p:nvPr/>
          </p:nvSpPr>
          <p:spPr bwMode="auto">
            <a:xfrm>
              <a:off x="5276768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5" name="Rectangle 249"/>
            <p:cNvSpPr>
              <a:spLocks noChangeArrowheads="1"/>
            </p:cNvSpPr>
            <p:nvPr/>
          </p:nvSpPr>
          <p:spPr bwMode="auto">
            <a:xfrm>
              <a:off x="54942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6" name="Rectangle 250"/>
            <p:cNvSpPr>
              <a:spLocks noChangeArrowheads="1"/>
            </p:cNvSpPr>
            <p:nvPr/>
          </p:nvSpPr>
          <p:spPr bwMode="auto">
            <a:xfrm>
              <a:off x="57101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7" name="Rectangle 251"/>
            <p:cNvSpPr>
              <a:spLocks noChangeArrowheads="1"/>
            </p:cNvSpPr>
            <p:nvPr/>
          </p:nvSpPr>
          <p:spPr bwMode="auto">
            <a:xfrm>
              <a:off x="59260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8" name="Rectangle 252"/>
            <p:cNvSpPr>
              <a:spLocks noChangeArrowheads="1"/>
            </p:cNvSpPr>
            <p:nvPr/>
          </p:nvSpPr>
          <p:spPr bwMode="auto">
            <a:xfrm>
              <a:off x="61419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69" name="Rectangle 253"/>
            <p:cNvSpPr>
              <a:spLocks noChangeArrowheads="1"/>
            </p:cNvSpPr>
            <p:nvPr/>
          </p:nvSpPr>
          <p:spPr bwMode="auto">
            <a:xfrm>
              <a:off x="63578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0" name="Rectangle 254"/>
            <p:cNvSpPr>
              <a:spLocks noChangeArrowheads="1"/>
            </p:cNvSpPr>
            <p:nvPr/>
          </p:nvSpPr>
          <p:spPr bwMode="auto">
            <a:xfrm>
              <a:off x="65737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1" name="Rectangle 255"/>
            <p:cNvSpPr>
              <a:spLocks noChangeArrowheads="1"/>
            </p:cNvSpPr>
            <p:nvPr/>
          </p:nvSpPr>
          <p:spPr bwMode="auto">
            <a:xfrm>
              <a:off x="67896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2" name="Rectangle 256"/>
            <p:cNvSpPr>
              <a:spLocks noChangeArrowheads="1"/>
            </p:cNvSpPr>
            <p:nvPr/>
          </p:nvSpPr>
          <p:spPr bwMode="auto">
            <a:xfrm>
              <a:off x="7005556" y="44943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5" name="Rectangle 259"/>
            <p:cNvSpPr>
              <a:spLocks noChangeArrowheads="1"/>
            </p:cNvSpPr>
            <p:nvPr/>
          </p:nvSpPr>
          <p:spPr bwMode="auto">
            <a:xfrm>
              <a:off x="4629068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6" name="Rectangle 260"/>
            <p:cNvSpPr>
              <a:spLocks noChangeArrowheads="1"/>
            </p:cNvSpPr>
            <p:nvPr/>
          </p:nvSpPr>
          <p:spPr bwMode="auto">
            <a:xfrm>
              <a:off x="4844968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7" name="Rectangle 261"/>
            <p:cNvSpPr>
              <a:spLocks noChangeArrowheads="1"/>
            </p:cNvSpPr>
            <p:nvPr/>
          </p:nvSpPr>
          <p:spPr bwMode="auto">
            <a:xfrm>
              <a:off x="5060868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8" name="Rectangle 262"/>
            <p:cNvSpPr>
              <a:spLocks noChangeArrowheads="1"/>
            </p:cNvSpPr>
            <p:nvPr/>
          </p:nvSpPr>
          <p:spPr bwMode="auto">
            <a:xfrm>
              <a:off x="5276768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79" name="Rectangle 263"/>
            <p:cNvSpPr>
              <a:spLocks noChangeArrowheads="1"/>
            </p:cNvSpPr>
            <p:nvPr/>
          </p:nvSpPr>
          <p:spPr bwMode="auto">
            <a:xfrm>
              <a:off x="54942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0" name="Rectangle 264"/>
            <p:cNvSpPr>
              <a:spLocks noChangeArrowheads="1"/>
            </p:cNvSpPr>
            <p:nvPr/>
          </p:nvSpPr>
          <p:spPr bwMode="auto">
            <a:xfrm>
              <a:off x="57101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1" name="Rectangle 265"/>
            <p:cNvSpPr>
              <a:spLocks noChangeArrowheads="1"/>
            </p:cNvSpPr>
            <p:nvPr/>
          </p:nvSpPr>
          <p:spPr bwMode="auto">
            <a:xfrm>
              <a:off x="59260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2" name="Rectangle 266"/>
            <p:cNvSpPr>
              <a:spLocks noChangeArrowheads="1"/>
            </p:cNvSpPr>
            <p:nvPr/>
          </p:nvSpPr>
          <p:spPr bwMode="auto">
            <a:xfrm>
              <a:off x="61419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3" name="Rectangle 267"/>
            <p:cNvSpPr>
              <a:spLocks noChangeArrowheads="1"/>
            </p:cNvSpPr>
            <p:nvPr/>
          </p:nvSpPr>
          <p:spPr bwMode="auto">
            <a:xfrm>
              <a:off x="63578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4" name="Rectangle 268"/>
            <p:cNvSpPr>
              <a:spLocks noChangeArrowheads="1"/>
            </p:cNvSpPr>
            <p:nvPr/>
          </p:nvSpPr>
          <p:spPr bwMode="auto">
            <a:xfrm>
              <a:off x="65737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5" name="Rectangle 269"/>
            <p:cNvSpPr>
              <a:spLocks noChangeArrowheads="1"/>
            </p:cNvSpPr>
            <p:nvPr/>
          </p:nvSpPr>
          <p:spPr bwMode="auto">
            <a:xfrm>
              <a:off x="67896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6" name="Rectangle 270"/>
            <p:cNvSpPr>
              <a:spLocks noChangeArrowheads="1"/>
            </p:cNvSpPr>
            <p:nvPr/>
          </p:nvSpPr>
          <p:spPr bwMode="auto">
            <a:xfrm>
              <a:off x="7005556" y="47102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89" name="Rectangle 273"/>
            <p:cNvSpPr>
              <a:spLocks noChangeArrowheads="1"/>
            </p:cNvSpPr>
            <p:nvPr/>
          </p:nvSpPr>
          <p:spPr bwMode="auto">
            <a:xfrm>
              <a:off x="4629068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0" name="Rectangle 274"/>
            <p:cNvSpPr>
              <a:spLocks noChangeArrowheads="1"/>
            </p:cNvSpPr>
            <p:nvPr/>
          </p:nvSpPr>
          <p:spPr bwMode="auto">
            <a:xfrm>
              <a:off x="4844968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1" name="Rectangle 275"/>
            <p:cNvSpPr>
              <a:spLocks noChangeArrowheads="1"/>
            </p:cNvSpPr>
            <p:nvPr/>
          </p:nvSpPr>
          <p:spPr bwMode="auto">
            <a:xfrm>
              <a:off x="5060868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2" name="Rectangle 276"/>
            <p:cNvSpPr>
              <a:spLocks noChangeArrowheads="1"/>
            </p:cNvSpPr>
            <p:nvPr/>
          </p:nvSpPr>
          <p:spPr bwMode="auto">
            <a:xfrm>
              <a:off x="5276768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3" name="Rectangle 277"/>
            <p:cNvSpPr>
              <a:spLocks noChangeArrowheads="1"/>
            </p:cNvSpPr>
            <p:nvPr/>
          </p:nvSpPr>
          <p:spPr bwMode="auto">
            <a:xfrm>
              <a:off x="54942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4" name="Rectangle 278"/>
            <p:cNvSpPr>
              <a:spLocks noChangeArrowheads="1"/>
            </p:cNvSpPr>
            <p:nvPr/>
          </p:nvSpPr>
          <p:spPr bwMode="auto">
            <a:xfrm>
              <a:off x="57101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5" name="Rectangle 279"/>
            <p:cNvSpPr>
              <a:spLocks noChangeArrowheads="1"/>
            </p:cNvSpPr>
            <p:nvPr/>
          </p:nvSpPr>
          <p:spPr bwMode="auto">
            <a:xfrm>
              <a:off x="59260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6" name="Rectangle 280"/>
            <p:cNvSpPr>
              <a:spLocks noChangeArrowheads="1"/>
            </p:cNvSpPr>
            <p:nvPr/>
          </p:nvSpPr>
          <p:spPr bwMode="auto">
            <a:xfrm>
              <a:off x="61419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7" name="Rectangle 281"/>
            <p:cNvSpPr>
              <a:spLocks noChangeArrowheads="1"/>
            </p:cNvSpPr>
            <p:nvPr/>
          </p:nvSpPr>
          <p:spPr bwMode="auto">
            <a:xfrm>
              <a:off x="63578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8" name="Rectangle 282"/>
            <p:cNvSpPr>
              <a:spLocks noChangeArrowheads="1"/>
            </p:cNvSpPr>
            <p:nvPr/>
          </p:nvSpPr>
          <p:spPr bwMode="auto">
            <a:xfrm>
              <a:off x="65737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499" name="Rectangle 283"/>
            <p:cNvSpPr>
              <a:spLocks noChangeArrowheads="1"/>
            </p:cNvSpPr>
            <p:nvPr/>
          </p:nvSpPr>
          <p:spPr bwMode="auto">
            <a:xfrm>
              <a:off x="67896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0" name="Rectangle 284"/>
            <p:cNvSpPr>
              <a:spLocks noChangeArrowheads="1"/>
            </p:cNvSpPr>
            <p:nvPr/>
          </p:nvSpPr>
          <p:spPr bwMode="auto">
            <a:xfrm>
              <a:off x="7005556" y="49261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3" name="Rectangle 287"/>
            <p:cNvSpPr>
              <a:spLocks noChangeArrowheads="1"/>
            </p:cNvSpPr>
            <p:nvPr/>
          </p:nvSpPr>
          <p:spPr bwMode="auto">
            <a:xfrm>
              <a:off x="4629068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4" name="Rectangle 288"/>
            <p:cNvSpPr>
              <a:spLocks noChangeArrowheads="1"/>
            </p:cNvSpPr>
            <p:nvPr/>
          </p:nvSpPr>
          <p:spPr bwMode="auto">
            <a:xfrm>
              <a:off x="4844968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5" name="Rectangle 289"/>
            <p:cNvSpPr>
              <a:spLocks noChangeArrowheads="1"/>
            </p:cNvSpPr>
            <p:nvPr/>
          </p:nvSpPr>
          <p:spPr bwMode="auto">
            <a:xfrm>
              <a:off x="5060868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6" name="Rectangle 290"/>
            <p:cNvSpPr>
              <a:spLocks noChangeArrowheads="1"/>
            </p:cNvSpPr>
            <p:nvPr/>
          </p:nvSpPr>
          <p:spPr bwMode="auto">
            <a:xfrm>
              <a:off x="5276768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7" name="Rectangle 291"/>
            <p:cNvSpPr>
              <a:spLocks noChangeArrowheads="1"/>
            </p:cNvSpPr>
            <p:nvPr/>
          </p:nvSpPr>
          <p:spPr bwMode="auto">
            <a:xfrm>
              <a:off x="54942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8" name="Rectangle 292"/>
            <p:cNvSpPr>
              <a:spLocks noChangeArrowheads="1"/>
            </p:cNvSpPr>
            <p:nvPr/>
          </p:nvSpPr>
          <p:spPr bwMode="auto">
            <a:xfrm>
              <a:off x="57101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09" name="Rectangle 293"/>
            <p:cNvSpPr>
              <a:spLocks noChangeArrowheads="1"/>
            </p:cNvSpPr>
            <p:nvPr/>
          </p:nvSpPr>
          <p:spPr bwMode="auto">
            <a:xfrm>
              <a:off x="59260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10" name="Rectangle 294"/>
            <p:cNvSpPr>
              <a:spLocks noChangeArrowheads="1"/>
            </p:cNvSpPr>
            <p:nvPr/>
          </p:nvSpPr>
          <p:spPr bwMode="auto">
            <a:xfrm>
              <a:off x="61419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11" name="Rectangle 295"/>
            <p:cNvSpPr>
              <a:spLocks noChangeArrowheads="1"/>
            </p:cNvSpPr>
            <p:nvPr/>
          </p:nvSpPr>
          <p:spPr bwMode="auto">
            <a:xfrm>
              <a:off x="63578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12" name="Rectangle 296"/>
            <p:cNvSpPr>
              <a:spLocks noChangeArrowheads="1"/>
            </p:cNvSpPr>
            <p:nvPr/>
          </p:nvSpPr>
          <p:spPr bwMode="auto">
            <a:xfrm>
              <a:off x="65737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13" name="Rectangle 297"/>
            <p:cNvSpPr>
              <a:spLocks noChangeArrowheads="1"/>
            </p:cNvSpPr>
            <p:nvPr/>
          </p:nvSpPr>
          <p:spPr bwMode="auto">
            <a:xfrm>
              <a:off x="67896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14" name="Rectangle 298"/>
            <p:cNvSpPr>
              <a:spLocks noChangeArrowheads="1"/>
            </p:cNvSpPr>
            <p:nvPr/>
          </p:nvSpPr>
          <p:spPr bwMode="auto">
            <a:xfrm>
              <a:off x="7005556" y="5142055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1" name="Rectangle 164"/>
            <p:cNvSpPr>
              <a:spLocks noChangeArrowheads="1"/>
            </p:cNvSpPr>
            <p:nvPr/>
          </p:nvSpPr>
          <p:spPr bwMode="auto">
            <a:xfrm>
              <a:off x="2035763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2" name="Rectangle 165"/>
            <p:cNvSpPr>
              <a:spLocks noChangeArrowheads="1"/>
            </p:cNvSpPr>
            <p:nvPr/>
          </p:nvSpPr>
          <p:spPr bwMode="auto">
            <a:xfrm>
              <a:off x="22532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3" name="Rectangle 166"/>
            <p:cNvSpPr>
              <a:spLocks noChangeArrowheads="1"/>
            </p:cNvSpPr>
            <p:nvPr/>
          </p:nvSpPr>
          <p:spPr bwMode="auto">
            <a:xfrm>
              <a:off x="2467563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4" name="Rectangle 167"/>
            <p:cNvSpPr>
              <a:spLocks noChangeArrowheads="1"/>
            </p:cNvSpPr>
            <p:nvPr/>
          </p:nvSpPr>
          <p:spPr bwMode="auto">
            <a:xfrm>
              <a:off x="26850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5" name="Rectangle 168"/>
            <p:cNvSpPr>
              <a:spLocks noChangeArrowheads="1"/>
            </p:cNvSpPr>
            <p:nvPr/>
          </p:nvSpPr>
          <p:spPr bwMode="auto">
            <a:xfrm>
              <a:off x="29009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6" name="Rectangle 169"/>
            <p:cNvSpPr>
              <a:spLocks noChangeArrowheads="1"/>
            </p:cNvSpPr>
            <p:nvPr/>
          </p:nvSpPr>
          <p:spPr bwMode="auto">
            <a:xfrm>
              <a:off x="31168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7" name="Rectangle 170"/>
            <p:cNvSpPr>
              <a:spLocks noChangeArrowheads="1"/>
            </p:cNvSpPr>
            <p:nvPr/>
          </p:nvSpPr>
          <p:spPr bwMode="auto">
            <a:xfrm>
              <a:off x="33327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8" name="Rectangle 171"/>
            <p:cNvSpPr>
              <a:spLocks noChangeArrowheads="1"/>
            </p:cNvSpPr>
            <p:nvPr/>
          </p:nvSpPr>
          <p:spPr bwMode="auto">
            <a:xfrm>
              <a:off x="35486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39" name="Rectangle 172"/>
            <p:cNvSpPr>
              <a:spLocks noChangeArrowheads="1"/>
            </p:cNvSpPr>
            <p:nvPr/>
          </p:nvSpPr>
          <p:spPr bwMode="auto">
            <a:xfrm>
              <a:off x="37645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40" name="Rectangle 173"/>
            <p:cNvSpPr>
              <a:spLocks noChangeArrowheads="1"/>
            </p:cNvSpPr>
            <p:nvPr/>
          </p:nvSpPr>
          <p:spPr bwMode="auto">
            <a:xfrm>
              <a:off x="39804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41" name="Rectangle 174"/>
            <p:cNvSpPr>
              <a:spLocks noChangeArrowheads="1"/>
            </p:cNvSpPr>
            <p:nvPr/>
          </p:nvSpPr>
          <p:spPr bwMode="auto">
            <a:xfrm>
              <a:off x="41963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45" name="Rectangle 178"/>
            <p:cNvSpPr>
              <a:spLocks noChangeArrowheads="1"/>
            </p:cNvSpPr>
            <p:nvPr/>
          </p:nvSpPr>
          <p:spPr bwMode="auto">
            <a:xfrm>
              <a:off x="2035763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46" name="Rectangle 179"/>
            <p:cNvSpPr>
              <a:spLocks noChangeArrowheads="1"/>
            </p:cNvSpPr>
            <p:nvPr/>
          </p:nvSpPr>
          <p:spPr bwMode="auto">
            <a:xfrm>
              <a:off x="22532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47" name="Rectangle 180"/>
            <p:cNvSpPr>
              <a:spLocks noChangeArrowheads="1"/>
            </p:cNvSpPr>
            <p:nvPr/>
          </p:nvSpPr>
          <p:spPr bwMode="auto">
            <a:xfrm>
              <a:off x="24691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48" name="Rectangle 181"/>
            <p:cNvSpPr>
              <a:spLocks noChangeArrowheads="1"/>
            </p:cNvSpPr>
            <p:nvPr/>
          </p:nvSpPr>
          <p:spPr bwMode="auto">
            <a:xfrm>
              <a:off x="26850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49" name="Rectangle 182"/>
            <p:cNvSpPr>
              <a:spLocks noChangeArrowheads="1"/>
            </p:cNvSpPr>
            <p:nvPr/>
          </p:nvSpPr>
          <p:spPr bwMode="auto">
            <a:xfrm>
              <a:off x="29009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50" name="Rectangle 183"/>
            <p:cNvSpPr>
              <a:spLocks noChangeArrowheads="1"/>
            </p:cNvSpPr>
            <p:nvPr/>
          </p:nvSpPr>
          <p:spPr bwMode="auto">
            <a:xfrm>
              <a:off x="31168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51" name="Rectangle 184"/>
            <p:cNvSpPr>
              <a:spLocks noChangeArrowheads="1"/>
            </p:cNvSpPr>
            <p:nvPr/>
          </p:nvSpPr>
          <p:spPr bwMode="auto">
            <a:xfrm>
              <a:off x="33327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52" name="Rectangle 185"/>
            <p:cNvSpPr>
              <a:spLocks noChangeArrowheads="1"/>
            </p:cNvSpPr>
            <p:nvPr/>
          </p:nvSpPr>
          <p:spPr bwMode="auto">
            <a:xfrm>
              <a:off x="35486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53" name="Rectangle 186"/>
            <p:cNvSpPr>
              <a:spLocks noChangeArrowheads="1"/>
            </p:cNvSpPr>
            <p:nvPr/>
          </p:nvSpPr>
          <p:spPr bwMode="auto">
            <a:xfrm>
              <a:off x="37645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54" name="Rectangle 187"/>
            <p:cNvSpPr>
              <a:spLocks noChangeArrowheads="1"/>
            </p:cNvSpPr>
            <p:nvPr/>
          </p:nvSpPr>
          <p:spPr bwMode="auto">
            <a:xfrm>
              <a:off x="39804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55" name="Rectangle 188"/>
            <p:cNvSpPr>
              <a:spLocks noChangeArrowheads="1"/>
            </p:cNvSpPr>
            <p:nvPr/>
          </p:nvSpPr>
          <p:spPr bwMode="auto">
            <a:xfrm>
              <a:off x="41963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59" name="Rectangle 192"/>
            <p:cNvSpPr>
              <a:spLocks noChangeArrowheads="1"/>
            </p:cNvSpPr>
            <p:nvPr/>
          </p:nvSpPr>
          <p:spPr bwMode="auto">
            <a:xfrm>
              <a:off x="2035763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0" name="Rectangle 193"/>
            <p:cNvSpPr>
              <a:spLocks noChangeArrowheads="1"/>
            </p:cNvSpPr>
            <p:nvPr/>
          </p:nvSpPr>
          <p:spPr bwMode="auto">
            <a:xfrm>
              <a:off x="22532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1" name="Rectangle 194"/>
            <p:cNvSpPr>
              <a:spLocks noChangeArrowheads="1"/>
            </p:cNvSpPr>
            <p:nvPr/>
          </p:nvSpPr>
          <p:spPr bwMode="auto">
            <a:xfrm>
              <a:off x="24691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2" name="Rectangle 195"/>
            <p:cNvSpPr>
              <a:spLocks noChangeArrowheads="1"/>
            </p:cNvSpPr>
            <p:nvPr/>
          </p:nvSpPr>
          <p:spPr bwMode="auto">
            <a:xfrm>
              <a:off x="26850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3" name="Rectangle 196"/>
            <p:cNvSpPr>
              <a:spLocks noChangeArrowheads="1"/>
            </p:cNvSpPr>
            <p:nvPr/>
          </p:nvSpPr>
          <p:spPr bwMode="auto">
            <a:xfrm>
              <a:off x="29009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4" name="Rectangle 197"/>
            <p:cNvSpPr>
              <a:spLocks noChangeArrowheads="1"/>
            </p:cNvSpPr>
            <p:nvPr/>
          </p:nvSpPr>
          <p:spPr bwMode="auto">
            <a:xfrm>
              <a:off x="31168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5" name="Rectangle 198"/>
            <p:cNvSpPr>
              <a:spLocks noChangeArrowheads="1"/>
            </p:cNvSpPr>
            <p:nvPr/>
          </p:nvSpPr>
          <p:spPr bwMode="auto">
            <a:xfrm>
              <a:off x="33327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6" name="Rectangle 199"/>
            <p:cNvSpPr>
              <a:spLocks noChangeArrowheads="1"/>
            </p:cNvSpPr>
            <p:nvPr/>
          </p:nvSpPr>
          <p:spPr bwMode="auto">
            <a:xfrm>
              <a:off x="35486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7" name="Rectangle 200"/>
            <p:cNvSpPr>
              <a:spLocks noChangeArrowheads="1"/>
            </p:cNvSpPr>
            <p:nvPr/>
          </p:nvSpPr>
          <p:spPr bwMode="auto">
            <a:xfrm>
              <a:off x="37645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8" name="Rectangle 201"/>
            <p:cNvSpPr>
              <a:spLocks noChangeArrowheads="1"/>
            </p:cNvSpPr>
            <p:nvPr/>
          </p:nvSpPr>
          <p:spPr bwMode="auto">
            <a:xfrm>
              <a:off x="39804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69" name="Rectangle 202"/>
            <p:cNvSpPr>
              <a:spLocks noChangeArrowheads="1"/>
            </p:cNvSpPr>
            <p:nvPr/>
          </p:nvSpPr>
          <p:spPr bwMode="auto">
            <a:xfrm>
              <a:off x="41963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73" name="Rectangle 206"/>
            <p:cNvSpPr>
              <a:spLocks noChangeArrowheads="1"/>
            </p:cNvSpPr>
            <p:nvPr/>
          </p:nvSpPr>
          <p:spPr bwMode="auto">
            <a:xfrm>
              <a:off x="2035763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74" name="Rectangle 207"/>
            <p:cNvSpPr>
              <a:spLocks noChangeArrowheads="1"/>
            </p:cNvSpPr>
            <p:nvPr/>
          </p:nvSpPr>
          <p:spPr bwMode="auto">
            <a:xfrm>
              <a:off x="22532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75" name="Rectangle 208"/>
            <p:cNvSpPr>
              <a:spLocks noChangeArrowheads="1"/>
            </p:cNvSpPr>
            <p:nvPr/>
          </p:nvSpPr>
          <p:spPr bwMode="auto">
            <a:xfrm>
              <a:off x="24691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76" name="Rectangle 209"/>
            <p:cNvSpPr>
              <a:spLocks noChangeArrowheads="1"/>
            </p:cNvSpPr>
            <p:nvPr/>
          </p:nvSpPr>
          <p:spPr bwMode="auto">
            <a:xfrm>
              <a:off x="26850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77" name="Rectangle 210"/>
            <p:cNvSpPr>
              <a:spLocks noChangeArrowheads="1"/>
            </p:cNvSpPr>
            <p:nvPr/>
          </p:nvSpPr>
          <p:spPr bwMode="auto">
            <a:xfrm>
              <a:off x="29009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78" name="Rectangle 211"/>
            <p:cNvSpPr>
              <a:spLocks noChangeArrowheads="1"/>
            </p:cNvSpPr>
            <p:nvPr/>
          </p:nvSpPr>
          <p:spPr bwMode="auto">
            <a:xfrm>
              <a:off x="31168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79" name="Rectangle 212"/>
            <p:cNvSpPr>
              <a:spLocks noChangeArrowheads="1"/>
            </p:cNvSpPr>
            <p:nvPr/>
          </p:nvSpPr>
          <p:spPr bwMode="auto">
            <a:xfrm>
              <a:off x="33327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80" name="Rectangle 213"/>
            <p:cNvSpPr>
              <a:spLocks noChangeArrowheads="1"/>
            </p:cNvSpPr>
            <p:nvPr/>
          </p:nvSpPr>
          <p:spPr bwMode="auto">
            <a:xfrm>
              <a:off x="35486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81" name="Rectangle 214"/>
            <p:cNvSpPr>
              <a:spLocks noChangeArrowheads="1"/>
            </p:cNvSpPr>
            <p:nvPr/>
          </p:nvSpPr>
          <p:spPr bwMode="auto">
            <a:xfrm>
              <a:off x="37645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82" name="Rectangle 215"/>
            <p:cNvSpPr>
              <a:spLocks noChangeArrowheads="1"/>
            </p:cNvSpPr>
            <p:nvPr/>
          </p:nvSpPr>
          <p:spPr bwMode="auto">
            <a:xfrm>
              <a:off x="39804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83" name="Rectangle 216"/>
            <p:cNvSpPr>
              <a:spLocks noChangeArrowheads="1"/>
            </p:cNvSpPr>
            <p:nvPr/>
          </p:nvSpPr>
          <p:spPr bwMode="auto">
            <a:xfrm>
              <a:off x="41963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87" name="Rectangle 220"/>
            <p:cNvSpPr>
              <a:spLocks noChangeArrowheads="1"/>
            </p:cNvSpPr>
            <p:nvPr/>
          </p:nvSpPr>
          <p:spPr bwMode="auto">
            <a:xfrm>
              <a:off x="2035763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88" name="Rectangle 221"/>
            <p:cNvSpPr>
              <a:spLocks noChangeArrowheads="1"/>
            </p:cNvSpPr>
            <p:nvPr/>
          </p:nvSpPr>
          <p:spPr bwMode="auto">
            <a:xfrm>
              <a:off x="22532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89" name="Rectangle 222"/>
            <p:cNvSpPr>
              <a:spLocks noChangeArrowheads="1"/>
            </p:cNvSpPr>
            <p:nvPr/>
          </p:nvSpPr>
          <p:spPr bwMode="auto">
            <a:xfrm>
              <a:off x="24691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0" name="Rectangle 223"/>
            <p:cNvSpPr>
              <a:spLocks noChangeArrowheads="1"/>
            </p:cNvSpPr>
            <p:nvPr/>
          </p:nvSpPr>
          <p:spPr bwMode="auto">
            <a:xfrm>
              <a:off x="26850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1" name="Rectangle 224"/>
            <p:cNvSpPr>
              <a:spLocks noChangeArrowheads="1"/>
            </p:cNvSpPr>
            <p:nvPr/>
          </p:nvSpPr>
          <p:spPr bwMode="auto">
            <a:xfrm>
              <a:off x="29009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2" name="Rectangle 225"/>
            <p:cNvSpPr>
              <a:spLocks noChangeArrowheads="1"/>
            </p:cNvSpPr>
            <p:nvPr/>
          </p:nvSpPr>
          <p:spPr bwMode="auto">
            <a:xfrm>
              <a:off x="31168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3" name="Rectangle 226"/>
            <p:cNvSpPr>
              <a:spLocks noChangeArrowheads="1"/>
            </p:cNvSpPr>
            <p:nvPr/>
          </p:nvSpPr>
          <p:spPr bwMode="auto">
            <a:xfrm>
              <a:off x="33327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4" name="Rectangle 227"/>
            <p:cNvSpPr>
              <a:spLocks noChangeArrowheads="1"/>
            </p:cNvSpPr>
            <p:nvPr/>
          </p:nvSpPr>
          <p:spPr bwMode="auto">
            <a:xfrm>
              <a:off x="35486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5" name="Rectangle 228"/>
            <p:cNvSpPr>
              <a:spLocks noChangeArrowheads="1"/>
            </p:cNvSpPr>
            <p:nvPr/>
          </p:nvSpPr>
          <p:spPr bwMode="auto">
            <a:xfrm>
              <a:off x="37645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6" name="Rectangle 229"/>
            <p:cNvSpPr>
              <a:spLocks noChangeArrowheads="1"/>
            </p:cNvSpPr>
            <p:nvPr/>
          </p:nvSpPr>
          <p:spPr bwMode="auto">
            <a:xfrm>
              <a:off x="39804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597" name="Rectangle 230"/>
            <p:cNvSpPr>
              <a:spLocks noChangeArrowheads="1"/>
            </p:cNvSpPr>
            <p:nvPr/>
          </p:nvSpPr>
          <p:spPr bwMode="auto">
            <a:xfrm>
              <a:off x="41963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1" name="Rectangle 234"/>
            <p:cNvSpPr>
              <a:spLocks noChangeArrowheads="1"/>
            </p:cNvSpPr>
            <p:nvPr/>
          </p:nvSpPr>
          <p:spPr bwMode="auto">
            <a:xfrm>
              <a:off x="2035763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2" name="Rectangle 235"/>
            <p:cNvSpPr>
              <a:spLocks noChangeArrowheads="1"/>
            </p:cNvSpPr>
            <p:nvPr/>
          </p:nvSpPr>
          <p:spPr bwMode="auto">
            <a:xfrm>
              <a:off x="22532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3" name="Rectangle 236"/>
            <p:cNvSpPr>
              <a:spLocks noChangeArrowheads="1"/>
            </p:cNvSpPr>
            <p:nvPr/>
          </p:nvSpPr>
          <p:spPr bwMode="auto">
            <a:xfrm>
              <a:off x="24691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4" name="Rectangle 237"/>
            <p:cNvSpPr>
              <a:spLocks noChangeArrowheads="1"/>
            </p:cNvSpPr>
            <p:nvPr/>
          </p:nvSpPr>
          <p:spPr bwMode="auto">
            <a:xfrm>
              <a:off x="26850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5" name="Rectangle 238"/>
            <p:cNvSpPr>
              <a:spLocks noChangeArrowheads="1"/>
            </p:cNvSpPr>
            <p:nvPr/>
          </p:nvSpPr>
          <p:spPr bwMode="auto">
            <a:xfrm>
              <a:off x="29009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6" name="Rectangle 239"/>
            <p:cNvSpPr>
              <a:spLocks noChangeArrowheads="1"/>
            </p:cNvSpPr>
            <p:nvPr/>
          </p:nvSpPr>
          <p:spPr bwMode="auto">
            <a:xfrm>
              <a:off x="31168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7" name="Rectangle 240"/>
            <p:cNvSpPr>
              <a:spLocks noChangeArrowheads="1"/>
            </p:cNvSpPr>
            <p:nvPr/>
          </p:nvSpPr>
          <p:spPr bwMode="auto">
            <a:xfrm>
              <a:off x="33327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8" name="Rectangle 241"/>
            <p:cNvSpPr>
              <a:spLocks noChangeArrowheads="1"/>
            </p:cNvSpPr>
            <p:nvPr/>
          </p:nvSpPr>
          <p:spPr bwMode="auto">
            <a:xfrm>
              <a:off x="35486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09" name="Rectangle 242"/>
            <p:cNvSpPr>
              <a:spLocks noChangeArrowheads="1"/>
            </p:cNvSpPr>
            <p:nvPr/>
          </p:nvSpPr>
          <p:spPr bwMode="auto">
            <a:xfrm>
              <a:off x="37645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10" name="Rectangle 243"/>
            <p:cNvSpPr>
              <a:spLocks noChangeArrowheads="1"/>
            </p:cNvSpPr>
            <p:nvPr/>
          </p:nvSpPr>
          <p:spPr bwMode="auto">
            <a:xfrm>
              <a:off x="39804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11" name="Rectangle 244"/>
            <p:cNvSpPr>
              <a:spLocks noChangeArrowheads="1"/>
            </p:cNvSpPr>
            <p:nvPr/>
          </p:nvSpPr>
          <p:spPr bwMode="auto">
            <a:xfrm>
              <a:off x="41963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15" name="Rectangle 248"/>
            <p:cNvSpPr>
              <a:spLocks noChangeArrowheads="1"/>
            </p:cNvSpPr>
            <p:nvPr/>
          </p:nvSpPr>
          <p:spPr bwMode="auto">
            <a:xfrm>
              <a:off x="2035763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16" name="Rectangle 249"/>
            <p:cNvSpPr>
              <a:spLocks noChangeArrowheads="1"/>
            </p:cNvSpPr>
            <p:nvPr/>
          </p:nvSpPr>
          <p:spPr bwMode="auto">
            <a:xfrm>
              <a:off x="22532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17" name="Rectangle 250"/>
            <p:cNvSpPr>
              <a:spLocks noChangeArrowheads="1"/>
            </p:cNvSpPr>
            <p:nvPr/>
          </p:nvSpPr>
          <p:spPr bwMode="auto">
            <a:xfrm>
              <a:off x="24691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18" name="Rectangle 251"/>
            <p:cNvSpPr>
              <a:spLocks noChangeArrowheads="1"/>
            </p:cNvSpPr>
            <p:nvPr/>
          </p:nvSpPr>
          <p:spPr bwMode="auto">
            <a:xfrm>
              <a:off x="26850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19" name="Rectangle 252"/>
            <p:cNvSpPr>
              <a:spLocks noChangeArrowheads="1"/>
            </p:cNvSpPr>
            <p:nvPr/>
          </p:nvSpPr>
          <p:spPr bwMode="auto">
            <a:xfrm>
              <a:off x="29009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20" name="Rectangle 253"/>
            <p:cNvSpPr>
              <a:spLocks noChangeArrowheads="1"/>
            </p:cNvSpPr>
            <p:nvPr/>
          </p:nvSpPr>
          <p:spPr bwMode="auto">
            <a:xfrm>
              <a:off x="31168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21" name="Rectangle 254"/>
            <p:cNvSpPr>
              <a:spLocks noChangeArrowheads="1"/>
            </p:cNvSpPr>
            <p:nvPr/>
          </p:nvSpPr>
          <p:spPr bwMode="auto">
            <a:xfrm>
              <a:off x="33327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22" name="Rectangle 255"/>
            <p:cNvSpPr>
              <a:spLocks noChangeArrowheads="1"/>
            </p:cNvSpPr>
            <p:nvPr/>
          </p:nvSpPr>
          <p:spPr bwMode="auto">
            <a:xfrm>
              <a:off x="35486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23" name="Rectangle 256"/>
            <p:cNvSpPr>
              <a:spLocks noChangeArrowheads="1"/>
            </p:cNvSpPr>
            <p:nvPr/>
          </p:nvSpPr>
          <p:spPr bwMode="auto">
            <a:xfrm>
              <a:off x="37645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24" name="Rectangle 257"/>
            <p:cNvSpPr>
              <a:spLocks noChangeArrowheads="1"/>
            </p:cNvSpPr>
            <p:nvPr/>
          </p:nvSpPr>
          <p:spPr bwMode="auto">
            <a:xfrm>
              <a:off x="39804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25" name="Rectangle 258"/>
            <p:cNvSpPr>
              <a:spLocks noChangeArrowheads="1"/>
            </p:cNvSpPr>
            <p:nvPr/>
          </p:nvSpPr>
          <p:spPr bwMode="auto">
            <a:xfrm>
              <a:off x="41963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29" name="Rectangle 262"/>
            <p:cNvSpPr>
              <a:spLocks noChangeArrowheads="1"/>
            </p:cNvSpPr>
            <p:nvPr/>
          </p:nvSpPr>
          <p:spPr bwMode="auto">
            <a:xfrm>
              <a:off x="2035763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0" name="Rectangle 263"/>
            <p:cNvSpPr>
              <a:spLocks noChangeArrowheads="1"/>
            </p:cNvSpPr>
            <p:nvPr/>
          </p:nvSpPr>
          <p:spPr bwMode="auto">
            <a:xfrm>
              <a:off x="22532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1" name="Rectangle 264"/>
            <p:cNvSpPr>
              <a:spLocks noChangeArrowheads="1"/>
            </p:cNvSpPr>
            <p:nvPr/>
          </p:nvSpPr>
          <p:spPr bwMode="auto">
            <a:xfrm>
              <a:off x="24691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2" name="Rectangle 265"/>
            <p:cNvSpPr>
              <a:spLocks noChangeArrowheads="1"/>
            </p:cNvSpPr>
            <p:nvPr/>
          </p:nvSpPr>
          <p:spPr bwMode="auto">
            <a:xfrm>
              <a:off x="26850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3" name="Rectangle 266"/>
            <p:cNvSpPr>
              <a:spLocks noChangeArrowheads="1"/>
            </p:cNvSpPr>
            <p:nvPr/>
          </p:nvSpPr>
          <p:spPr bwMode="auto">
            <a:xfrm>
              <a:off x="29009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4" name="Rectangle 267"/>
            <p:cNvSpPr>
              <a:spLocks noChangeArrowheads="1"/>
            </p:cNvSpPr>
            <p:nvPr/>
          </p:nvSpPr>
          <p:spPr bwMode="auto">
            <a:xfrm>
              <a:off x="31168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5" name="Rectangle 268"/>
            <p:cNvSpPr>
              <a:spLocks noChangeArrowheads="1"/>
            </p:cNvSpPr>
            <p:nvPr/>
          </p:nvSpPr>
          <p:spPr bwMode="auto">
            <a:xfrm>
              <a:off x="33327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6" name="Rectangle 269"/>
            <p:cNvSpPr>
              <a:spLocks noChangeArrowheads="1"/>
            </p:cNvSpPr>
            <p:nvPr/>
          </p:nvSpPr>
          <p:spPr bwMode="auto">
            <a:xfrm>
              <a:off x="35486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7" name="Rectangle 270"/>
            <p:cNvSpPr>
              <a:spLocks noChangeArrowheads="1"/>
            </p:cNvSpPr>
            <p:nvPr/>
          </p:nvSpPr>
          <p:spPr bwMode="auto">
            <a:xfrm>
              <a:off x="37645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8" name="Rectangle 271"/>
            <p:cNvSpPr>
              <a:spLocks noChangeArrowheads="1"/>
            </p:cNvSpPr>
            <p:nvPr/>
          </p:nvSpPr>
          <p:spPr bwMode="auto">
            <a:xfrm>
              <a:off x="39804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39" name="Rectangle 272"/>
            <p:cNvSpPr>
              <a:spLocks noChangeArrowheads="1"/>
            </p:cNvSpPr>
            <p:nvPr/>
          </p:nvSpPr>
          <p:spPr bwMode="auto">
            <a:xfrm>
              <a:off x="41963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3" name="Rectangle 276"/>
            <p:cNvSpPr>
              <a:spLocks noChangeArrowheads="1"/>
            </p:cNvSpPr>
            <p:nvPr/>
          </p:nvSpPr>
          <p:spPr bwMode="auto">
            <a:xfrm>
              <a:off x="2035763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4" name="Rectangle 277"/>
            <p:cNvSpPr>
              <a:spLocks noChangeArrowheads="1"/>
            </p:cNvSpPr>
            <p:nvPr/>
          </p:nvSpPr>
          <p:spPr bwMode="auto">
            <a:xfrm>
              <a:off x="22532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5" name="Rectangle 278"/>
            <p:cNvSpPr>
              <a:spLocks noChangeArrowheads="1"/>
            </p:cNvSpPr>
            <p:nvPr/>
          </p:nvSpPr>
          <p:spPr bwMode="auto">
            <a:xfrm>
              <a:off x="24691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6" name="Rectangle 279"/>
            <p:cNvSpPr>
              <a:spLocks noChangeArrowheads="1"/>
            </p:cNvSpPr>
            <p:nvPr/>
          </p:nvSpPr>
          <p:spPr bwMode="auto">
            <a:xfrm>
              <a:off x="26850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7" name="Rectangle 280"/>
            <p:cNvSpPr>
              <a:spLocks noChangeArrowheads="1"/>
            </p:cNvSpPr>
            <p:nvPr/>
          </p:nvSpPr>
          <p:spPr bwMode="auto">
            <a:xfrm>
              <a:off x="29009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8" name="Rectangle 281"/>
            <p:cNvSpPr>
              <a:spLocks noChangeArrowheads="1"/>
            </p:cNvSpPr>
            <p:nvPr/>
          </p:nvSpPr>
          <p:spPr bwMode="auto">
            <a:xfrm>
              <a:off x="31168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49" name="Rectangle 282"/>
            <p:cNvSpPr>
              <a:spLocks noChangeArrowheads="1"/>
            </p:cNvSpPr>
            <p:nvPr/>
          </p:nvSpPr>
          <p:spPr bwMode="auto">
            <a:xfrm>
              <a:off x="33327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0" name="Rectangle 283"/>
            <p:cNvSpPr>
              <a:spLocks noChangeArrowheads="1"/>
            </p:cNvSpPr>
            <p:nvPr/>
          </p:nvSpPr>
          <p:spPr bwMode="auto">
            <a:xfrm>
              <a:off x="35486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1" name="Rectangle 284"/>
            <p:cNvSpPr>
              <a:spLocks noChangeArrowheads="1"/>
            </p:cNvSpPr>
            <p:nvPr/>
          </p:nvSpPr>
          <p:spPr bwMode="auto">
            <a:xfrm>
              <a:off x="37645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2" name="Rectangle 285"/>
            <p:cNvSpPr>
              <a:spLocks noChangeArrowheads="1"/>
            </p:cNvSpPr>
            <p:nvPr/>
          </p:nvSpPr>
          <p:spPr bwMode="auto">
            <a:xfrm>
              <a:off x="39804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3" name="Rectangle 286"/>
            <p:cNvSpPr>
              <a:spLocks noChangeArrowheads="1"/>
            </p:cNvSpPr>
            <p:nvPr/>
          </p:nvSpPr>
          <p:spPr bwMode="auto">
            <a:xfrm>
              <a:off x="41963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7" name="Rectangle 290"/>
            <p:cNvSpPr>
              <a:spLocks noChangeArrowheads="1"/>
            </p:cNvSpPr>
            <p:nvPr/>
          </p:nvSpPr>
          <p:spPr bwMode="auto">
            <a:xfrm>
              <a:off x="2035763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8" name="Rectangle 291"/>
            <p:cNvSpPr>
              <a:spLocks noChangeArrowheads="1"/>
            </p:cNvSpPr>
            <p:nvPr/>
          </p:nvSpPr>
          <p:spPr bwMode="auto">
            <a:xfrm>
              <a:off x="22532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59" name="Rectangle 292"/>
            <p:cNvSpPr>
              <a:spLocks noChangeArrowheads="1"/>
            </p:cNvSpPr>
            <p:nvPr/>
          </p:nvSpPr>
          <p:spPr bwMode="auto">
            <a:xfrm>
              <a:off x="24691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0" name="Rectangle 293"/>
            <p:cNvSpPr>
              <a:spLocks noChangeArrowheads="1"/>
            </p:cNvSpPr>
            <p:nvPr/>
          </p:nvSpPr>
          <p:spPr bwMode="auto">
            <a:xfrm>
              <a:off x="26850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1" name="Rectangle 294"/>
            <p:cNvSpPr>
              <a:spLocks noChangeArrowheads="1"/>
            </p:cNvSpPr>
            <p:nvPr/>
          </p:nvSpPr>
          <p:spPr bwMode="auto">
            <a:xfrm>
              <a:off x="29009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2" name="Rectangle 295"/>
            <p:cNvSpPr>
              <a:spLocks noChangeArrowheads="1"/>
            </p:cNvSpPr>
            <p:nvPr/>
          </p:nvSpPr>
          <p:spPr bwMode="auto">
            <a:xfrm>
              <a:off x="31168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3" name="Rectangle 296"/>
            <p:cNvSpPr>
              <a:spLocks noChangeArrowheads="1"/>
            </p:cNvSpPr>
            <p:nvPr/>
          </p:nvSpPr>
          <p:spPr bwMode="auto">
            <a:xfrm>
              <a:off x="33327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4" name="Rectangle 297"/>
            <p:cNvSpPr>
              <a:spLocks noChangeArrowheads="1"/>
            </p:cNvSpPr>
            <p:nvPr/>
          </p:nvSpPr>
          <p:spPr bwMode="auto">
            <a:xfrm>
              <a:off x="35486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5" name="Rectangle 298"/>
            <p:cNvSpPr>
              <a:spLocks noChangeArrowheads="1"/>
            </p:cNvSpPr>
            <p:nvPr/>
          </p:nvSpPr>
          <p:spPr bwMode="auto">
            <a:xfrm>
              <a:off x="37645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6" name="Rectangle 299"/>
            <p:cNvSpPr>
              <a:spLocks noChangeArrowheads="1"/>
            </p:cNvSpPr>
            <p:nvPr/>
          </p:nvSpPr>
          <p:spPr bwMode="auto">
            <a:xfrm>
              <a:off x="39804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7" name="Rectangle 300"/>
            <p:cNvSpPr>
              <a:spLocks noChangeArrowheads="1"/>
            </p:cNvSpPr>
            <p:nvPr/>
          </p:nvSpPr>
          <p:spPr bwMode="auto">
            <a:xfrm>
              <a:off x="41963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8" name="Rectangle 301"/>
            <p:cNvSpPr>
              <a:spLocks noChangeArrowheads="1"/>
            </p:cNvSpPr>
            <p:nvPr/>
          </p:nvSpPr>
          <p:spPr bwMode="auto">
            <a:xfrm>
              <a:off x="4412251" y="31984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69" name="Rectangle 302"/>
            <p:cNvSpPr>
              <a:spLocks noChangeArrowheads="1"/>
            </p:cNvSpPr>
            <p:nvPr/>
          </p:nvSpPr>
          <p:spPr bwMode="auto">
            <a:xfrm>
              <a:off x="4412251" y="34143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0" name="Rectangle 303"/>
            <p:cNvSpPr>
              <a:spLocks noChangeArrowheads="1"/>
            </p:cNvSpPr>
            <p:nvPr/>
          </p:nvSpPr>
          <p:spPr bwMode="auto">
            <a:xfrm>
              <a:off x="4412251" y="36302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1" name="Rectangle 304"/>
            <p:cNvSpPr>
              <a:spLocks noChangeArrowheads="1"/>
            </p:cNvSpPr>
            <p:nvPr/>
          </p:nvSpPr>
          <p:spPr bwMode="auto">
            <a:xfrm>
              <a:off x="4412251" y="38461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2" name="Rectangle 305"/>
            <p:cNvSpPr>
              <a:spLocks noChangeArrowheads="1"/>
            </p:cNvSpPr>
            <p:nvPr/>
          </p:nvSpPr>
          <p:spPr bwMode="auto">
            <a:xfrm>
              <a:off x="4412251" y="40620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3" name="Rectangle 306"/>
            <p:cNvSpPr>
              <a:spLocks noChangeArrowheads="1"/>
            </p:cNvSpPr>
            <p:nvPr/>
          </p:nvSpPr>
          <p:spPr bwMode="auto">
            <a:xfrm>
              <a:off x="4412251" y="42779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4" name="Rectangle 307"/>
            <p:cNvSpPr>
              <a:spLocks noChangeArrowheads="1"/>
            </p:cNvSpPr>
            <p:nvPr/>
          </p:nvSpPr>
          <p:spPr bwMode="auto">
            <a:xfrm>
              <a:off x="4412251" y="44938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5" name="Rectangle 308"/>
            <p:cNvSpPr>
              <a:spLocks noChangeArrowheads="1"/>
            </p:cNvSpPr>
            <p:nvPr/>
          </p:nvSpPr>
          <p:spPr bwMode="auto">
            <a:xfrm>
              <a:off x="4412251" y="47097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6" name="Rectangle 309"/>
            <p:cNvSpPr>
              <a:spLocks noChangeArrowheads="1"/>
            </p:cNvSpPr>
            <p:nvPr/>
          </p:nvSpPr>
          <p:spPr bwMode="auto">
            <a:xfrm>
              <a:off x="4412251" y="49256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677" name="Rectangle 310"/>
            <p:cNvSpPr>
              <a:spLocks noChangeArrowheads="1"/>
            </p:cNvSpPr>
            <p:nvPr/>
          </p:nvSpPr>
          <p:spPr bwMode="auto">
            <a:xfrm>
              <a:off x="4412251" y="5141598"/>
              <a:ext cx="215900" cy="215900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" name="Oval 686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8" name="Group 517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9" name="Straight Connector 518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0" name="Oval 519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1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6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7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305808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160068"/>
            <a:ext cx="7571509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 is free provided that it supports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We’ll appreciate it if you will credit Nand to Tetris somewhere, and put a reference to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he-IL" sz="16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Shimon Schocken / Noam Nisan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6399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80210" y="1027763"/>
            <a:ext cx="4421549" cy="32812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60776" y="2148942"/>
            <a:ext cx="3780693" cy="332154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703470" y="5079500"/>
            <a:ext cx="1385274" cy="9032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Efficiency matters!</a:t>
            </a:r>
          </a:p>
        </p:txBody>
      </p:sp>
    </p:spTree>
    <p:extLst>
      <p:ext uri="{BB962C8B-B14F-4D97-AF65-F5344CB8AC3E}">
        <p14:creationId xmlns:p14="http://schemas.microsoft.com/office/powerpoint/2010/main" val="19326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2" name="Rectangle 266"/>
          <p:cNvSpPr>
            <a:spLocks noChangeArrowheads="1"/>
          </p:cNvSpPr>
          <p:nvPr/>
        </p:nvSpPr>
        <p:spPr bwMode="auto">
          <a:xfrm>
            <a:off x="61419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3" name="Rectangle 267"/>
          <p:cNvSpPr>
            <a:spLocks noChangeArrowheads="1"/>
          </p:cNvSpPr>
          <p:nvPr/>
        </p:nvSpPr>
        <p:spPr bwMode="auto">
          <a:xfrm>
            <a:off x="63578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4" name="Rectangle 268"/>
          <p:cNvSpPr>
            <a:spLocks noChangeArrowheads="1"/>
          </p:cNvSpPr>
          <p:nvPr/>
        </p:nvSpPr>
        <p:spPr bwMode="auto">
          <a:xfrm>
            <a:off x="65737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5" name="Rectangle 269"/>
          <p:cNvSpPr>
            <a:spLocks noChangeArrowheads="1"/>
          </p:cNvSpPr>
          <p:nvPr/>
        </p:nvSpPr>
        <p:spPr bwMode="auto">
          <a:xfrm>
            <a:off x="67896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6" name="Rectangle 270"/>
          <p:cNvSpPr>
            <a:spLocks noChangeArrowheads="1"/>
          </p:cNvSpPr>
          <p:nvPr/>
        </p:nvSpPr>
        <p:spPr bwMode="auto">
          <a:xfrm>
            <a:off x="70055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6" name="Rectangle 280"/>
          <p:cNvSpPr>
            <a:spLocks noChangeArrowheads="1"/>
          </p:cNvSpPr>
          <p:nvPr/>
        </p:nvSpPr>
        <p:spPr bwMode="auto">
          <a:xfrm>
            <a:off x="61419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7" name="Rectangle 281"/>
          <p:cNvSpPr>
            <a:spLocks noChangeArrowheads="1"/>
          </p:cNvSpPr>
          <p:nvPr/>
        </p:nvSpPr>
        <p:spPr bwMode="auto">
          <a:xfrm>
            <a:off x="63578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8" name="Rectangle 282"/>
          <p:cNvSpPr>
            <a:spLocks noChangeArrowheads="1"/>
          </p:cNvSpPr>
          <p:nvPr/>
        </p:nvSpPr>
        <p:spPr bwMode="auto">
          <a:xfrm>
            <a:off x="65737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9" name="Rectangle 283"/>
          <p:cNvSpPr>
            <a:spLocks noChangeArrowheads="1"/>
          </p:cNvSpPr>
          <p:nvPr/>
        </p:nvSpPr>
        <p:spPr bwMode="auto">
          <a:xfrm>
            <a:off x="67896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0" name="Rectangle 284"/>
          <p:cNvSpPr>
            <a:spLocks noChangeArrowheads="1"/>
          </p:cNvSpPr>
          <p:nvPr/>
        </p:nvSpPr>
        <p:spPr bwMode="auto">
          <a:xfrm>
            <a:off x="70055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0" name="Rectangle 294"/>
          <p:cNvSpPr>
            <a:spLocks noChangeArrowheads="1"/>
          </p:cNvSpPr>
          <p:nvPr/>
        </p:nvSpPr>
        <p:spPr bwMode="auto">
          <a:xfrm>
            <a:off x="61419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1" name="Rectangle 295"/>
          <p:cNvSpPr>
            <a:spLocks noChangeArrowheads="1"/>
          </p:cNvSpPr>
          <p:nvPr/>
        </p:nvSpPr>
        <p:spPr bwMode="auto">
          <a:xfrm>
            <a:off x="63578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2" name="Rectangle 296"/>
          <p:cNvSpPr>
            <a:spLocks noChangeArrowheads="1"/>
          </p:cNvSpPr>
          <p:nvPr/>
        </p:nvSpPr>
        <p:spPr bwMode="auto">
          <a:xfrm>
            <a:off x="65737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3" name="Rectangle 297"/>
          <p:cNvSpPr>
            <a:spLocks noChangeArrowheads="1"/>
          </p:cNvSpPr>
          <p:nvPr/>
        </p:nvSpPr>
        <p:spPr bwMode="auto">
          <a:xfrm>
            <a:off x="67896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4" name="Rectangle 298"/>
          <p:cNvSpPr>
            <a:spLocks noChangeArrowheads="1"/>
          </p:cNvSpPr>
          <p:nvPr/>
        </p:nvSpPr>
        <p:spPr bwMode="auto">
          <a:xfrm>
            <a:off x="70055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7" name="Oval 686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6" name="Group 69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697" name="Straight Connector 69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8" name="Oval 69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8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01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0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16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17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6978319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2" name="Rectangle 266"/>
          <p:cNvSpPr>
            <a:spLocks noChangeArrowheads="1"/>
          </p:cNvSpPr>
          <p:nvPr/>
        </p:nvSpPr>
        <p:spPr bwMode="auto">
          <a:xfrm>
            <a:off x="61419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3" name="Rectangle 267"/>
          <p:cNvSpPr>
            <a:spLocks noChangeArrowheads="1"/>
          </p:cNvSpPr>
          <p:nvPr/>
        </p:nvSpPr>
        <p:spPr bwMode="auto">
          <a:xfrm>
            <a:off x="63578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4" name="Rectangle 268"/>
          <p:cNvSpPr>
            <a:spLocks noChangeArrowheads="1"/>
          </p:cNvSpPr>
          <p:nvPr/>
        </p:nvSpPr>
        <p:spPr bwMode="auto">
          <a:xfrm>
            <a:off x="65737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5" name="Rectangle 269"/>
          <p:cNvSpPr>
            <a:spLocks noChangeArrowheads="1"/>
          </p:cNvSpPr>
          <p:nvPr/>
        </p:nvSpPr>
        <p:spPr bwMode="auto">
          <a:xfrm>
            <a:off x="67896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6" name="Rectangle 270"/>
          <p:cNvSpPr>
            <a:spLocks noChangeArrowheads="1"/>
          </p:cNvSpPr>
          <p:nvPr/>
        </p:nvSpPr>
        <p:spPr bwMode="auto">
          <a:xfrm>
            <a:off x="70055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6" name="Rectangle 280"/>
          <p:cNvSpPr>
            <a:spLocks noChangeArrowheads="1"/>
          </p:cNvSpPr>
          <p:nvPr/>
        </p:nvSpPr>
        <p:spPr bwMode="auto">
          <a:xfrm>
            <a:off x="61419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7" name="Rectangle 281"/>
          <p:cNvSpPr>
            <a:spLocks noChangeArrowheads="1"/>
          </p:cNvSpPr>
          <p:nvPr/>
        </p:nvSpPr>
        <p:spPr bwMode="auto">
          <a:xfrm>
            <a:off x="63578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8" name="Rectangle 282"/>
          <p:cNvSpPr>
            <a:spLocks noChangeArrowheads="1"/>
          </p:cNvSpPr>
          <p:nvPr/>
        </p:nvSpPr>
        <p:spPr bwMode="auto">
          <a:xfrm>
            <a:off x="65737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9" name="Rectangle 283"/>
          <p:cNvSpPr>
            <a:spLocks noChangeArrowheads="1"/>
          </p:cNvSpPr>
          <p:nvPr/>
        </p:nvSpPr>
        <p:spPr bwMode="auto">
          <a:xfrm>
            <a:off x="67896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0" name="Rectangle 284"/>
          <p:cNvSpPr>
            <a:spLocks noChangeArrowheads="1"/>
          </p:cNvSpPr>
          <p:nvPr/>
        </p:nvSpPr>
        <p:spPr bwMode="auto">
          <a:xfrm>
            <a:off x="70055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0" name="Rectangle 294"/>
          <p:cNvSpPr>
            <a:spLocks noChangeArrowheads="1"/>
          </p:cNvSpPr>
          <p:nvPr/>
        </p:nvSpPr>
        <p:spPr bwMode="auto">
          <a:xfrm>
            <a:off x="61419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1" name="Rectangle 295"/>
          <p:cNvSpPr>
            <a:spLocks noChangeArrowheads="1"/>
          </p:cNvSpPr>
          <p:nvPr/>
        </p:nvSpPr>
        <p:spPr bwMode="auto">
          <a:xfrm>
            <a:off x="63578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2" name="Rectangle 296"/>
          <p:cNvSpPr>
            <a:spLocks noChangeArrowheads="1"/>
          </p:cNvSpPr>
          <p:nvPr/>
        </p:nvSpPr>
        <p:spPr bwMode="auto">
          <a:xfrm>
            <a:off x="65737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3" name="Rectangle 297"/>
          <p:cNvSpPr>
            <a:spLocks noChangeArrowheads="1"/>
          </p:cNvSpPr>
          <p:nvPr/>
        </p:nvSpPr>
        <p:spPr bwMode="auto">
          <a:xfrm>
            <a:off x="67896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4" name="Rectangle 298"/>
          <p:cNvSpPr>
            <a:spLocks noChangeArrowheads="1"/>
          </p:cNvSpPr>
          <p:nvPr/>
        </p:nvSpPr>
        <p:spPr bwMode="auto">
          <a:xfrm>
            <a:off x="70055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5" name="Oval 514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7" name="Group 516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8" name="Straight Connector 517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9" name="Oval 518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8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01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0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6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86886416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2" name="Rectangle 266"/>
          <p:cNvSpPr>
            <a:spLocks noChangeArrowheads="1"/>
          </p:cNvSpPr>
          <p:nvPr/>
        </p:nvSpPr>
        <p:spPr bwMode="auto">
          <a:xfrm>
            <a:off x="61419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3" name="Rectangle 267"/>
          <p:cNvSpPr>
            <a:spLocks noChangeArrowheads="1"/>
          </p:cNvSpPr>
          <p:nvPr/>
        </p:nvSpPr>
        <p:spPr bwMode="auto">
          <a:xfrm>
            <a:off x="63578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4" name="Rectangle 268"/>
          <p:cNvSpPr>
            <a:spLocks noChangeArrowheads="1"/>
          </p:cNvSpPr>
          <p:nvPr/>
        </p:nvSpPr>
        <p:spPr bwMode="auto">
          <a:xfrm>
            <a:off x="65737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5" name="Rectangle 269"/>
          <p:cNvSpPr>
            <a:spLocks noChangeArrowheads="1"/>
          </p:cNvSpPr>
          <p:nvPr/>
        </p:nvSpPr>
        <p:spPr bwMode="auto">
          <a:xfrm>
            <a:off x="67896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6" name="Rectangle 270"/>
          <p:cNvSpPr>
            <a:spLocks noChangeArrowheads="1"/>
          </p:cNvSpPr>
          <p:nvPr/>
        </p:nvSpPr>
        <p:spPr bwMode="auto">
          <a:xfrm>
            <a:off x="70055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6" name="Rectangle 280"/>
          <p:cNvSpPr>
            <a:spLocks noChangeArrowheads="1"/>
          </p:cNvSpPr>
          <p:nvPr/>
        </p:nvSpPr>
        <p:spPr bwMode="auto">
          <a:xfrm>
            <a:off x="61419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7" name="Rectangle 281"/>
          <p:cNvSpPr>
            <a:spLocks noChangeArrowheads="1"/>
          </p:cNvSpPr>
          <p:nvPr/>
        </p:nvSpPr>
        <p:spPr bwMode="auto">
          <a:xfrm>
            <a:off x="63578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8" name="Rectangle 282"/>
          <p:cNvSpPr>
            <a:spLocks noChangeArrowheads="1"/>
          </p:cNvSpPr>
          <p:nvPr/>
        </p:nvSpPr>
        <p:spPr bwMode="auto">
          <a:xfrm>
            <a:off x="65737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9" name="Rectangle 283"/>
          <p:cNvSpPr>
            <a:spLocks noChangeArrowheads="1"/>
          </p:cNvSpPr>
          <p:nvPr/>
        </p:nvSpPr>
        <p:spPr bwMode="auto">
          <a:xfrm>
            <a:off x="67896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0" name="Rectangle 284"/>
          <p:cNvSpPr>
            <a:spLocks noChangeArrowheads="1"/>
          </p:cNvSpPr>
          <p:nvPr/>
        </p:nvSpPr>
        <p:spPr bwMode="auto">
          <a:xfrm>
            <a:off x="70055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0" name="Rectangle 294"/>
          <p:cNvSpPr>
            <a:spLocks noChangeArrowheads="1"/>
          </p:cNvSpPr>
          <p:nvPr/>
        </p:nvSpPr>
        <p:spPr bwMode="auto">
          <a:xfrm>
            <a:off x="61419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1" name="Rectangle 295"/>
          <p:cNvSpPr>
            <a:spLocks noChangeArrowheads="1"/>
          </p:cNvSpPr>
          <p:nvPr/>
        </p:nvSpPr>
        <p:spPr bwMode="auto">
          <a:xfrm>
            <a:off x="63578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2" name="Rectangle 296"/>
          <p:cNvSpPr>
            <a:spLocks noChangeArrowheads="1"/>
          </p:cNvSpPr>
          <p:nvPr/>
        </p:nvSpPr>
        <p:spPr bwMode="auto">
          <a:xfrm>
            <a:off x="65737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3" name="Rectangle 297"/>
          <p:cNvSpPr>
            <a:spLocks noChangeArrowheads="1"/>
          </p:cNvSpPr>
          <p:nvPr/>
        </p:nvSpPr>
        <p:spPr bwMode="auto">
          <a:xfrm>
            <a:off x="67896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4" name="Rectangle 298"/>
          <p:cNvSpPr>
            <a:spLocks noChangeArrowheads="1"/>
          </p:cNvSpPr>
          <p:nvPr/>
        </p:nvSpPr>
        <p:spPr bwMode="auto">
          <a:xfrm>
            <a:off x="70055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8" name="Oval 487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5" name="Group 514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6" name="Straight Connector 515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Oval 516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1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02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8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9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65464989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2" name="Rectangle 266"/>
          <p:cNvSpPr>
            <a:spLocks noChangeArrowheads="1"/>
          </p:cNvSpPr>
          <p:nvPr/>
        </p:nvSpPr>
        <p:spPr bwMode="auto">
          <a:xfrm>
            <a:off x="61419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3" name="Rectangle 267"/>
          <p:cNvSpPr>
            <a:spLocks noChangeArrowheads="1"/>
          </p:cNvSpPr>
          <p:nvPr/>
        </p:nvSpPr>
        <p:spPr bwMode="auto">
          <a:xfrm>
            <a:off x="63578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4" name="Rectangle 268"/>
          <p:cNvSpPr>
            <a:spLocks noChangeArrowheads="1"/>
          </p:cNvSpPr>
          <p:nvPr/>
        </p:nvSpPr>
        <p:spPr bwMode="auto">
          <a:xfrm>
            <a:off x="65737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5" name="Rectangle 269"/>
          <p:cNvSpPr>
            <a:spLocks noChangeArrowheads="1"/>
          </p:cNvSpPr>
          <p:nvPr/>
        </p:nvSpPr>
        <p:spPr bwMode="auto">
          <a:xfrm>
            <a:off x="67896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6" name="Rectangle 270"/>
          <p:cNvSpPr>
            <a:spLocks noChangeArrowheads="1"/>
          </p:cNvSpPr>
          <p:nvPr/>
        </p:nvSpPr>
        <p:spPr bwMode="auto">
          <a:xfrm>
            <a:off x="70055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6" name="Rectangle 280"/>
          <p:cNvSpPr>
            <a:spLocks noChangeArrowheads="1"/>
          </p:cNvSpPr>
          <p:nvPr/>
        </p:nvSpPr>
        <p:spPr bwMode="auto">
          <a:xfrm>
            <a:off x="61419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7" name="Rectangle 281"/>
          <p:cNvSpPr>
            <a:spLocks noChangeArrowheads="1"/>
          </p:cNvSpPr>
          <p:nvPr/>
        </p:nvSpPr>
        <p:spPr bwMode="auto">
          <a:xfrm>
            <a:off x="63578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8" name="Rectangle 282"/>
          <p:cNvSpPr>
            <a:spLocks noChangeArrowheads="1"/>
          </p:cNvSpPr>
          <p:nvPr/>
        </p:nvSpPr>
        <p:spPr bwMode="auto">
          <a:xfrm>
            <a:off x="65737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9" name="Rectangle 283"/>
          <p:cNvSpPr>
            <a:spLocks noChangeArrowheads="1"/>
          </p:cNvSpPr>
          <p:nvPr/>
        </p:nvSpPr>
        <p:spPr bwMode="auto">
          <a:xfrm>
            <a:off x="67896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0" name="Rectangle 284"/>
          <p:cNvSpPr>
            <a:spLocks noChangeArrowheads="1"/>
          </p:cNvSpPr>
          <p:nvPr/>
        </p:nvSpPr>
        <p:spPr bwMode="auto">
          <a:xfrm>
            <a:off x="70055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0" name="Rectangle 294"/>
          <p:cNvSpPr>
            <a:spLocks noChangeArrowheads="1"/>
          </p:cNvSpPr>
          <p:nvPr/>
        </p:nvSpPr>
        <p:spPr bwMode="auto">
          <a:xfrm>
            <a:off x="61419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1" name="Rectangle 295"/>
          <p:cNvSpPr>
            <a:spLocks noChangeArrowheads="1"/>
          </p:cNvSpPr>
          <p:nvPr/>
        </p:nvSpPr>
        <p:spPr bwMode="auto">
          <a:xfrm>
            <a:off x="63578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2" name="Rectangle 296"/>
          <p:cNvSpPr>
            <a:spLocks noChangeArrowheads="1"/>
          </p:cNvSpPr>
          <p:nvPr/>
        </p:nvSpPr>
        <p:spPr bwMode="auto">
          <a:xfrm>
            <a:off x="65737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3" name="Rectangle 297"/>
          <p:cNvSpPr>
            <a:spLocks noChangeArrowheads="1"/>
          </p:cNvSpPr>
          <p:nvPr/>
        </p:nvSpPr>
        <p:spPr bwMode="auto">
          <a:xfrm>
            <a:off x="67896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4" name="Rectangle 298"/>
          <p:cNvSpPr>
            <a:spLocks noChangeArrowheads="1"/>
          </p:cNvSpPr>
          <p:nvPr/>
        </p:nvSpPr>
        <p:spPr bwMode="auto">
          <a:xfrm>
            <a:off x="70055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8" name="Oval 487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5" name="Group 514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6" name="Straight Connector 515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Oval 516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1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02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8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9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9493143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2" name="Rectangle 266"/>
          <p:cNvSpPr>
            <a:spLocks noChangeArrowheads="1"/>
          </p:cNvSpPr>
          <p:nvPr/>
        </p:nvSpPr>
        <p:spPr bwMode="auto">
          <a:xfrm>
            <a:off x="61419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3" name="Rectangle 267"/>
          <p:cNvSpPr>
            <a:spLocks noChangeArrowheads="1"/>
          </p:cNvSpPr>
          <p:nvPr/>
        </p:nvSpPr>
        <p:spPr bwMode="auto">
          <a:xfrm>
            <a:off x="63578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4" name="Rectangle 268"/>
          <p:cNvSpPr>
            <a:spLocks noChangeArrowheads="1"/>
          </p:cNvSpPr>
          <p:nvPr/>
        </p:nvSpPr>
        <p:spPr bwMode="auto">
          <a:xfrm>
            <a:off x="65737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5" name="Rectangle 269"/>
          <p:cNvSpPr>
            <a:spLocks noChangeArrowheads="1"/>
          </p:cNvSpPr>
          <p:nvPr/>
        </p:nvSpPr>
        <p:spPr bwMode="auto">
          <a:xfrm>
            <a:off x="67896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6" name="Rectangle 270"/>
          <p:cNvSpPr>
            <a:spLocks noChangeArrowheads="1"/>
          </p:cNvSpPr>
          <p:nvPr/>
        </p:nvSpPr>
        <p:spPr bwMode="auto">
          <a:xfrm>
            <a:off x="70055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6" name="Rectangle 280"/>
          <p:cNvSpPr>
            <a:spLocks noChangeArrowheads="1"/>
          </p:cNvSpPr>
          <p:nvPr/>
        </p:nvSpPr>
        <p:spPr bwMode="auto">
          <a:xfrm>
            <a:off x="61419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7" name="Rectangle 281"/>
          <p:cNvSpPr>
            <a:spLocks noChangeArrowheads="1"/>
          </p:cNvSpPr>
          <p:nvPr/>
        </p:nvSpPr>
        <p:spPr bwMode="auto">
          <a:xfrm>
            <a:off x="63578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8" name="Rectangle 282"/>
          <p:cNvSpPr>
            <a:spLocks noChangeArrowheads="1"/>
          </p:cNvSpPr>
          <p:nvPr/>
        </p:nvSpPr>
        <p:spPr bwMode="auto">
          <a:xfrm>
            <a:off x="65737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9" name="Rectangle 283"/>
          <p:cNvSpPr>
            <a:spLocks noChangeArrowheads="1"/>
          </p:cNvSpPr>
          <p:nvPr/>
        </p:nvSpPr>
        <p:spPr bwMode="auto">
          <a:xfrm>
            <a:off x="67896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0" name="Rectangle 284"/>
          <p:cNvSpPr>
            <a:spLocks noChangeArrowheads="1"/>
          </p:cNvSpPr>
          <p:nvPr/>
        </p:nvSpPr>
        <p:spPr bwMode="auto">
          <a:xfrm>
            <a:off x="70055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0" name="Rectangle 294"/>
          <p:cNvSpPr>
            <a:spLocks noChangeArrowheads="1"/>
          </p:cNvSpPr>
          <p:nvPr/>
        </p:nvSpPr>
        <p:spPr bwMode="auto">
          <a:xfrm>
            <a:off x="61419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1" name="Rectangle 295"/>
          <p:cNvSpPr>
            <a:spLocks noChangeArrowheads="1"/>
          </p:cNvSpPr>
          <p:nvPr/>
        </p:nvSpPr>
        <p:spPr bwMode="auto">
          <a:xfrm>
            <a:off x="63578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2" name="Rectangle 296"/>
          <p:cNvSpPr>
            <a:spLocks noChangeArrowheads="1"/>
          </p:cNvSpPr>
          <p:nvPr/>
        </p:nvSpPr>
        <p:spPr bwMode="auto">
          <a:xfrm>
            <a:off x="65737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3" name="Rectangle 297"/>
          <p:cNvSpPr>
            <a:spLocks noChangeArrowheads="1"/>
          </p:cNvSpPr>
          <p:nvPr/>
        </p:nvSpPr>
        <p:spPr bwMode="auto">
          <a:xfrm>
            <a:off x="67896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14" name="Rectangle 298"/>
          <p:cNvSpPr>
            <a:spLocks noChangeArrowheads="1"/>
          </p:cNvSpPr>
          <p:nvPr/>
        </p:nvSpPr>
        <p:spPr bwMode="auto">
          <a:xfrm>
            <a:off x="70055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Oval 501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6" name="Group 51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7" name="Straight Connector 51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23" name="Straight Connector 522"/>
          <p:cNvCxnSpPr>
            <a:stCxn id="502" idx="0"/>
          </p:cNvCxnSpPr>
          <p:nvPr/>
        </p:nvCxnSpPr>
        <p:spPr>
          <a:xfrm flipH="1">
            <a:off x="4505890" y="1337614"/>
            <a:ext cx="2256" cy="1920814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1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19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</p:spTree>
    <p:extLst>
      <p:ext uri="{BB962C8B-B14F-4D97-AF65-F5344CB8AC3E}">
        <p14:creationId xmlns:p14="http://schemas.microsoft.com/office/powerpoint/2010/main" val="53398182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Oval 501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6" name="Group 51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7" name="Straight Connector 51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23" name="Straight Connector 522"/>
          <p:cNvCxnSpPr>
            <a:stCxn id="502" idx="0"/>
          </p:cNvCxnSpPr>
          <p:nvPr/>
        </p:nvCxnSpPr>
        <p:spPr>
          <a:xfrm flipH="1">
            <a:off x="4505890" y="1337614"/>
            <a:ext cx="2256" cy="1920814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endCxn id="502" idx="4"/>
          </p:cNvCxnSpPr>
          <p:nvPr/>
        </p:nvCxnSpPr>
        <p:spPr>
          <a:xfrm>
            <a:off x="4505037" y="3343221"/>
            <a:ext cx="3109" cy="1721759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7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57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4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85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693" name="Rectangle 266"/>
          <p:cNvSpPr>
            <a:spLocks noChangeArrowheads="1"/>
          </p:cNvSpPr>
          <p:nvPr/>
        </p:nvSpPr>
        <p:spPr bwMode="auto">
          <a:xfrm>
            <a:off x="61412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4" name="Rectangle 267"/>
          <p:cNvSpPr>
            <a:spLocks noChangeArrowheads="1"/>
          </p:cNvSpPr>
          <p:nvPr/>
        </p:nvSpPr>
        <p:spPr bwMode="auto">
          <a:xfrm>
            <a:off x="63571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5" name="Rectangle 268"/>
          <p:cNvSpPr>
            <a:spLocks noChangeArrowheads="1"/>
          </p:cNvSpPr>
          <p:nvPr/>
        </p:nvSpPr>
        <p:spPr bwMode="auto">
          <a:xfrm>
            <a:off x="65730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6" name="Rectangle 269"/>
          <p:cNvSpPr>
            <a:spLocks noChangeArrowheads="1"/>
          </p:cNvSpPr>
          <p:nvPr/>
        </p:nvSpPr>
        <p:spPr bwMode="auto">
          <a:xfrm>
            <a:off x="67889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7" name="Rectangle 270"/>
          <p:cNvSpPr>
            <a:spLocks noChangeArrowheads="1"/>
          </p:cNvSpPr>
          <p:nvPr/>
        </p:nvSpPr>
        <p:spPr bwMode="auto">
          <a:xfrm>
            <a:off x="70048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8" name="Rectangle 280"/>
          <p:cNvSpPr>
            <a:spLocks noChangeArrowheads="1"/>
          </p:cNvSpPr>
          <p:nvPr/>
        </p:nvSpPr>
        <p:spPr bwMode="auto">
          <a:xfrm>
            <a:off x="61412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9" name="Rectangle 281"/>
          <p:cNvSpPr>
            <a:spLocks noChangeArrowheads="1"/>
          </p:cNvSpPr>
          <p:nvPr/>
        </p:nvSpPr>
        <p:spPr bwMode="auto">
          <a:xfrm>
            <a:off x="63571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0" name="Rectangle 282"/>
          <p:cNvSpPr>
            <a:spLocks noChangeArrowheads="1"/>
          </p:cNvSpPr>
          <p:nvPr/>
        </p:nvSpPr>
        <p:spPr bwMode="auto">
          <a:xfrm>
            <a:off x="65730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1" name="Rectangle 283"/>
          <p:cNvSpPr>
            <a:spLocks noChangeArrowheads="1"/>
          </p:cNvSpPr>
          <p:nvPr/>
        </p:nvSpPr>
        <p:spPr bwMode="auto">
          <a:xfrm>
            <a:off x="67889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2" name="Rectangle 284"/>
          <p:cNvSpPr>
            <a:spLocks noChangeArrowheads="1"/>
          </p:cNvSpPr>
          <p:nvPr/>
        </p:nvSpPr>
        <p:spPr bwMode="auto">
          <a:xfrm>
            <a:off x="70048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3" name="Rectangle 294"/>
          <p:cNvSpPr>
            <a:spLocks noChangeArrowheads="1"/>
          </p:cNvSpPr>
          <p:nvPr/>
        </p:nvSpPr>
        <p:spPr bwMode="auto">
          <a:xfrm>
            <a:off x="61412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4" name="Rectangle 295"/>
          <p:cNvSpPr>
            <a:spLocks noChangeArrowheads="1"/>
          </p:cNvSpPr>
          <p:nvPr/>
        </p:nvSpPr>
        <p:spPr bwMode="auto">
          <a:xfrm>
            <a:off x="63571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5" name="Rectangle 296"/>
          <p:cNvSpPr>
            <a:spLocks noChangeArrowheads="1"/>
          </p:cNvSpPr>
          <p:nvPr/>
        </p:nvSpPr>
        <p:spPr bwMode="auto">
          <a:xfrm>
            <a:off x="65730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6" name="Rectangle 297"/>
          <p:cNvSpPr>
            <a:spLocks noChangeArrowheads="1"/>
          </p:cNvSpPr>
          <p:nvPr/>
        </p:nvSpPr>
        <p:spPr bwMode="auto">
          <a:xfrm>
            <a:off x="67889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7" name="Rectangle 298"/>
          <p:cNvSpPr>
            <a:spLocks noChangeArrowheads="1"/>
          </p:cNvSpPr>
          <p:nvPr/>
        </p:nvSpPr>
        <p:spPr bwMode="auto">
          <a:xfrm>
            <a:off x="70048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7" name="Rectangle 266"/>
          <p:cNvSpPr>
            <a:spLocks noChangeArrowheads="1"/>
          </p:cNvSpPr>
          <p:nvPr/>
        </p:nvSpPr>
        <p:spPr bwMode="auto">
          <a:xfrm>
            <a:off x="4629782" y="4276494"/>
            <a:ext cx="644685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28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2423233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Oval 501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6" name="Group 51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7" name="Straight Connector 51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4484834" y="2816096"/>
            <a:ext cx="1183233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200" b="1" i="1" dirty="0">
                <a:latin typeface="Times New Roman"/>
                <a:cs typeface="Times New Roman"/>
              </a:rPr>
              <a:t>dy</a:t>
            </a:r>
            <a:r>
              <a:rPr lang="en-US" sz="1200" b="1" dirty="0">
                <a:latin typeface="Times New Roman"/>
                <a:cs typeface="Times New Roman"/>
              </a:rPr>
              <a:t> =-1</a:t>
            </a:r>
          </a:p>
        </p:txBody>
      </p:sp>
      <p:cxnSp>
        <p:nvCxnSpPr>
          <p:cNvPr id="523" name="Straight Connector 522"/>
          <p:cNvCxnSpPr>
            <a:stCxn id="502" idx="0"/>
          </p:cNvCxnSpPr>
          <p:nvPr/>
        </p:nvCxnSpPr>
        <p:spPr>
          <a:xfrm flipH="1">
            <a:off x="4505890" y="1337614"/>
            <a:ext cx="2256" cy="1920814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endCxn id="502" idx="4"/>
          </p:cNvCxnSpPr>
          <p:nvPr/>
        </p:nvCxnSpPr>
        <p:spPr>
          <a:xfrm>
            <a:off x="4505037" y="3343221"/>
            <a:ext cx="3109" cy="1721759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7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57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4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85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4665305" y="2987390"/>
            <a:ext cx="536885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-1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58" name="Text Box 3"/>
          <p:cNvSpPr txBox="1">
            <a:spLocks noChangeArrowheads="1"/>
          </p:cNvSpPr>
          <p:nvPr/>
        </p:nvSpPr>
        <p:spPr bwMode="auto">
          <a:xfrm>
            <a:off x="4680857" y="3203594"/>
            <a:ext cx="49413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0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71" name="Text Box 3"/>
          <p:cNvSpPr txBox="1">
            <a:spLocks noChangeArrowheads="1"/>
          </p:cNvSpPr>
          <p:nvPr/>
        </p:nvSpPr>
        <p:spPr bwMode="auto">
          <a:xfrm>
            <a:off x="4701592" y="3417246"/>
            <a:ext cx="47899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12" name="Text Box 3"/>
          <p:cNvSpPr txBox="1">
            <a:spLocks noChangeArrowheads="1"/>
          </p:cNvSpPr>
          <p:nvPr/>
        </p:nvSpPr>
        <p:spPr bwMode="auto">
          <a:xfrm>
            <a:off x="4669678" y="1463392"/>
            <a:ext cx="688726" cy="200065"/>
          </a:xfrm>
          <a:prstGeom prst="rect">
            <a:avLst/>
          </a:prstGeom>
          <a:solidFill>
            <a:schemeClr val="bg1">
              <a:lumMod val="65000"/>
              <a:alpha val="41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+ 1</a:t>
            </a:r>
          </a:p>
        </p:txBody>
      </p:sp>
      <p:sp>
        <p:nvSpPr>
          <p:cNvPr id="614" name="Text Box 3"/>
          <p:cNvSpPr txBox="1">
            <a:spLocks noChangeArrowheads="1"/>
          </p:cNvSpPr>
          <p:nvPr/>
        </p:nvSpPr>
        <p:spPr bwMode="auto">
          <a:xfrm>
            <a:off x="4669678" y="1678315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+ 2</a:t>
            </a:r>
          </a:p>
        </p:txBody>
      </p:sp>
      <p:sp>
        <p:nvSpPr>
          <p:cNvPr id="626" name="Text Box 3"/>
          <p:cNvSpPr txBox="1">
            <a:spLocks noChangeArrowheads="1"/>
          </p:cNvSpPr>
          <p:nvPr/>
        </p:nvSpPr>
        <p:spPr bwMode="auto">
          <a:xfrm>
            <a:off x="4712751" y="1893238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. . .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4733560" y="2784772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4" name="Text Box 3"/>
          <p:cNvSpPr txBox="1">
            <a:spLocks noChangeArrowheads="1"/>
          </p:cNvSpPr>
          <p:nvPr/>
        </p:nvSpPr>
        <p:spPr bwMode="auto">
          <a:xfrm>
            <a:off x="4692323" y="3648727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693" name="Rectangle 266"/>
          <p:cNvSpPr>
            <a:spLocks noChangeArrowheads="1"/>
          </p:cNvSpPr>
          <p:nvPr/>
        </p:nvSpPr>
        <p:spPr bwMode="auto">
          <a:xfrm>
            <a:off x="61412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4" name="Rectangle 267"/>
          <p:cNvSpPr>
            <a:spLocks noChangeArrowheads="1"/>
          </p:cNvSpPr>
          <p:nvPr/>
        </p:nvSpPr>
        <p:spPr bwMode="auto">
          <a:xfrm>
            <a:off x="63571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5" name="Rectangle 268"/>
          <p:cNvSpPr>
            <a:spLocks noChangeArrowheads="1"/>
          </p:cNvSpPr>
          <p:nvPr/>
        </p:nvSpPr>
        <p:spPr bwMode="auto">
          <a:xfrm>
            <a:off x="65730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6" name="Rectangle 269"/>
          <p:cNvSpPr>
            <a:spLocks noChangeArrowheads="1"/>
          </p:cNvSpPr>
          <p:nvPr/>
        </p:nvSpPr>
        <p:spPr bwMode="auto">
          <a:xfrm>
            <a:off x="67889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7" name="Rectangle 270"/>
          <p:cNvSpPr>
            <a:spLocks noChangeArrowheads="1"/>
          </p:cNvSpPr>
          <p:nvPr/>
        </p:nvSpPr>
        <p:spPr bwMode="auto">
          <a:xfrm>
            <a:off x="70048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8" name="Rectangle 280"/>
          <p:cNvSpPr>
            <a:spLocks noChangeArrowheads="1"/>
          </p:cNvSpPr>
          <p:nvPr/>
        </p:nvSpPr>
        <p:spPr bwMode="auto">
          <a:xfrm>
            <a:off x="61412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9" name="Rectangle 281"/>
          <p:cNvSpPr>
            <a:spLocks noChangeArrowheads="1"/>
          </p:cNvSpPr>
          <p:nvPr/>
        </p:nvSpPr>
        <p:spPr bwMode="auto">
          <a:xfrm>
            <a:off x="63571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0" name="Rectangle 282"/>
          <p:cNvSpPr>
            <a:spLocks noChangeArrowheads="1"/>
          </p:cNvSpPr>
          <p:nvPr/>
        </p:nvSpPr>
        <p:spPr bwMode="auto">
          <a:xfrm>
            <a:off x="65730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1" name="Rectangle 283"/>
          <p:cNvSpPr>
            <a:spLocks noChangeArrowheads="1"/>
          </p:cNvSpPr>
          <p:nvPr/>
        </p:nvSpPr>
        <p:spPr bwMode="auto">
          <a:xfrm>
            <a:off x="67889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2" name="Rectangle 284"/>
          <p:cNvSpPr>
            <a:spLocks noChangeArrowheads="1"/>
          </p:cNvSpPr>
          <p:nvPr/>
        </p:nvSpPr>
        <p:spPr bwMode="auto">
          <a:xfrm>
            <a:off x="70048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3" name="Rectangle 294"/>
          <p:cNvSpPr>
            <a:spLocks noChangeArrowheads="1"/>
          </p:cNvSpPr>
          <p:nvPr/>
        </p:nvSpPr>
        <p:spPr bwMode="auto">
          <a:xfrm>
            <a:off x="61412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4" name="Rectangle 295"/>
          <p:cNvSpPr>
            <a:spLocks noChangeArrowheads="1"/>
          </p:cNvSpPr>
          <p:nvPr/>
        </p:nvSpPr>
        <p:spPr bwMode="auto">
          <a:xfrm>
            <a:off x="63571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5" name="Rectangle 296"/>
          <p:cNvSpPr>
            <a:spLocks noChangeArrowheads="1"/>
          </p:cNvSpPr>
          <p:nvPr/>
        </p:nvSpPr>
        <p:spPr bwMode="auto">
          <a:xfrm>
            <a:off x="65730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6" name="Rectangle 297"/>
          <p:cNvSpPr>
            <a:spLocks noChangeArrowheads="1"/>
          </p:cNvSpPr>
          <p:nvPr/>
        </p:nvSpPr>
        <p:spPr bwMode="auto">
          <a:xfrm>
            <a:off x="67889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7" name="Rectangle 298"/>
          <p:cNvSpPr>
            <a:spLocks noChangeArrowheads="1"/>
          </p:cNvSpPr>
          <p:nvPr/>
        </p:nvSpPr>
        <p:spPr bwMode="auto">
          <a:xfrm>
            <a:off x="70048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1" name="Rectangle 266"/>
          <p:cNvSpPr>
            <a:spLocks noChangeArrowheads="1"/>
          </p:cNvSpPr>
          <p:nvPr/>
        </p:nvSpPr>
        <p:spPr bwMode="auto">
          <a:xfrm>
            <a:off x="4629782" y="4927368"/>
            <a:ext cx="489264" cy="20319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5" name="Rectangle 266"/>
          <p:cNvSpPr>
            <a:spLocks noChangeArrowheads="1"/>
          </p:cNvSpPr>
          <p:nvPr/>
        </p:nvSpPr>
        <p:spPr bwMode="auto">
          <a:xfrm>
            <a:off x="4629782" y="4711469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6" name="Rectangle 266"/>
          <p:cNvSpPr>
            <a:spLocks noChangeArrowheads="1"/>
          </p:cNvSpPr>
          <p:nvPr/>
        </p:nvSpPr>
        <p:spPr bwMode="auto">
          <a:xfrm>
            <a:off x="4629782" y="4492394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7" name="Rectangle 266"/>
          <p:cNvSpPr>
            <a:spLocks noChangeArrowheads="1"/>
          </p:cNvSpPr>
          <p:nvPr/>
        </p:nvSpPr>
        <p:spPr bwMode="auto">
          <a:xfrm>
            <a:off x="4629782" y="4276494"/>
            <a:ext cx="644685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8" name="Text Box 3"/>
          <p:cNvSpPr txBox="1">
            <a:spLocks noChangeArrowheads="1"/>
          </p:cNvSpPr>
          <p:nvPr/>
        </p:nvSpPr>
        <p:spPr bwMode="auto">
          <a:xfrm>
            <a:off x="4632868" y="4490774"/>
            <a:ext cx="641840" cy="18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- 2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99" name="Text Box 3"/>
          <p:cNvSpPr txBox="1">
            <a:spLocks noChangeArrowheads="1"/>
          </p:cNvSpPr>
          <p:nvPr/>
        </p:nvSpPr>
        <p:spPr bwMode="auto">
          <a:xfrm>
            <a:off x="4621131" y="4699744"/>
            <a:ext cx="646345" cy="17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00" name="Text Box 3"/>
          <p:cNvSpPr txBox="1">
            <a:spLocks noChangeArrowheads="1"/>
          </p:cNvSpPr>
          <p:nvPr/>
        </p:nvSpPr>
        <p:spPr bwMode="auto">
          <a:xfrm>
            <a:off x="4612865" y="4910756"/>
            <a:ext cx="471711" cy="2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719" name="Rectangle 266"/>
          <p:cNvSpPr>
            <a:spLocks noChangeArrowheads="1"/>
          </p:cNvSpPr>
          <p:nvPr/>
        </p:nvSpPr>
        <p:spPr bwMode="auto">
          <a:xfrm>
            <a:off x="4631127" y="4274098"/>
            <a:ext cx="427723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25" name="Text Box 3"/>
          <p:cNvSpPr txBox="1">
            <a:spLocks noChangeArrowheads="1"/>
          </p:cNvSpPr>
          <p:nvPr/>
        </p:nvSpPr>
        <p:spPr bwMode="auto">
          <a:xfrm>
            <a:off x="4681146" y="4284448"/>
            <a:ext cx="360497" cy="1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26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19" name="Text Box 3"/>
          <p:cNvSpPr txBox="1">
            <a:spLocks noChangeArrowheads="1"/>
          </p:cNvSpPr>
          <p:nvPr/>
        </p:nvSpPr>
        <p:spPr bwMode="auto">
          <a:xfrm>
            <a:off x="4652850" y="1209664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36000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lang="en-US" sz="12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6390940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Oval 501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6" name="Group 51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7" name="Straight Connector 51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4484834" y="2816096"/>
            <a:ext cx="1183233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200" b="1" i="1" dirty="0">
                <a:latin typeface="Times New Roman"/>
                <a:cs typeface="Times New Roman"/>
              </a:rPr>
              <a:t>dy</a:t>
            </a:r>
            <a:r>
              <a:rPr lang="en-US" sz="1200" b="1" dirty="0">
                <a:latin typeface="Times New Roman"/>
                <a:cs typeface="Times New Roman"/>
              </a:rPr>
              <a:t> =-1</a:t>
            </a:r>
          </a:p>
        </p:txBody>
      </p:sp>
      <p:cxnSp>
        <p:nvCxnSpPr>
          <p:cNvPr id="523" name="Straight Connector 522"/>
          <p:cNvCxnSpPr>
            <a:stCxn id="502" idx="0"/>
          </p:cNvCxnSpPr>
          <p:nvPr/>
        </p:nvCxnSpPr>
        <p:spPr>
          <a:xfrm flipH="1">
            <a:off x="4505890" y="1337614"/>
            <a:ext cx="2256" cy="1920814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endCxn id="502" idx="4"/>
          </p:cNvCxnSpPr>
          <p:nvPr/>
        </p:nvCxnSpPr>
        <p:spPr>
          <a:xfrm>
            <a:off x="4505037" y="3343221"/>
            <a:ext cx="3109" cy="1721759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7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57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4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85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4665305" y="2987390"/>
            <a:ext cx="536885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-1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58" name="Text Box 3"/>
          <p:cNvSpPr txBox="1">
            <a:spLocks noChangeArrowheads="1"/>
          </p:cNvSpPr>
          <p:nvPr/>
        </p:nvSpPr>
        <p:spPr bwMode="auto">
          <a:xfrm>
            <a:off x="4680857" y="3203594"/>
            <a:ext cx="49413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0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71" name="Text Box 3"/>
          <p:cNvSpPr txBox="1">
            <a:spLocks noChangeArrowheads="1"/>
          </p:cNvSpPr>
          <p:nvPr/>
        </p:nvSpPr>
        <p:spPr bwMode="auto">
          <a:xfrm>
            <a:off x="4701592" y="3417246"/>
            <a:ext cx="47899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12" name="Text Box 3"/>
          <p:cNvSpPr txBox="1">
            <a:spLocks noChangeArrowheads="1"/>
          </p:cNvSpPr>
          <p:nvPr/>
        </p:nvSpPr>
        <p:spPr bwMode="auto">
          <a:xfrm>
            <a:off x="4669678" y="1463392"/>
            <a:ext cx="688726" cy="200065"/>
          </a:xfrm>
          <a:prstGeom prst="rect">
            <a:avLst/>
          </a:prstGeom>
          <a:solidFill>
            <a:schemeClr val="bg1">
              <a:lumMod val="65000"/>
              <a:alpha val="41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+ 1</a:t>
            </a:r>
          </a:p>
        </p:txBody>
      </p:sp>
      <p:sp>
        <p:nvSpPr>
          <p:cNvPr id="614" name="Text Box 3"/>
          <p:cNvSpPr txBox="1">
            <a:spLocks noChangeArrowheads="1"/>
          </p:cNvSpPr>
          <p:nvPr/>
        </p:nvSpPr>
        <p:spPr bwMode="auto">
          <a:xfrm>
            <a:off x="4669678" y="1678315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+ 2</a:t>
            </a:r>
          </a:p>
        </p:txBody>
      </p:sp>
      <p:sp>
        <p:nvSpPr>
          <p:cNvPr id="626" name="Text Box 3"/>
          <p:cNvSpPr txBox="1">
            <a:spLocks noChangeArrowheads="1"/>
          </p:cNvSpPr>
          <p:nvPr/>
        </p:nvSpPr>
        <p:spPr bwMode="auto">
          <a:xfrm>
            <a:off x="4712751" y="1893238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. . .</a:t>
            </a:r>
          </a:p>
        </p:txBody>
      </p:sp>
      <p:sp>
        <p:nvSpPr>
          <p:cNvPr id="628" name="Text Box 3"/>
          <p:cNvSpPr txBox="1">
            <a:spLocks noChangeArrowheads="1"/>
          </p:cNvSpPr>
          <p:nvPr/>
        </p:nvSpPr>
        <p:spPr bwMode="auto">
          <a:xfrm>
            <a:off x="4652850" y="1209664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36000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lang="en-US" sz="12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4733560" y="2784772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4" name="Text Box 3"/>
          <p:cNvSpPr txBox="1">
            <a:spLocks noChangeArrowheads="1"/>
          </p:cNvSpPr>
          <p:nvPr/>
        </p:nvSpPr>
        <p:spPr bwMode="auto">
          <a:xfrm>
            <a:off x="4692323" y="3648727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693" name="Rectangle 266"/>
          <p:cNvSpPr>
            <a:spLocks noChangeArrowheads="1"/>
          </p:cNvSpPr>
          <p:nvPr/>
        </p:nvSpPr>
        <p:spPr bwMode="auto">
          <a:xfrm>
            <a:off x="61412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4" name="Rectangle 267"/>
          <p:cNvSpPr>
            <a:spLocks noChangeArrowheads="1"/>
          </p:cNvSpPr>
          <p:nvPr/>
        </p:nvSpPr>
        <p:spPr bwMode="auto">
          <a:xfrm>
            <a:off x="63571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5" name="Rectangle 268"/>
          <p:cNvSpPr>
            <a:spLocks noChangeArrowheads="1"/>
          </p:cNvSpPr>
          <p:nvPr/>
        </p:nvSpPr>
        <p:spPr bwMode="auto">
          <a:xfrm>
            <a:off x="65730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6" name="Rectangle 269"/>
          <p:cNvSpPr>
            <a:spLocks noChangeArrowheads="1"/>
          </p:cNvSpPr>
          <p:nvPr/>
        </p:nvSpPr>
        <p:spPr bwMode="auto">
          <a:xfrm>
            <a:off x="67889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7" name="Rectangle 270"/>
          <p:cNvSpPr>
            <a:spLocks noChangeArrowheads="1"/>
          </p:cNvSpPr>
          <p:nvPr/>
        </p:nvSpPr>
        <p:spPr bwMode="auto">
          <a:xfrm>
            <a:off x="70048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8" name="Rectangle 280"/>
          <p:cNvSpPr>
            <a:spLocks noChangeArrowheads="1"/>
          </p:cNvSpPr>
          <p:nvPr/>
        </p:nvSpPr>
        <p:spPr bwMode="auto">
          <a:xfrm>
            <a:off x="61412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9" name="Rectangle 281"/>
          <p:cNvSpPr>
            <a:spLocks noChangeArrowheads="1"/>
          </p:cNvSpPr>
          <p:nvPr/>
        </p:nvSpPr>
        <p:spPr bwMode="auto">
          <a:xfrm>
            <a:off x="63571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0" name="Rectangle 282"/>
          <p:cNvSpPr>
            <a:spLocks noChangeArrowheads="1"/>
          </p:cNvSpPr>
          <p:nvPr/>
        </p:nvSpPr>
        <p:spPr bwMode="auto">
          <a:xfrm>
            <a:off x="65730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1" name="Rectangle 283"/>
          <p:cNvSpPr>
            <a:spLocks noChangeArrowheads="1"/>
          </p:cNvSpPr>
          <p:nvPr/>
        </p:nvSpPr>
        <p:spPr bwMode="auto">
          <a:xfrm>
            <a:off x="67889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2" name="Rectangle 284"/>
          <p:cNvSpPr>
            <a:spLocks noChangeArrowheads="1"/>
          </p:cNvSpPr>
          <p:nvPr/>
        </p:nvSpPr>
        <p:spPr bwMode="auto">
          <a:xfrm>
            <a:off x="70048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3" name="Rectangle 294"/>
          <p:cNvSpPr>
            <a:spLocks noChangeArrowheads="1"/>
          </p:cNvSpPr>
          <p:nvPr/>
        </p:nvSpPr>
        <p:spPr bwMode="auto">
          <a:xfrm>
            <a:off x="61412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4" name="Rectangle 295"/>
          <p:cNvSpPr>
            <a:spLocks noChangeArrowheads="1"/>
          </p:cNvSpPr>
          <p:nvPr/>
        </p:nvSpPr>
        <p:spPr bwMode="auto">
          <a:xfrm>
            <a:off x="63571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5" name="Rectangle 296"/>
          <p:cNvSpPr>
            <a:spLocks noChangeArrowheads="1"/>
          </p:cNvSpPr>
          <p:nvPr/>
        </p:nvSpPr>
        <p:spPr bwMode="auto">
          <a:xfrm>
            <a:off x="65730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6" name="Rectangle 297"/>
          <p:cNvSpPr>
            <a:spLocks noChangeArrowheads="1"/>
          </p:cNvSpPr>
          <p:nvPr/>
        </p:nvSpPr>
        <p:spPr bwMode="auto">
          <a:xfrm>
            <a:off x="67889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7" name="Rectangle 298"/>
          <p:cNvSpPr>
            <a:spLocks noChangeArrowheads="1"/>
          </p:cNvSpPr>
          <p:nvPr/>
        </p:nvSpPr>
        <p:spPr bwMode="auto">
          <a:xfrm>
            <a:off x="70048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1" name="Rectangle 266"/>
          <p:cNvSpPr>
            <a:spLocks noChangeArrowheads="1"/>
          </p:cNvSpPr>
          <p:nvPr/>
        </p:nvSpPr>
        <p:spPr bwMode="auto">
          <a:xfrm>
            <a:off x="4629782" y="4927368"/>
            <a:ext cx="489264" cy="20319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5" name="Rectangle 266"/>
          <p:cNvSpPr>
            <a:spLocks noChangeArrowheads="1"/>
          </p:cNvSpPr>
          <p:nvPr/>
        </p:nvSpPr>
        <p:spPr bwMode="auto">
          <a:xfrm>
            <a:off x="4629782" y="4711469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6" name="Rectangle 266"/>
          <p:cNvSpPr>
            <a:spLocks noChangeArrowheads="1"/>
          </p:cNvSpPr>
          <p:nvPr/>
        </p:nvSpPr>
        <p:spPr bwMode="auto">
          <a:xfrm>
            <a:off x="4629782" y="4492394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7" name="Rectangle 266"/>
          <p:cNvSpPr>
            <a:spLocks noChangeArrowheads="1"/>
          </p:cNvSpPr>
          <p:nvPr/>
        </p:nvSpPr>
        <p:spPr bwMode="auto">
          <a:xfrm>
            <a:off x="4629782" y="4276494"/>
            <a:ext cx="644685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8" name="Text Box 3"/>
          <p:cNvSpPr txBox="1">
            <a:spLocks noChangeArrowheads="1"/>
          </p:cNvSpPr>
          <p:nvPr/>
        </p:nvSpPr>
        <p:spPr bwMode="auto">
          <a:xfrm>
            <a:off x="4632868" y="4490774"/>
            <a:ext cx="641840" cy="18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- 2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99" name="Text Box 3"/>
          <p:cNvSpPr txBox="1">
            <a:spLocks noChangeArrowheads="1"/>
          </p:cNvSpPr>
          <p:nvPr/>
        </p:nvSpPr>
        <p:spPr bwMode="auto">
          <a:xfrm>
            <a:off x="4621131" y="4699744"/>
            <a:ext cx="646345" cy="17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00" name="Text Box 3"/>
          <p:cNvSpPr txBox="1">
            <a:spLocks noChangeArrowheads="1"/>
          </p:cNvSpPr>
          <p:nvPr/>
        </p:nvSpPr>
        <p:spPr bwMode="auto">
          <a:xfrm>
            <a:off x="4612865" y="4910756"/>
            <a:ext cx="471711" cy="2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719" name="Rectangle 266"/>
          <p:cNvSpPr>
            <a:spLocks noChangeArrowheads="1"/>
          </p:cNvSpPr>
          <p:nvPr/>
        </p:nvSpPr>
        <p:spPr bwMode="auto">
          <a:xfrm>
            <a:off x="4631127" y="4274098"/>
            <a:ext cx="427723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25" name="Text Box 3"/>
          <p:cNvSpPr txBox="1">
            <a:spLocks noChangeArrowheads="1"/>
          </p:cNvSpPr>
          <p:nvPr/>
        </p:nvSpPr>
        <p:spPr bwMode="auto">
          <a:xfrm>
            <a:off x="4681146" y="4284448"/>
            <a:ext cx="360497" cy="1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26" name="Rectangle 525"/>
          <p:cNvSpPr/>
          <p:nvPr/>
        </p:nvSpPr>
        <p:spPr>
          <a:xfrm>
            <a:off x="2691332" y="2114258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9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8074740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Oval 501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6" name="Group 51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7" name="Straight Connector 51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4484834" y="2816096"/>
            <a:ext cx="1183233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200" b="1" i="1" dirty="0">
                <a:latin typeface="Times New Roman"/>
                <a:cs typeface="Times New Roman"/>
              </a:rPr>
              <a:t>dy</a:t>
            </a:r>
            <a:r>
              <a:rPr lang="en-US" sz="1200" b="1" dirty="0">
                <a:latin typeface="Times New Roman"/>
                <a:cs typeface="Times New Roman"/>
              </a:rPr>
              <a:t> =-1</a:t>
            </a:r>
          </a:p>
        </p:txBody>
      </p:sp>
      <p:cxnSp>
        <p:nvCxnSpPr>
          <p:cNvPr id="523" name="Straight Connector 522"/>
          <p:cNvCxnSpPr>
            <a:stCxn id="502" idx="0"/>
          </p:cNvCxnSpPr>
          <p:nvPr/>
        </p:nvCxnSpPr>
        <p:spPr>
          <a:xfrm flipH="1">
            <a:off x="4505890" y="1337614"/>
            <a:ext cx="2256" cy="1920814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endCxn id="502" idx="4"/>
          </p:cNvCxnSpPr>
          <p:nvPr/>
        </p:nvCxnSpPr>
        <p:spPr>
          <a:xfrm>
            <a:off x="4505037" y="3343221"/>
            <a:ext cx="3109" cy="1721759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7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57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2" name="Text Box 3"/>
          <p:cNvSpPr txBox="1">
            <a:spLocks noChangeArrowheads="1"/>
          </p:cNvSpPr>
          <p:nvPr/>
        </p:nvSpPr>
        <p:spPr bwMode="auto">
          <a:xfrm>
            <a:off x="2004283" y="2116800"/>
            <a:ext cx="645247" cy="1986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dirty="0">
                <a:latin typeface="Times New Roman"/>
                <a:cs typeface="Times New Roman"/>
              </a:rPr>
              <a:t>(</a:t>
            </a:r>
            <a:r>
              <a:rPr lang="en-US" sz="1200" i="1" dirty="0">
                <a:latin typeface="Times New Roman"/>
                <a:cs typeface="Times New Roman"/>
              </a:rPr>
              <a:t>x</a:t>
            </a:r>
            <a:r>
              <a:rPr lang="en-US" sz="1200" baseline="-25000" dirty="0">
                <a:latin typeface="Times New Roman"/>
                <a:cs typeface="Times New Roman"/>
              </a:rPr>
              <a:t>1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200" i="1" dirty="0">
                <a:latin typeface="Times New Roman"/>
                <a:cs typeface="Times New Roman"/>
              </a:rPr>
              <a:t>+dy</a:t>
            </a:r>
            <a:r>
              <a:rPr lang="en-US" sz="1200" dirty="0">
                <a:latin typeface="Times New Roman"/>
                <a:cs typeface="Times New Roman"/>
              </a:rPr>
              <a:t>)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84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85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4665305" y="2987390"/>
            <a:ext cx="536885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-1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58" name="Text Box 3"/>
          <p:cNvSpPr txBox="1">
            <a:spLocks noChangeArrowheads="1"/>
          </p:cNvSpPr>
          <p:nvPr/>
        </p:nvSpPr>
        <p:spPr bwMode="auto">
          <a:xfrm>
            <a:off x="4680857" y="3203594"/>
            <a:ext cx="49413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0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71" name="Text Box 3"/>
          <p:cNvSpPr txBox="1">
            <a:spLocks noChangeArrowheads="1"/>
          </p:cNvSpPr>
          <p:nvPr/>
        </p:nvSpPr>
        <p:spPr bwMode="auto">
          <a:xfrm>
            <a:off x="4701592" y="3417246"/>
            <a:ext cx="47899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12" name="Text Box 3"/>
          <p:cNvSpPr txBox="1">
            <a:spLocks noChangeArrowheads="1"/>
          </p:cNvSpPr>
          <p:nvPr/>
        </p:nvSpPr>
        <p:spPr bwMode="auto">
          <a:xfrm>
            <a:off x="4669678" y="1463392"/>
            <a:ext cx="688726" cy="200065"/>
          </a:xfrm>
          <a:prstGeom prst="rect">
            <a:avLst/>
          </a:prstGeom>
          <a:solidFill>
            <a:schemeClr val="bg1">
              <a:lumMod val="65000"/>
              <a:alpha val="41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+ 1</a:t>
            </a:r>
          </a:p>
        </p:txBody>
      </p:sp>
      <p:sp>
        <p:nvSpPr>
          <p:cNvPr id="614" name="Text Box 3"/>
          <p:cNvSpPr txBox="1">
            <a:spLocks noChangeArrowheads="1"/>
          </p:cNvSpPr>
          <p:nvPr/>
        </p:nvSpPr>
        <p:spPr bwMode="auto">
          <a:xfrm>
            <a:off x="4669678" y="1678315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+ 2</a:t>
            </a:r>
          </a:p>
        </p:txBody>
      </p:sp>
      <p:sp>
        <p:nvSpPr>
          <p:cNvPr id="626" name="Text Box 3"/>
          <p:cNvSpPr txBox="1">
            <a:spLocks noChangeArrowheads="1"/>
          </p:cNvSpPr>
          <p:nvPr/>
        </p:nvSpPr>
        <p:spPr bwMode="auto">
          <a:xfrm>
            <a:off x="4712751" y="1893238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. . .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4733560" y="2784772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4" name="Text Box 3"/>
          <p:cNvSpPr txBox="1">
            <a:spLocks noChangeArrowheads="1"/>
          </p:cNvSpPr>
          <p:nvPr/>
        </p:nvSpPr>
        <p:spPr bwMode="auto">
          <a:xfrm>
            <a:off x="4692323" y="3648727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693" name="Rectangle 266"/>
          <p:cNvSpPr>
            <a:spLocks noChangeArrowheads="1"/>
          </p:cNvSpPr>
          <p:nvPr/>
        </p:nvSpPr>
        <p:spPr bwMode="auto">
          <a:xfrm>
            <a:off x="61412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4" name="Rectangle 267"/>
          <p:cNvSpPr>
            <a:spLocks noChangeArrowheads="1"/>
          </p:cNvSpPr>
          <p:nvPr/>
        </p:nvSpPr>
        <p:spPr bwMode="auto">
          <a:xfrm>
            <a:off x="63571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5" name="Rectangle 268"/>
          <p:cNvSpPr>
            <a:spLocks noChangeArrowheads="1"/>
          </p:cNvSpPr>
          <p:nvPr/>
        </p:nvSpPr>
        <p:spPr bwMode="auto">
          <a:xfrm>
            <a:off x="65730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6" name="Rectangle 269"/>
          <p:cNvSpPr>
            <a:spLocks noChangeArrowheads="1"/>
          </p:cNvSpPr>
          <p:nvPr/>
        </p:nvSpPr>
        <p:spPr bwMode="auto">
          <a:xfrm>
            <a:off x="67889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7" name="Rectangle 270"/>
          <p:cNvSpPr>
            <a:spLocks noChangeArrowheads="1"/>
          </p:cNvSpPr>
          <p:nvPr/>
        </p:nvSpPr>
        <p:spPr bwMode="auto">
          <a:xfrm>
            <a:off x="70048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8" name="Rectangle 280"/>
          <p:cNvSpPr>
            <a:spLocks noChangeArrowheads="1"/>
          </p:cNvSpPr>
          <p:nvPr/>
        </p:nvSpPr>
        <p:spPr bwMode="auto">
          <a:xfrm>
            <a:off x="61412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9" name="Rectangle 281"/>
          <p:cNvSpPr>
            <a:spLocks noChangeArrowheads="1"/>
          </p:cNvSpPr>
          <p:nvPr/>
        </p:nvSpPr>
        <p:spPr bwMode="auto">
          <a:xfrm>
            <a:off x="63571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0" name="Rectangle 282"/>
          <p:cNvSpPr>
            <a:spLocks noChangeArrowheads="1"/>
          </p:cNvSpPr>
          <p:nvPr/>
        </p:nvSpPr>
        <p:spPr bwMode="auto">
          <a:xfrm>
            <a:off x="65730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1" name="Rectangle 283"/>
          <p:cNvSpPr>
            <a:spLocks noChangeArrowheads="1"/>
          </p:cNvSpPr>
          <p:nvPr/>
        </p:nvSpPr>
        <p:spPr bwMode="auto">
          <a:xfrm>
            <a:off x="67889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2" name="Rectangle 284"/>
          <p:cNvSpPr>
            <a:spLocks noChangeArrowheads="1"/>
          </p:cNvSpPr>
          <p:nvPr/>
        </p:nvSpPr>
        <p:spPr bwMode="auto">
          <a:xfrm>
            <a:off x="70048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3" name="Rectangle 294"/>
          <p:cNvSpPr>
            <a:spLocks noChangeArrowheads="1"/>
          </p:cNvSpPr>
          <p:nvPr/>
        </p:nvSpPr>
        <p:spPr bwMode="auto">
          <a:xfrm>
            <a:off x="61412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4" name="Rectangle 295"/>
          <p:cNvSpPr>
            <a:spLocks noChangeArrowheads="1"/>
          </p:cNvSpPr>
          <p:nvPr/>
        </p:nvSpPr>
        <p:spPr bwMode="auto">
          <a:xfrm>
            <a:off x="63571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5" name="Rectangle 296"/>
          <p:cNvSpPr>
            <a:spLocks noChangeArrowheads="1"/>
          </p:cNvSpPr>
          <p:nvPr/>
        </p:nvSpPr>
        <p:spPr bwMode="auto">
          <a:xfrm>
            <a:off x="65730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6" name="Rectangle 297"/>
          <p:cNvSpPr>
            <a:spLocks noChangeArrowheads="1"/>
          </p:cNvSpPr>
          <p:nvPr/>
        </p:nvSpPr>
        <p:spPr bwMode="auto">
          <a:xfrm>
            <a:off x="67889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7" name="Rectangle 298"/>
          <p:cNvSpPr>
            <a:spLocks noChangeArrowheads="1"/>
          </p:cNvSpPr>
          <p:nvPr/>
        </p:nvSpPr>
        <p:spPr bwMode="auto">
          <a:xfrm>
            <a:off x="70048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1" name="Rectangle 266"/>
          <p:cNvSpPr>
            <a:spLocks noChangeArrowheads="1"/>
          </p:cNvSpPr>
          <p:nvPr/>
        </p:nvSpPr>
        <p:spPr bwMode="auto">
          <a:xfrm>
            <a:off x="4629782" y="4927368"/>
            <a:ext cx="489264" cy="20319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5" name="Rectangle 266"/>
          <p:cNvSpPr>
            <a:spLocks noChangeArrowheads="1"/>
          </p:cNvSpPr>
          <p:nvPr/>
        </p:nvSpPr>
        <p:spPr bwMode="auto">
          <a:xfrm>
            <a:off x="4629782" y="4711469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6" name="Rectangle 266"/>
          <p:cNvSpPr>
            <a:spLocks noChangeArrowheads="1"/>
          </p:cNvSpPr>
          <p:nvPr/>
        </p:nvSpPr>
        <p:spPr bwMode="auto">
          <a:xfrm>
            <a:off x="4629782" y="4492394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7" name="Rectangle 266"/>
          <p:cNvSpPr>
            <a:spLocks noChangeArrowheads="1"/>
          </p:cNvSpPr>
          <p:nvPr/>
        </p:nvSpPr>
        <p:spPr bwMode="auto">
          <a:xfrm>
            <a:off x="4629782" y="4276494"/>
            <a:ext cx="644685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8" name="Text Box 3"/>
          <p:cNvSpPr txBox="1">
            <a:spLocks noChangeArrowheads="1"/>
          </p:cNvSpPr>
          <p:nvPr/>
        </p:nvSpPr>
        <p:spPr bwMode="auto">
          <a:xfrm>
            <a:off x="4632868" y="4490774"/>
            <a:ext cx="641840" cy="18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- 2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99" name="Text Box 3"/>
          <p:cNvSpPr txBox="1">
            <a:spLocks noChangeArrowheads="1"/>
          </p:cNvSpPr>
          <p:nvPr/>
        </p:nvSpPr>
        <p:spPr bwMode="auto">
          <a:xfrm>
            <a:off x="4621131" y="4699744"/>
            <a:ext cx="646345" cy="17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00" name="Text Box 3"/>
          <p:cNvSpPr txBox="1">
            <a:spLocks noChangeArrowheads="1"/>
          </p:cNvSpPr>
          <p:nvPr/>
        </p:nvSpPr>
        <p:spPr bwMode="auto">
          <a:xfrm>
            <a:off x="4612865" y="4910756"/>
            <a:ext cx="471711" cy="2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719" name="Rectangle 266"/>
          <p:cNvSpPr>
            <a:spLocks noChangeArrowheads="1"/>
          </p:cNvSpPr>
          <p:nvPr/>
        </p:nvSpPr>
        <p:spPr bwMode="auto">
          <a:xfrm>
            <a:off x="4631127" y="4274098"/>
            <a:ext cx="427723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25" name="Text Box 3"/>
          <p:cNvSpPr txBox="1">
            <a:spLocks noChangeArrowheads="1"/>
          </p:cNvSpPr>
          <p:nvPr/>
        </p:nvSpPr>
        <p:spPr bwMode="auto">
          <a:xfrm>
            <a:off x="4681146" y="4284448"/>
            <a:ext cx="360497" cy="1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26" name="Rectangle 525"/>
          <p:cNvSpPr/>
          <p:nvPr/>
        </p:nvSpPr>
        <p:spPr>
          <a:xfrm>
            <a:off x="2691332" y="2114258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9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19" name="Text Box 3"/>
          <p:cNvSpPr txBox="1">
            <a:spLocks noChangeArrowheads="1"/>
          </p:cNvSpPr>
          <p:nvPr/>
        </p:nvSpPr>
        <p:spPr bwMode="auto">
          <a:xfrm>
            <a:off x="4652850" y="1209664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36000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lang="en-US" sz="12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722013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Oval 501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6" name="Group 51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7" name="Straight Connector 51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4484834" y="2816096"/>
            <a:ext cx="1183233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200" b="1" i="1" dirty="0">
                <a:latin typeface="Times New Roman"/>
                <a:cs typeface="Times New Roman"/>
              </a:rPr>
              <a:t>dy</a:t>
            </a:r>
            <a:r>
              <a:rPr lang="en-US" sz="1200" b="1" dirty="0">
                <a:latin typeface="Times New Roman"/>
                <a:cs typeface="Times New Roman"/>
              </a:rPr>
              <a:t> =-1</a:t>
            </a:r>
          </a:p>
        </p:txBody>
      </p:sp>
      <p:cxnSp>
        <p:nvCxnSpPr>
          <p:cNvPr id="523" name="Straight Connector 522"/>
          <p:cNvCxnSpPr>
            <a:stCxn id="502" idx="0"/>
          </p:cNvCxnSpPr>
          <p:nvPr/>
        </p:nvCxnSpPr>
        <p:spPr>
          <a:xfrm flipH="1">
            <a:off x="4505890" y="1337614"/>
            <a:ext cx="2256" cy="1920814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endCxn id="502" idx="4"/>
          </p:cNvCxnSpPr>
          <p:nvPr/>
        </p:nvCxnSpPr>
        <p:spPr>
          <a:xfrm>
            <a:off x="4505037" y="3343221"/>
            <a:ext cx="3109" cy="1721759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7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57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0" name="Text Box 3"/>
          <p:cNvSpPr txBox="1">
            <a:spLocks noChangeArrowheads="1"/>
          </p:cNvSpPr>
          <p:nvPr/>
        </p:nvSpPr>
        <p:spPr bwMode="auto">
          <a:xfrm>
            <a:off x="6388100" y="2120571"/>
            <a:ext cx="644168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dirty="0">
                <a:latin typeface="Times New Roman"/>
                <a:cs typeface="Times New Roman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2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200" i="1" dirty="0">
                <a:latin typeface="Times New Roman"/>
                <a:cs typeface="Times New Roman"/>
              </a:rPr>
              <a:t>+dy</a:t>
            </a:r>
            <a:r>
              <a:rPr lang="en-US" sz="1200" dirty="0">
                <a:latin typeface="Times New Roman"/>
                <a:cs typeface="Times New Roman"/>
              </a:rPr>
              <a:t>)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72" name="Text Box 3"/>
          <p:cNvSpPr txBox="1">
            <a:spLocks noChangeArrowheads="1"/>
          </p:cNvSpPr>
          <p:nvPr/>
        </p:nvSpPr>
        <p:spPr bwMode="auto">
          <a:xfrm>
            <a:off x="2004283" y="2116800"/>
            <a:ext cx="645247" cy="1986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dirty="0">
                <a:latin typeface="Times New Roman"/>
                <a:cs typeface="Times New Roman"/>
              </a:rPr>
              <a:t>(</a:t>
            </a:r>
            <a:r>
              <a:rPr lang="en-US" sz="1200" i="1" dirty="0">
                <a:latin typeface="Times New Roman"/>
                <a:cs typeface="Times New Roman"/>
              </a:rPr>
              <a:t>x</a:t>
            </a:r>
            <a:r>
              <a:rPr lang="en-US" sz="1200" baseline="-25000" dirty="0">
                <a:latin typeface="Times New Roman"/>
                <a:cs typeface="Times New Roman"/>
              </a:rPr>
              <a:t>1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200" i="1" dirty="0">
                <a:latin typeface="Times New Roman"/>
                <a:cs typeface="Times New Roman"/>
              </a:rPr>
              <a:t>+dy</a:t>
            </a:r>
            <a:r>
              <a:rPr lang="en-US" sz="1200" dirty="0">
                <a:latin typeface="Times New Roman"/>
                <a:cs typeface="Times New Roman"/>
              </a:rPr>
              <a:t>)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84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85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4665305" y="2987390"/>
            <a:ext cx="536885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-1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58" name="Text Box 3"/>
          <p:cNvSpPr txBox="1">
            <a:spLocks noChangeArrowheads="1"/>
          </p:cNvSpPr>
          <p:nvPr/>
        </p:nvSpPr>
        <p:spPr bwMode="auto">
          <a:xfrm>
            <a:off x="4680857" y="3203594"/>
            <a:ext cx="49413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0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71" name="Text Box 3"/>
          <p:cNvSpPr txBox="1">
            <a:spLocks noChangeArrowheads="1"/>
          </p:cNvSpPr>
          <p:nvPr/>
        </p:nvSpPr>
        <p:spPr bwMode="auto">
          <a:xfrm>
            <a:off x="4701592" y="3417246"/>
            <a:ext cx="47899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12" name="Text Box 3"/>
          <p:cNvSpPr txBox="1">
            <a:spLocks noChangeArrowheads="1"/>
          </p:cNvSpPr>
          <p:nvPr/>
        </p:nvSpPr>
        <p:spPr bwMode="auto">
          <a:xfrm>
            <a:off x="4669678" y="1463392"/>
            <a:ext cx="688726" cy="200065"/>
          </a:xfrm>
          <a:prstGeom prst="rect">
            <a:avLst/>
          </a:prstGeom>
          <a:solidFill>
            <a:schemeClr val="bg1">
              <a:lumMod val="65000"/>
              <a:alpha val="41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+ 1</a:t>
            </a:r>
          </a:p>
        </p:txBody>
      </p:sp>
      <p:sp>
        <p:nvSpPr>
          <p:cNvPr id="614" name="Text Box 3"/>
          <p:cNvSpPr txBox="1">
            <a:spLocks noChangeArrowheads="1"/>
          </p:cNvSpPr>
          <p:nvPr/>
        </p:nvSpPr>
        <p:spPr bwMode="auto">
          <a:xfrm>
            <a:off x="4669678" y="1678315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+ 2</a:t>
            </a:r>
          </a:p>
        </p:txBody>
      </p:sp>
      <p:sp>
        <p:nvSpPr>
          <p:cNvPr id="626" name="Text Box 3"/>
          <p:cNvSpPr txBox="1">
            <a:spLocks noChangeArrowheads="1"/>
          </p:cNvSpPr>
          <p:nvPr/>
        </p:nvSpPr>
        <p:spPr bwMode="auto">
          <a:xfrm>
            <a:off x="4712751" y="1893238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. . .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4733560" y="2784772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4" name="Text Box 3"/>
          <p:cNvSpPr txBox="1">
            <a:spLocks noChangeArrowheads="1"/>
          </p:cNvSpPr>
          <p:nvPr/>
        </p:nvSpPr>
        <p:spPr bwMode="auto">
          <a:xfrm>
            <a:off x="4692323" y="3648727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693" name="Rectangle 266"/>
          <p:cNvSpPr>
            <a:spLocks noChangeArrowheads="1"/>
          </p:cNvSpPr>
          <p:nvPr/>
        </p:nvSpPr>
        <p:spPr bwMode="auto">
          <a:xfrm>
            <a:off x="61412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4" name="Rectangle 267"/>
          <p:cNvSpPr>
            <a:spLocks noChangeArrowheads="1"/>
          </p:cNvSpPr>
          <p:nvPr/>
        </p:nvSpPr>
        <p:spPr bwMode="auto">
          <a:xfrm>
            <a:off x="63571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5" name="Rectangle 268"/>
          <p:cNvSpPr>
            <a:spLocks noChangeArrowheads="1"/>
          </p:cNvSpPr>
          <p:nvPr/>
        </p:nvSpPr>
        <p:spPr bwMode="auto">
          <a:xfrm>
            <a:off x="65730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6" name="Rectangle 269"/>
          <p:cNvSpPr>
            <a:spLocks noChangeArrowheads="1"/>
          </p:cNvSpPr>
          <p:nvPr/>
        </p:nvSpPr>
        <p:spPr bwMode="auto">
          <a:xfrm>
            <a:off x="67889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7" name="Rectangle 270"/>
          <p:cNvSpPr>
            <a:spLocks noChangeArrowheads="1"/>
          </p:cNvSpPr>
          <p:nvPr/>
        </p:nvSpPr>
        <p:spPr bwMode="auto">
          <a:xfrm>
            <a:off x="70048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8" name="Rectangle 280"/>
          <p:cNvSpPr>
            <a:spLocks noChangeArrowheads="1"/>
          </p:cNvSpPr>
          <p:nvPr/>
        </p:nvSpPr>
        <p:spPr bwMode="auto">
          <a:xfrm>
            <a:off x="61412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9" name="Rectangle 281"/>
          <p:cNvSpPr>
            <a:spLocks noChangeArrowheads="1"/>
          </p:cNvSpPr>
          <p:nvPr/>
        </p:nvSpPr>
        <p:spPr bwMode="auto">
          <a:xfrm>
            <a:off x="63571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0" name="Rectangle 282"/>
          <p:cNvSpPr>
            <a:spLocks noChangeArrowheads="1"/>
          </p:cNvSpPr>
          <p:nvPr/>
        </p:nvSpPr>
        <p:spPr bwMode="auto">
          <a:xfrm>
            <a:off x="65730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1" name="Rectangle 283"/>
          <p:cNvSpPr>
            <a:spLocks noChangeArrowheads="1"/>
          </p:cNvSpPr>
          <p:nvPr/>
        </p:nvSpPr>
        <p:spPr bwMode="auto">
          <a:xfrm>
            <a:off x="67889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2" name="Rectangle 284"/>
          <p:cNvSpPr>
            <a:spLocks noChangeArrowheads="1"/>
          </p:cNvSpPr>
          <p:nvPr/>
        </p:nvSpPr>
        <p:spPr bwMode="auto">
          <a:xfrm>
            <a:off x="70048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3" name="Rectangle 294"/>
          <p:cNvSpPr>
            <a:spLocks noChangeArrowheads="1"/>
          </p:cNvSpPr>
          <p:nvPr/>
        </p:nvSpPr>
        <p:spPr bwMode="auto">
          <a:xfrm>
            <a:off x="61412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4" name="Rectangle 295"/>
          <p:cNvSpPr>
            <a:spLocks noChangeArrowheads="1"/>
          </p:cNvSpPr>
          <p:nvPr/>
        </p:nvSpPr>
        <p:spPr bwMode="auto">
          <a:xfrm>
            <a:off x="63571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5" name="Rectangle 296"/>
          <p:cNvSpPr>
            <a:spLocks noChangeArrowheads="1"/>
          </p:cNvSpPr>
          <p:nvPr/>
        </p:nvSpPr>
        <p:spPr bwMode="auto">
          <a:xfrm>
            <a:off x="65730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6" name="Rectangle 297"/>
          <p:cNvSpPr>
            <a:spLocks noChangeArrowheads="1"/>
          </p:cNvSpPr>
          <p:nvPr/>
        </p:nvSpPr>
        <p:spPr bwMode="auto">
          <a:xfrm>
            <a:off x="67889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7" name="Rectangle 298"/>
          <p:cNvSpPr>
            <a:spLocks noChangeArrowheads="1"/>
          </p:cNvSpPr>
          <p:nvPr/>
        </p:nvSpPr>
        <p:spPr bwMode="auto">
          <a:xfrm>
            <a:off x="70048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1" name="Rectangle 266"/>
          <p:cNvSpPr>
            <a:spLocks noChangeArrowheads="1"/>
          </p:cNvSpPr>
          <p:nvPr/>
        </p:nvSpPr>
        <p:spPr bwMode="auto">
          <a:xfrm>
            <a:off x="4629782" y="4927368"/>
            <a:ext cx="489264" cy="20319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5" name="Rectangle 266"/>
          <p:cNvSpPr>
            <a:spLocks noChangeArrowheads="1"/>
          </p:cNvSpPr>
          <p:nvPr/>
        </p:nvSpPr>
        <p:spPr bwMode="auto">
          <a:xfrm>
            <a:off x="4629782" y="4711469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6" name="Rectangle 266"/>
          <p:cNvSpPr>
            <a:spLocks noChangeArrowheads="1"/>
          </p:cNvSpPr>
          <p:nvPr/>
        </p:nvSpPr>
        <p:spPr bwMode="auto">
          <a:xfrm>
            <a:off x="4629782" y="4492394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7" name="Rectangle 266"/>
          <p:cNvSpPr>
            <a:spLocks noChangeArrowheads="1"/>
          </p:cNvSpPr>
          <p:nvPr/>
        </p:nvSpPr>
        <p:spPr bwMode="auto">
          <a:xfrm>
            <a:off x="4629782" y="4276494"/>
            <a:ext cx="644685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8" name="Text Box 3"/>
          <p:cNvSpPr txBox="1">
            <a:spLocks noChangeArrowheads="1"/>
          </p:cNvSpPr>
          <p:nvPr/>
        </p:nvSpPr>
        <p:spPr bwMode="auto">
          <a:xfrm>
            <a:off x="4632868" y="4490774"/>
            <a:ext cx="641840" cy="18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- 2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99" name="Text Box 3"/>
          <p:cNvSpPr txBox="1">
            <a:spLocks noChangeArrowheads="1"/>
          </p:cNvSpPr>
          <p:nvPr/>
        </p:nvSpPr>
        <p:spPr bwMode="auto">
          <a:xfrm>
            <a:off x="4621131" y="4699744"/>
            <a:ext cx="646345" cy="17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00" name="Text Box 3"/>
          <p:cNvSpPr txBox="1">
            <a:spLocks noChangeArrowheads="1"/>
          </p:cNvSpPr>
          <p:nvPr/>
        </p:nvSpPr>
        <p:spPr bwMode="auto">
          <a:xfrm>
            <a:off x="4612865" y="4910756"/>
            <a:ext cx="471711" cy="2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719" name="Rectangle 266"/>
          <p:cNvSpPr>
            <a:spLocks noChangeArrowheads="1"/>
          </p:cNvSpPr>
          <p:nvPr/>
        </p:nvSpPr>
        <p:spPr bwMode="auto">
          <a:xfrm>
            <a:off x="4631127" y="4274098"/>
            <a:ext cx="427723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25" name="Text Box 3"/>
          <p:cNvSpPr txBox="1">
            <a:spLocks noChangeArrowheads="1"/>
          </p:cNvSpPr>
          <p:nvPr/>
        </p:nvSpPr>
        <p:spPr bwMode="auto">
          <a:xfrm>
            <a:off x="4681146" y="4284448"/>
            <a:ext cx="360497" cy="1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26" name="Rectangle 525"/>
          <p:cNvSpPr/>
          <p:nvPr/>
        </p:nvSpPr>
        <p:spPr>
          <a:xfrm>
            <a:off x="2691332" y="2114258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8" name="Rectangle 527"/>
          <p:cNvSpPr/>
          <p:nvPr/>
        </p:nvSpPr>
        <p:spPr>
          <a:xfrm>
            <a:off x="6132528" y="2115022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6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19" name="Text Box 3"/>
          <p:cNvSpPr txBox="1">
            <a:spLocks noChangeArrowheads="1"/>
          </p:cNvSpPr>
          <p:nvPr/>
        </p:nvSpPr>
        <p:spPr bwMode="auto">
          <a:xfrm>
            <a:off x="4652850" y="1209664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36000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lang="en-US" sz="12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4699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1259" y="991650"/>
            <a:ext cx="3348728" cy="1786706"/>
            <a:chOff x="801259" y="991650"/>
            <a:chExt cx="3348728" cy="1786706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81215" y="1357828"/>
              <a:ext cx="3268772" cy="14205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419</a:t>
              </a:r>
              <a:r>
                <a:rPr lang="en-US" sz="1200" dirty="0">
                  <a:latin typeface="Times New Roman"/>
                  <a:cs typeface="Times New Roman"/>
                </a:rPr>
                <a:t>  </a:t>
              </a:r>
              <a:r>
                <a:rPr lang="en-US" sz="1200" dirty="0">
                  <a:latin typeface="Consolas"/>
                  <a:cs typeface="Consolas"/>
                </a:rPr>
                <a:t>*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/>
                  <a:cs typeface="Consolas"/>
                </a:rPr>
                <a:t>5003;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01259" y="991650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 some class: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3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161"/>
          <p:cNvSpPr>
            <a:spLocks noChangeArrowheads="1"/>
          </p:cNvSpPr>
          <p:nvPr/>
        </p:nvSpPr>
        <p:spPr bwMode="auto">
          <a:xfrm>
            <a:off x="46292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" name="Rectangle 162"/>
          <p:cNvSpPr>
            <a:spLocks noChangeArrowheads="1"/>
          </p:cNvSpPr>
          <p:nvPr/>
        </p:nvSpPr>
        <p:spPr bwMode="auto">
          <a:xfrm>
            <a:off x="48451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" name="Rectangle 163"/>
          <p:cNvSpPr>
            <a:spLocks noChangeArrowheads="1"/>
          </p:cNvSpPr>
          <p:nvPr/>
        </p:nvSpPr>
        <p:spPr bwMode="auto">
          <a:xfrm>
            <a:off x="50610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" name="Rectangle 164"/>
          <p:cNvSpPr>
            <a:spLocks noChangeArrowheads="1"/>
          </p:cNvSpPr>
          <p:nvPr/>
        </p:nvSpPr>
        <p:spPr bwMode="auto">
          <a:xfrm>
            <a:off x="52769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" name="Rectangle 165"/>
          <p:cNvSpPr>
            <a:spLocks noChangeArrowheads="1"/>
          </p:cNvSpPr>
          <p:nvPr/>
        </p:nvSpPr>
        <p:spPr bwMode="auto">
          <a:xfrm>
            <a:off x="54944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" name="Rectangle 166"/>
          <p:cNvSpPr>
            <a:spLocks noChangeArrowheads="1"/>
          </p:cNvSpPr>
          <p:nvPr/>
        </p:nvSpPr>
        <p:spPr bwMode="auto">
          <a:xfrm>
            <a:off x="5708778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59262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" name="Rectangle 168"/>
          <p:cNvSpPr>
            <a:spLocks noChangeArrowheads="1"/>
          </p:cNvSpPr>
          <p:nvPr/>
        </p:nvSpPr>
        <p:spPr bwMode="auto">
          <a:xfrm>
            <a:off x="61421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" name="Rectangle 169"/>
          <p:cNvSpPr>
            <a:spLocks noChangeArrowheads="1"/>
          </p:cNvSpPr>
          <p:nvPr/>
        </p:nvSpPr>
        <p:spPr bwMode="auto">
          <a:xfrm>
            <a:off x="63580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" name="Rectangle 170"/>
          <p:cNvSpPr>
            <a:spLocks noChangeArrowheads="1"/>
          </p:cNvSpPr>
          <p:nvPr/>
        </p:nvSpPr>
        <p:spPr bwMode="auto">
          <a:xfrm>
            <a:off x="65739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2" name="Rectangle 171"/>
          <p:cNvSpPr>
            <a:spLocks noChangeArrowheads="1"/>
          </p:cNvSpPr>
          <p:nvPr/>
        </p:nvSpPr>
        <p:spPr bwMode="auto">
          <a:xfrm>
            <a:off x="67898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3" name="Rectangle 172"/>
          <p:cNvSpPr>
            <a:spLocks noChangeArrowheads="1"/>
          </p:cNvSpPr>
          <p:nvPr/>
        </p:nvSpPr>
        <p:spPr bwMode="auto">
          <a:xfrm>
            <a:off x="7005766" y="10340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6" name="Rectangle 175"/>
          <p:cNvSpPr>
            <a:spLocks noChangeArrowheads="1"/>
          </p:cNvSpPr>
          <p:nvPr/>
        </p:nvSpPr>
        <p:spPr bwMode="auto">
          <a:xfrm>
            <a:off x="46292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7" name="Rectangle 176"/>
          <p:cNvSpPr>
            <a:spLocks noChangeArrowheads="1"/>
          </p:cNvSpPr>
          <p:nvPr/>
        </p:nvSpPr>
        <p:spPr bwMode="auto">
          <a:xfrm>
            <a:off x="48451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8" name="Rectangle 177"/>
          <p:cNvSpPr>
            <a:spLocks noChangeArrowheads="1"/>
          </p:cNvSpPr>
          <p:nvPr/>
        </p:nvSpPr>
        <p:spPr bwMode="auto">
          <a:xfrm>
            <a:off x="5061078" y="12499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9" name="Rectangle 178"/>
          <p:cNvSpPr>
            <a:spLocks noChangeArrowheads="1"/>
          </p:cNvSpPr>
          <p:nvPr/>
        </p:nvSpPr>
        <p:spPr bwMode="auto">
          <a:xfrm>
            <a:off x="5276978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0" name="Rectangle 179"/>
          <p:cNvSpPr>
            <a:spLocks noChangeArrowheads="1"/>
          </p:cNvSpPr>
          <p:nvPr/>
        </p:nvSpPr>
        <p:spPr bwMode="auto">
          <a:xfrm>
            <a:off x="54944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1" name="Rectangle 180"/>
          <p:cNvSpPr>
            <a:spLocks noChangeArrowheads="1"/>
          </p:cNvSpPr>
          <p:nvPr/>
        </p:nvSpPr>
        <p:spPr bwMode="auto">
          <a:xfrm>
            <a:off x="57103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2" name="Rectangle 181"/>
          <p:cNvSpPr>
            <a:spLocks noChangeArrowheads="1"/>
          </p:cNvSpPr>
          <p:nvPr/>
        </p:nvSpPr>
        <p:spPr bwMode="auto">
          <a:xfrm>
            <a:off x="59262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3" name="Rectangle 182"/>
          <p:cNvSpPr>
            <a:spLocks noChangeArrowheads="1"/>
          </p:cNvSpPr>
          <p:nvPr/>
        </p:nvSpPr>
        <p:spPr bwMode="auto">
          <a:xfrm>
            <a:off x="61421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63580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65739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6" name="Rectangle 185"/>
          <p:cNvSpPr>
            <a:spLocks noChangeArrowheads="1"/>
          </p:cNvSpPr>
          <p:nvPr/>
        </p:nvSpPr>
        <p:spPr bwMode="auto">
          <a:xfrm>
            <a:off x="67898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87" name="Rectangle 186"/>
          <p:cNvSpPr>
            <a:spLocks noChangeArrowheads="1"/>
          </p:cNvSpPr>
          <p:nvPr/>
        </p:nvSpPr>
        <p:spPr bwMode="auto">
          <a:xfrm>
            <a:off x="7005766" y="12499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0" name="Rectangle 189"/>
          <p:cNvSpPr>
            <a:spLocks noChangeArrowheads="1"/>
          </p:cNvSpPr>
          <p:nvPr/>
        </p:nvSpPr>
        <p:spPr bwMode="auto">
          <a:xfrm>
            <a:off x="46292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1" name="Rectangle 190"/>
          <p:cNvSpPr>
            <a:spLocks noChangeArrowheads="1"/>
          </p:cNvSpPr>
          <p:nvPr/>
        </p:nvSpPr>
        <p:spPr bwMode="auto">
          <a:xfrm>
            <a:off x="48451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2" name="Rectangle 191"/>
          <p:cNvSpPr>
            <a:spLocks noChangeArrowheads="1"/>
          </p:cNvSpPr>
          <p:nvPr/>
        </p:nvSpPr>
        <p:spPr bwMode="auto">
          <a:xfrm>
            <a:off x="50610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3" name="Rectangle 192"/>
          <p:cNvSpPr>
            <a:spLocks noChangeArrowheads="1"/>
          </p:cNvSpPr>
          <p:nvPr/>
        </p:nvSpPr>
        <p:spPr bwMode="auto">
          <a:xfrm>
            <a:off x="5276978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4" name="Rectangle 193"/>
          <p:cNvSpPr>
            <a:spLocks noChangeArrowheads="1"/>
          </p:cNvSpPr>
          <p:nvPr/>
        </p:nvSpPr>
        <p:spPr bwMode="auto">
          <a:xfrm>
            <a:off x="5494466" y="14658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5" name="Rectangle 194"/>
          <p:cNvSpPr>
            <a:spLocks noChangeArrowheads="1"/>
          </p:cNvSpPr>
          <p:nvPr/>
        </p:nvSpPr>
        <p:spPr bwMode="auto">
          <a:xfrm>
            <a:off x="57103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6" name="Rectangle 195"/>
          <p:cNvSpPr>
            <a:spLocks noChangeArrowheads="1"/>
          </p:cNvSpPr>
          <p:nvPr/>
        </p:nvSpPr>
        <p:spPr bwMode="auto">
          <a:xfrm>
            <a:off x="59262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7" name="Rectangle 196"/>
          <p:cNvSpPr>
            <a:spLocks noChangeArrowheads="1"/>
          </p:cNvSpPr>
          <p:nvPr/>
        </p:nvSpPr>
        <p:spPr bwMode="auto">
          <a:xfrm>
            <a:off x="61421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8" name="Rectangle 197"/>
          <p:cNvSpPr>
            <a:spLocks noChangeArrowheads="1"/>
          </p:cNvSpPr>
          <p:nvPr/>
        </p:nvSpPr>
        <p:spPr bwMode="auto">
          <a:xfrm>
            <a:off x="63580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99" name="Rectangle 198"/>
          <p:cNvSpPr>
            <a:spLocks noChangeArrowheads="1"/>
          </p:cNvSpPr>
          <p:nvPr/>
        </p:nvSpPr>
        <p:spPr bwMode="auto">
          <a:xfrm>
            <a:off x="65739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0" name="Rectangle 199"/>
          <p:cNvSpPr>
            <a:spLocks noChangeArrowheads="1"/>
          </p:cNvSpPr>
          <p:nvPr/>
        </p:nvSpPr>
        <p:spPr bwMode="auto">
          <a:xfrm>
            <a:off x="67898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1" name="Rectangle 200"/>
          <p:cNvSpPr>
            <a:spLocks noChangeArrowheads="1"/>
          </p:cNvSpPr>
          <p:nvPr/>
        </p:nvSpPr>
        <p:spPr bwMode="auto">
          <a:xfrm>
            <a:off x="7005766" y="14658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4" name="Rectangle 203"/>
          <p:cNvSpPr>
            <a:spLocks noChangeArrowheads="1"/>
          </p:cNvSpPr>
          <p:nvPr/>
        </p:nvSpPr>
        <p:spPr bwMode="auto">
          <a:xfrm>
            <a:off x="46292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5" name="Rectangle 204"/>
          <p:cNvSpPr>
            <a:spLocks noChangeArrowheads="1"/>
          </p:cNvSpPr>
          <p:nvPr/>
        </p:nvSpPr>
        <p:spPr bwMode="auto">
          <a:xfrm>
            <a:off x="48451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6" name="Rectangle 205"/>
          <p:cNvSpPr>
            <a:spLocks noChangeArrowheads="1"/>
          </p:cNvSpPr>
          <p:nvPr/>
        </p:nvSpPr>
        <p:spPr bwMode="auto">
          <a:xfrm>
            <a:off x="50610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7" name="Rectangle 206"/>
          <p:cNvSpPr>
            <a:spLocks noChangeArrowheads="1"/>
          </p:cNvSpPr>
          <p:nvPr/>
        </p:nvSpPr>
        <p:spPr bwMode="auto">
          <a:xfrm>
            <a:off x="5276978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8" name="Rectangle 207"/>
          <p:cNvSpPr>
            <a:spLocks noChangeArrowheads="1"/>
          </p:cNvSpPr>
          <p:nvPr/>
        </p:nvSpPr>
        <p:spPr bwMode="auto">
          <a:xfrm>
            <a:off x="54944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09" name="Rectangle 208"/>
          <p:cNvSpPr>
            <a:spLocks noChangeArrowheads="1"/>
          </p:cNvSpPr>
          <p:nvPr/>
        </p:nvSpPr>
        <p:spPr bwMode="auto">
          <a:xfrm>
            <a:off x="5710366" y="16817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0" name="Rectangle 209"/>
          <p:cNvSpPr>
            <a:spLocks noChangeArrowheads="1"/>
          </p:cNvSpPr>
          <p:nvPr/>
        </p:nvSpPr>
        <p:spPr bwMode="auto">
          <a:xfrm>
            <a:off x="59262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1" name="Rectangle 210"/>
          <p:cNvSpPr>
            <a:spLocks noChangeArrowheads="1"/>
          </p:cNvSpPr>
          <p:nvPr/>
        </p:nvSpPr>
        <p:spPr bwMode="auto">
          <a:xfrm>
            <a:off x="61421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2" name="Rectangle 211"/>
          <p:cNvSpPr>
            <a:spLocks noChangeArrowheads="1"/>
          </p:cNvSpPr>
          <p:nvPr/>
        </p:nvSpPr>
        <p:spPr bwMode="auto">
          <a:xfrm>
            <a:off x="63580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3" name="Rectangle 212"/>
          <p:cNvSpPr>
            <a:spLocks noChangeArrowheads="1"/>
          </p:cNvSpPr>
          <p:nvPr/>
        </p:nvSpPr>
        <p:spPr bwMode="auto">
          <a:xfrm>
            <a:off x="65739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4" name="Rectangle 213"/>
          <p:cNvSpPr>
            <a:spLocks noChangeArrowheads="1"/>
          </p:cNvSpPr>
          <p:nvPr/>
        </p:nvSpPr>
        <p:spPr bwMode="auto">
          <a:xfrm>
            <a:off x="67898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5" name="Rectangle 214"/>
          <p:cNvSpPr>
            <a:spLocks noChangeArrowheads="1"/>
          </p:cNvSpPr>
          <p:nvPr/>
        </p:nvSpPr>
        <p:spPr bwMode="auto">
          <a:xfrm>
            <a:off x="7005766" y="16817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8" name="Rectangle 217"/>
          <p:cNvSpPr>
            <a:spLocks noChangeArrowheads="1"/>
          </p:cNvSpPr>
          <p:nvPr/>
        </p:nvSpPr>
        <p:spPr bwMode="auto">
          <a:xfrm>
            <a:off x="46292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19" name="Rectangle 218"/>
          <p:cNvSpPr>
            <a:spLocks noChangeArrowheads="1"/>
          </p:cNvSpPr>
          <p:nvPr/>
        </p:nvSpPr>
        <p:spPr bwMode="auto">
          <a:xfrm>
            <a:off x="48451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0" name="Rectangle 219"/>
          <p:cNvSpPr>
            <a:spLocks noChangeArrowheads="1"/>
          </p:cNvSpPr>
          <p:nvPr/>
        </p:nvSpPr>
        <p:spPr bwMode="auto">
          <a:xfrm>
            <a:off x="50610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1" name="Rectangle 220"/>
          <p:cNvSpPr>
            <a:spLocks noChangeArrowheads="1"/>
          </p:cNvSpPr>
          <p:nvPr/>
        </p:nvSpPr>
        <p:spPr bwMode="auto">
          <a:xfrm>
            <a:off x="5276978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2" name="Rectangle 221"/>
          <p:cNvSpPr>
            <a:spLocks noChangeArrowheads="1"/>
          </p:cNvSpPr>
          <p:nvPr/>
        </p:nvSpPr>
        <p:spPr bwMode="auto">
          <a:xfrm>
            <a:off x="54944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3" name="Rectangle 222"/>
          <p:cNvSpPr>
            <a:spLocks noChangeArrowheads="1"/>
          </p:cNvSpPr>
          <p:nvPr/>
        </p:nvSpPr>
        <p:spPr bwMode="auto">
          <a:xfrm>
            <a:off x="57103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4" name="Rectangle 223"/>
          <p:cNvSpPr>
            <a:spLocks noChangeArrowheads="1"/>
          </p:cNvSpPr>
          <p:nvPr/>
        </p:nvSpPr>
        <p:spPr bwMode="auto">
          <a:xfrm>
            <a:off x="5926266" y="18976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5" name="Rectangle 224"/>
          <p:cNvSpPr>
            <a:spLocks noChangeArrowheads="1"/>
          </p:cNvSpPr>
          <p:nvPr/>
        </p:nvSpPr>
        <p:spPr bwMode="auto">
          <a:xfrm>
            <a:off x="61421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6" name="Rectangle 225"/>
          <p:cNvSpPr>
            <a:spLocks noChangeArrowheads="1"/>
          </p:cNvSpPr>
          <p:nvPr/>
        </p:nvSpPr>
        <p:spPr bwMode="auto">
          <a:xfrm>
            <a:off x="63580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7" name="Rectangle 226"/>
          <p:cNvSpPr>
            <a:spLocks noChangeArrowheads="1"/>
          </p:cNvSpPr>
          <p:nvPr/>
        </p:nvSpPr>
        <p:spPr bwMode="auto">
          <a:xfrm>
            <a:off x="65739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>
            <a:off x="67898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>
            <a:off x="7005766" y="18976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2" name="Rectangle 231"/>
          <p:cNvSpPr>
            <a:spLocks noChangeArrowheads="1"/>
          </p:cNvSpPr>
          <p:nvPr/>
        </p:nvSpPr>
        <p:spPr bwMode="auto">
          <a:xfrm>
            <a:off x="46292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3" name="Rectangle 232"/>
          <p:cNvSpPr>
            <a:spLocks noChangeArrowheads="1"/>
          </p:cNvSpPr>
          <p:nvPr/>
        </p:nvSpPr>
        <p:spPr bwMode="auto">
          <a:xfrm>
            <a:off x="48451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4" name="Rectangle 233"/>
          <p:cNvSpPr>
            <a:spLocks noChangeArrowheads="1"/>
          </p:cNvSpPr>
          <p:nvPr/>
        </p:nvSpPr>
        <p:spPr bwMode="auto">
          <a:xfrm>
            <a:off x="50610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5" name="Rectangle 234"/>
          <p:cNvSpPr>
            <a:spLocks noChangeArrowheads="1"/>
          </p:cNvSpPr>
          <p:nvPr/>
        </p:nvSpPr>
        <p:spPr bwMode="auto">
          <a:xfrm>
            <a:off x="5276978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6" name="Rectangle 235"/>
          <p:cNvSpPr>
            <a:spLocks noChangeArrowheads="1"/>
          </p:cNvSpPr>
          <p:nvPr/>
        </p:nvSpPr>
        <p:spPr bwMode="auto">
          <a:xfrm>
            <a:off x="54944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7" name="Rectangle 236"/>
          <p:cNvSpPr>
            <a:spLocks noChangeArrowheads="1"/>
          </p:cNvSpPr>
          <p:nvPr/>
        </p:nvSpPr>
        <p:spPr bwMode="auto">
          <a:xfrm>
            <a:off x="57103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8" name="Rectangle 237"/>
          <p:cNvSpPr>
            <a:spLocks noChangeArrowheads="1"/>
          </p:cNvSpPr>
          <p:nvPr/>
        </p:nvSpPr>
        <p:spPr bwMode="auto">
          <a:xfrm>
            <a:off x="59262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39" name="Rectangle 238"/>
          <p:cNvSpPr>
            <a:spLocks noChangeArrowheads="1"/>
          </p:cNvSpPr>
          <p:nvPr/>
        </p:nvSpPr>
        <p:spPr bwMode="auto">
          <a:xfrm>
            <a:off x="6142166" y="2113595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0" name="Rectangle 239"/>
          <p:cNvSpPr>
            <a:spLocks noChangeArrowheads="1"/>
          </p:cNvSpPr>
          <p:nvPr/>
        </p:nvSpPr>
        <p:spPr bwMode="auto">
          <a:xfrm>
            <a:off x="63580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1" name="Rectangle 240"/>
          <p:cNvSpPr>
            <a:spLocks noChangeArrowheads="1"/>
          </p:cNvSpPr>
          <p:nvPr/>
        </p:nvSpPr>
        <p:spPr bwMode="auto">
          <a:xfrm>
            <a:off x="65739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2" name="Rectangle 241"/>
          <p:cNvSpPr>
            <a:spLocks noChangeArrowheads="1"/>
          </p:cNvSpPr>
          <p:nvPr/>
        </p:nvSpPr>
        <p:spPr bwMode="auto">
          <a:xfrm>
            <a:off x="67898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3" name="Rectangle 242"/>
          <p:cNvSpPr>
            <a:spLocks noChangeArrowheads="1"/>
          </p:cNvSpPr>
          <p:nvPr/>
        </p:nvSpPr>
        <p:spPr bwMode="auto">
          <a:xfrm>
            <a:off x="7005766" y="21135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6" name="Rectangle 245"/>
          <p:cNvSpPr>
            <a:spLocks noChangeArrowheads="1"/>
          </p:cNvSpPr>
          <p:nvPr/>
        </p:nvSpPr>
        <p:spPr bwMode="auto">
          <a:xfrm>
            <a:off x="46292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7" name="Rectangle 246"/>
          <p:cNvSpPr>
            <a:spLocks noChangeArrowheads="1"/>
          </p:cNvSpPr>
          <p:nvPr/>
        </p:nvSpPr>
        <p:spPr bwMode="auto">
          <a:xfrm>
            <a:off x="48451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8" name="Rectangle 247"/>
          <p:cNvSpPr>
            <a:spLocks noChangeArrowheads="1"/>
          </p:cNvSpPr>
          <p:nvPr/>
        </p:nvSpPr>
        <p:spPr bwMode="auto">
          <a:xfrm>
            <a:off x="50610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49" name="Rectangle 248"/>
          <p:cNvSpPr>
            <a:spLocks noChangeArrowheads="1"/>
          </p:cNvSpPr>
          <p:nvPr/>
        </p:nvSpPr>
        <p:spPr bwMode="auto">
          <a:xfrm>
            <a:off x="5276978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0" name="Rectangle 249"/>
          <p:cNvSpPr>
            <a:spLocks noChangeArrowheads="1"/>
          </p:cNvSpPr>
          <p:nvPr/>
        </p:nvSpPr>
        <p:spPr bwMode="auto">
          <a:xfrm>
            <a:off x="54944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1" name="Rectangle 250"/>
          <p:cNvSpPr>
            <a:spLocks noChangeArrowheads="1"/>
          </p:cNvSpPr>
          <p:nvPr/>
        </p:nvSpPr>
        <p:spPr bwMode="auto">
          <a:xfrm>
            <a:off x="57103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2" name="Rectangle 251"/>
          <p:cNvSpPr>
            <a:spLocks noChangeArrowheads="1"/>
          </p:cNvSpPr>
          <p:nvPr/>
        </p:nvSpPr>
        <p:spPr bwMode="auto">
          <a:xfrm>
            <a:off x="59262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3" name="Rectangle 252"/>
          <p:cNvSpPr>
            <a:spLocks noChangeArrowheads="1"/>
          </p:cNvSpPr>
          <p:nvPr/>
        </p:nvSpPr>
        <p:spPr bwMode="auto">
          <a:xfrm>
            <a:off x="61421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4" name="Rectangle 253"/>
          <p:cNvSpPr>
            <a:spLocks noChangeArrowheads="1"/>
          </p:cNvSpPr>
          <p:nvPr/>
        </p:nvSpPr>
        <p:spPr bwMode="auto">
          <a:xfrm>
            <a:off x="63580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5" name="Rectangle 254"/>
          <p:cNvSpPr>
            <a:spLocks noChangeArrowheads="1"/>
          </p:cNvSpPr>
          <p:nvPr/>
        </p:nvSpPr>
        <p:spPr bwMode="auto">
          <a:xfrm>
            <a:off x="65739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6" name="Rectangle 255"/>
          <p:cNvSpPr>
            <a:spLocks noChangeArrowheads="1"/>
          </p:cNvSpPr>
          <p:nvPr/>
        </p:nvSpPr>
        <p:spPr bwMode="auto">
          <a:xfrm>
            <a:off x="67898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57" name="Rectangle 256"/>
          <p:cNvSpPr>
            <a:spLocks noChangeArrowheads="1"/>
          </p:cNvSpPr>
          <p:nvPr/>
        </p:nvSpPr>
        <p:spPr bwMode="auto">
          <a:xfrm>
            <a:off x="7005766" y="23294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0" name="Rectangle 259"/>
          <p:cNvSpPr>
            <a:spLocks noChangeArrowheads="1"/>
          </p:cNvSpPr>
          <p:nvPr/>
        </p:nvSpPr>
        <p:spPr bwMode="auto">
          <a:xfrm>
            <a:off x="46292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1" name="Rectangle 260"/>
          <p:cNvSpPr>
            <a:spLocks noChangeArrowheads="1"/>
          </p:cNvSpPr>
          <p:nvPr/>
        </p:nvSpPr>
        <p:spPr bwMode="auto">
          <a:xfrm>
            <a:off x="48451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2" name="Rectangle 261"/>
          <p:cNvSpPr>
            <a:spLocks noChangeArrowheads="1"/>
          </p:cNvSpPr>
          <p:nvPr/>
        </p:nvSpPr>
        <p:spPr bwMode="auto">
          <a:xfrm>
            <a:off x="50610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3" name="Rectangle 262"/>
          <p:cNvSpPr>
            <a:spLocks noChangeArrowheads="1"/>
          </p:cNvSpPr>
          <p:nvPr/>
        </p:nvSpPr>
        <p:spPr bwMode="auto">
          <a:xfrm>
            <a:off x="5276978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4" name="Rectangle 263"/>
          <p:cNvSpPr>
            <a:spLocks noChangeArrowheads="1"/>
          </p:cNvSpPr>
          <p:nvPr/>
        </p:nvSpPr>
        <p:spPr bwMode="auto">
          <a:xfrm>
            <a:off x="54944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5" name="Rectangle 264"/>
          <p:cNvSpPr>
            <a:spLocks noChangeArrowheads="1"/>
          </p:cNvSpPr>
          <p:nvPr/>
        </p:nvSpPr>
        <p:spPr bwMode="auto">
          <a:xfrm>
            <a:off x="57103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6" name="Rectangle 265"/>
          <p:cNvSpPr>
            <a:spLocks noChangeArrowheads="1"/>
          </p:cNvSpPr>
          <p:nvPr/>
        </p:nvSpPr>
        <p:spPr bwMode="auto">
          <a:xfrm>
            <a:off x="59262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7" name="Rectangle 266"/>
          <p:cNvSpPr>
            <a:spLocks noChangeArrowheads="1"/>
          </p:cNvSpPr>
          <p:nvPr/>
        </p:nvSpPr>
        <p:spPr bwMode="auto">
          <a:xfrm>
            <a:off x="61421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8" name="Rectangle 267"/>
          <p:cNvSpPr>
            <a:spLocks noChangeArrowheads="1"/>
          </p:cNvSpPr>
          <p:nvPr/>
        </p:nvSpPr>
        <p:spPr bwMode="auto">
          <a:xfrm>
            <a:off x="63580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69" name="Rectangle 268"/>
          <p:cNvSpPr>
            <a:spLocks noChangeArrowheads="1"/>
          </p:cNvSpPr>
          <p:nvPr/>
        </p:nvSpPr>
        <p:spPr bwMode="auto">
          <a:xfrm>
            <a:off x="65739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0" name="Rectangle 269"/>
          <p:cNvSpPr>
            <a:spLocks noChangeArrowheads="1"/>
          </p:cNvSpPr>
          <p:nvPr/>
        </p:nvSpPr>
        <p:spPr bwMode="auto">
          <a:xfrm>
            <a:off x="67898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1" name="Rectangle 270"/>
          <p:cNvSpPr>
            <a:spLocks noChangeArrowheads="1"/>
          </p:cNvSpPr>
          <p:nvPr/>
        </p:nvSpPr>
        <p:spPr bwMode="auto">
          <a:xfrm>
            <a:off x="7005766" y="25453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4" name="Rectangle 273"/>
          <p:cNvSpPr>
            <a:spLocks noChangeArrowheads="1"/>
          </p:cNvSpPr>
          <p:nvPr/>
        </p:nvSpPr>
        <p:spPr bwMode="auto">
          <a:xfrm>
            <a:off x="46292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5" name="Rectangle 274"/>
          <p:cNvSpPr>
            <a:spLocks noChangeArrowheads="1"/>
          </p:cNvSpPr>
          <p:nvPr/>
        </p:nvSpPr>
        <p:spPr bwMode="auto">
          <a:xfrm>
            <a:off x="48451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6" name="Rectangle 275"/>
          <p:cNvSpPr>
            <a:spLocks noChangeArrowheads="1"/>
          </p:cNvSpPr>
          <p:nvPr/>
        </p:nvSpPr>
        <p:spPr bwMode="auto">
          <a:xfrm>
            <a:off x="50610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7" name="Rectangle 276"/>
          <p:cNvSpPr>
            <a:spLocks noChangeArrowheads="1"/>
          </p:cNvSpPr>
          <p:nvPr/>
        </p:nvSpPr>
        <p:spPr bwMode="auto">
          <a:xfrm>
            <a:off x="5276978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8" name="Rectangle 277"/>
          <p:cNvSpPr>
            <a:spLocks noChangeArrowheads="1"/>
          </p:cNvSpPr>
          <p:nvPr/>
        </p:nvSpPr>
        <p:spPr bwMode="auto">
          <a:xfrm>
            <a:off x="54944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79" name="Rectangle 278"/>
          <p:cNvSpPr>
            <a:spLocks noChangeArrowheads="1"/>
          </p:cNvSpPr>
          <p:nvPr/>
        </p:nvSpPr>
        <p:spPr bwMode="auto">
          <a:xfrm>
            <a:off x="57103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0" name="Rectangle 279"/>
          <p:cNvSpPr>
            <a:spLocks noChangeArrowheads="1"/>
          </p:cNvSpPr>
          <p:nvPr/>
        </p:nvSpPr>
        <p:spPr bwMode="auto">
          <a:xfrm>
            <a:off x="59262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1" name="Rectangle 280"/>
          <p:cNvSpPr>
            <a:spLocks noChangeArrowheads="1"/>
          </p:cNvSpPr>
          <p:nvPr/>
        </p:nvSpPr>
        <p:spPr bwMode="auto">
          <a:xfrm>
            <a:off x="61421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2" name="Rectangle 281"/>
          <p:cNvSpPr>
            <a:spLocks noChangeArrowheads="1"/>
          </p:cNvSpPr>
          <p:nvPr/>
        </p:nvSpPr>
        <p:spPr bwMode="auto">
          <a:xfrm>
            <a:off x="63580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3" name="Rectangle 282"/>
          <p:cNvSpPr>
            <a:spLocks noChangeArrowheads="1"/>
          </p:cNvSpPr>
          <p:nvPr/>
        </p:nvSpPr>
        <p:spPr bwMode="auto">
          <a:xfrm>
            <a:off x="65739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4" name="Rectangle 283"/>
          <p:cNvSpPr>
            <a:spLocks noChangeArrowheads="1"/>
          </p:cNvSpPr>
          <p:nvPr/>
        </p:nvSpPr>
        <p:spPr bwMode="auto">
          <a:xfrm>
            <a:off x="67898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5" name="Rectangle 284"/>
          <p:cNvSpPr>
            <a:spLocks noChangeArrowheads="1"/>
          </p:cNvSpPr>
          <p:nvPr/>
        </p:nvSpPr>
        <p:spPr bwMode="auto">
          <a:xfrm>
            <a:off x="7005766" y="27612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8" name="Rectangle 287"/>
          <p:cNvSpPr>
            <a:spLocks noChangeArrowheads="1"/>
          </p:cNvSpPr>
          <p:nvPr/>
        </p:nvSpPr>
        <p:spPr bwMode="auto">
          <a:xfrm>
            <a:off x="46292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89" name="Rectangle 288"/>
          <p:cNvSpPr>
            <a:spLocks noChangeArrowheads="1"/>
          </p:cNvSpPr>
          <p:nvPr/>
        </p:nvSpPr>
        <p:spPr bwMode="auto">
          <a:xfrm>
            <a:off x="48451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0" name="Rectangle 289"/>
          <p:cNvSpPr>
            <a:spLocks noChangeArrowheads="1"/>
          </p:cNvSpPr>
          <p:nvPr/>
        </p:nvSpPr>
        <p:spPr bwMode="auto">
          <a:xfrm>
            <a:off x="50610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1" name="Rectangle 290"/>
          <p:cNvSpPr>
            <a:spLocks noChangeArrowheads="1"/>
          </p:cNvSpPr>
          <p:nvPr/>
        </p:nvSpPr>
        <p:spPr bwMode="auto">
          <a:xfrm>
            <a:off x="5276978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2" name="Rectangle 291"/>
          <p:cNvSpPr>
            <a:spLocks noChangeArrowheads="1"/>
          </p:cNvSpPr>
          <p:nvPr/>
        </p:nvSpPr>
        <p:spPr bwMode="auto">
          <a:xfrm>
            <a:off x="54944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3" name="Rectangle 292"/>
          <p:cNvSpPr>
            <a:spLocks noChangeArrowheads="1"/>
          </p:cNvSpPr>
          <p:nvPr/>
        </p:nvSpPr>
        <p:spPr bwMode="auto">
          <a:xfrm>
            <a:off x="57103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4" name="Rectangle 293"/>
          <p:cNvSpPr>
            <a:spLocks noChangeArrowheads="1"/>
          </p:cNvSpPr>
          <p:nvPr/>
        </p:nvSpPr>
        <p:spPr bwMode="auto">
          <a:xfrm>
            <a:off x="59262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5" name="Rectangle 294"/>
          <p:cNvSpPr>
            <a:spLocks noChangeArrowheads="1"/>
          </p:cNvSpPr>
          <p:nvPr/>
        </p:nvSpPr>
        <p:spPr bwMode="auto">
          <a:xfrm>
            <a:off x="61421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6" name="Rectangle 295"/>
          <p:cNvSpPr>
            <a:spLocks noChangeArrowheads="1"/>
          </p:cNvSpPr>
          <p:nvPr/>
        </p:nvSpPr>
        <p:spPr bwMode="auto">
          <a:xfrm>
            <a:off x="63580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7" name="Rectangle 296"/>
          <p:cNvSpPr>
            <a:spLocks noChangeArrowheads="1"/>
          </p:cNvSpPr>
          <p:nvPr/>
        </p:nvSpPr>
        <p:spPr bwMode="auto">
          <a:xfrm>
            <a:off x="65739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8" name="Rectangle 297"/>
          <p:cNvSpPr>
            <a:spLocks noChangeArrowheads="1"/>
          </p:cNvSpPr>
          <p:nvPr/>
        </p:nvSpPr>
        <p:spPr bwMode="auto">
          <a:xfrm>
            <a:off x="67898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199" name="Rectangle 298"/>
          <p:cNvSpPr>
            <a:spLocks noChangeArrowheads="1"/>
          </p:cNvSpPr>
          <p:nvPr/>
        </p:nvSpPr>
        <p:spPr bwMode="auto">
          <a:xfrm>
            <a:off x="7005766" y="297719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6" name="Rectangle 164"/>
          <p:cNvSpPr>
            <a:spLocks noChangeArrowheads="1"/>
          </p:cNvSpPr>
          <p:nvPr/>
        </p:nvSpPr>
        <p:spPr bwMode="auto">
          <a:xfrm>
            <a:off x="20359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7" name="Rectangle 165"/>
          <p:cNvSpPr>
            <a:spLocks noChangeArrowheads="1"/>
          </p:cNvSpPr>
          <p:nvPr/>
        </p:nvSpPr>
        <p:spPr bwMode="auto">
          <a:xfrm>
            <a:off x="2253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2467773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19" name="Rectangle 167"/>
          <p:cNvSpPr>
            <a:spLocks noChangeArrowheads="1"/>
          </p:cNvSpPr>
          <p:nvPr/>
        </p:nvSpPr>
        <p:spPr bwMode="auto">
          <a:xfrm>
            <a:off x="26852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0" name="Rectangle 168"/>
          <p:cNvSpPr>
            <a:spLocks noChangeArrowheads="1"/>
          </p:cNvSpPr>
          <p:nvPr/>
        </p:nvSpPr>
        <p:spPr bwMode="auto">
          <a:xfrm>
            <a:off x="29011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1" name="Rectangle 169"/>
          <p:cNvSpPr>
            <a:spLocks noChangeArrowheads="1"/>
          </p:cNvSpPr>
          <p:nvPr/>
        </p:nvSpPr>
        <p:spPr bwMode="auto">
          <a:xfrm>
            <a:off x="31170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2" name="Rectangle 170"/>
          <p:cNvSpPr>
            <a:spLocks noChangeArrowheads="1"/>
          </p:cNvSpPr>
          <p:nvPr/>
        </p:nvSpPr>
        <p:spPr bwMode="auto">
          <a:xfrm>
            <a:off x="33329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3" name="Rectangle 171"/>
          <p:cNvSpPr>
            <a:spLocks noChangeArrowheads="1"/>
          </p:cNvSpPr>
          <p:nvPr/>
        </p:nvSpPr>
        <p:spPr bwMode="auto">
          <a:xfrm>
            <a:off x="35488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4" name="Rectangle 172"/>
          <p:cNvSpPr>
            <a:spLocks noChangeArrowheads="1"/>
          </p:cNvSpPr>
          <p:nvPr/>
        </p:nvSpPr>
        <p:spPr bwMode="auto">
          <a:xfrm>
            <a:off x="37647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5" name="Rectangle 173"/>
          <p:cNvSpPr>
            <a:spLocks noChangeArrowheads="1"/>
          </p:cNvSpPr>
          <p:nvPr/>
        </p:nvSpPr>
        <p:spPr bwMode="auto">
          <a:xfrm>
            <a:off x="39806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26" name="Rectangle 174"/>
          <p:cNvSpPr>
            <a:spLocks noChangeArrowheads="1"/>
          </p:cNvSpPr>
          <p:nvPr/>
        </p:nvSpPr>
        <p:spPr bwMode="auto">
          <a:xfrm>
            <a:off x="41965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0" name="Rectangle 178"/>
          <p:cNvSpPr>
            <a:spLocks noChangeArrowheads="1"/>
          </p:cNvSpPr>
          <p:nvPr/>
        </p:nvSpPr>
        <p:spPr bwMode="auto">
          <a:xfrm>
            <a:off x="2035973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1" name="Rectangle 179"/>
          <p:cNvSpPr>
            <a:spLocks noChangeArrowheads="1"/>
          </p:cNvSpPr>
          <p:nvPr/>
        </p:nvSpPr>
        <p:spPr bwMode="auto">
          <a:xfrm>
            <a:off x="22534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2" name="Rectangle 180"/>
          <p:cNvSpPr>
            <a:spLocks noChangeArrowheads="1"/>
          </p:cNvSpPr>
          <p:nvPr/>
        </p:nvSpPr>
        <p:spPr bwMode="auto">
          <a:xfrm>
            <a:off x="24693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3" name="Rectangle 181"/>
          <p:cNvSpPr>
            <a:spLocks noChangeArrowheads="1"/>
          </p:cNvSpPr>
          <p:nvPr/>
        </p:nvSpPr>
        <p:spPr bwMode="auto">
          <a:xfrm>
            <a:off x="26852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4" name="Rectangle 182"/>
          <p:cNvSpPr>
            <a:spLocks noChangeArrowheads="1"/>
          </p:cNvSpPr>
          <p:nvPr/>
        </p:nvSpPr>
        <p:spPr bwMode="auto">
          <a:xfrm>
            <a:off x="29011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5" name="Rectangle 183"/>
          <p:cNvSpPr>
            <a:spLocks noChangeArrowheads="1"/>
          </p:cNvSpPr>
          <p:nvPr/>
        </p:nvSpPr>
        <p:spPr bwMode="auto">
          <a:xfrm>
            <a:off x="31170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6" name="Rectangle 184"/>
          <p:cNvSpPr>
            <a:spLocks noChangeArrowheads="1"/>
          </p:cNvSpPr>
          <p:nvPr/>
        </p:nvSpPr>
        <p:spPr bwMode="auto">
          <a:xfrm>
            <a:off x="33329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7" name="Rectangle 185"/>
          <p:cNvSpPr>
            <a:spLocks noChangeArrowheads="1"/>
          </p:cNvSpPr>
          <p:nvPr/>
        </p:nvSpPr>
        <p:spPr bwMode="auto">
          <a:xfrm>
            <a:off x="3548861" y="12495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8" name="Rectangle 186"/>
          <p:cNvSpPr>
            <a:spLocks noChangeArrowheads="1"/>
          </p:cNvSpPr>
          <p:nvPr/>
        </p:nvSpPr>
        <p:spPr bwMode="auto">
          <a:xfrm>
            <a:off x="37647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39" name="Rectangle 187"/>
          <p:cNvSpPr>
            <a:spLocks noChangeArrowheads="1"/>
          </p:cNvSpPr>
          <p:nvPr/>
        </p:nvSpPr>
        <p:spPr bwMode="auto">
          <a:xfrm>
            <a:off x="39806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0" name="Rectangle 188"/>
          <p:cNvSpPr>
            <a:spLocks noChangeArrowheads="1"/>
          </p:cNvSpPr>
          <p:nvPr/>
        </p:nvSpPr>
        <p:spPr bwMode="auto">
          <a:xfrm>
            <a:off x="41965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4" name="Rectangle 192"/>
          <p:cNvSpPr>
            <a:spLocks noChangeArrowheads="1"/>
          </p:cNvSpPr>
          <p:nvPr/>
        </p:nvSpPr>
        <p:spPr bwMode="auto">
          <a:xfrm>
            <a:off x="2035973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5" name="Rectangle 193"/>
          <p:cNvSpPr>
            <a:spLocks noChangeArrowheads="1"/>
          </p:cNvSpPr>
          <p:nvPr/>
        </p:nvSpPr>
        <p:spPr bwMode="auto">
          <a:xfrm>
            <a:off x="22534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6" name="Rectangle 194"/>
          <p:cNvSpPr>
            <a:spLocks noChangeArrowheads="1"/>
          </p:cNvSpPr>
          <p:nvPr/>
        </p:nvSpPr>
        <p:spPr bwMode="auto">
          <a:xfrm>
            <a:off x="24693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7" name="Rectangle 195"/>
          <p:cNvSpPr>
            <a:spLocks noChangeArrowheads="1"/>
          </p:cNvSpPr>
          <p:nvPr/>
        </p:nvSpPr>
        <p:spPr bwMode="auto">
          <a:xfrm>
            <a:off x="26852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8" name="Rectangle 196"/>
          <p:cNvSpPr>
            <a:spLocks noChangeArrowheads="1"/>
          </p:cNvSpPr>
          <p:nvPr/>
        </p:nvSpPr>
        <p:spPr bwMode="auto">
          <a:xfrm>
            <a:off x="29011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49" name="Rectangle 197"/>
          <p:cNvSpPr>
            <a:spLocks noChangeArrowheads="1"/>
          </p:cNvSpPr>
          <p:nvPr/>
        </p:nvSpPr>
        <p:spPr bwMode="auto">
          <a:xfrm>
            <a:off x="3117061" y="14654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0" name="Rectangle 198"/>
          <p:cNvSpPr>
            <a:spLocks noChangeArrowheads="1"/>
          </p:cNvSpPr>
          <p:nvPr/>
        </p:nvSpPr>
        <p:spPr bwMode="auto">
          <a:xfrm>
            <a:off x="33329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1" name="Rectangle 199"/>
          <p:cNvSpPr>
            <a:spLocks noChangeArrowheads="1"/>
          </p:cNvSpPr>
          <p:nvPr/>
        </p:nvSpPr>
        <p:spPr bwMode="auto">
          <a:xfrm>
            <a:off x="35488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2" name="Rectangle 200"/>
          <p:cNvSpPr>
            <a:spLocks noChangeArrowheads="1"/>
          </p:cNvSpPr>
          <p:nvPr/>
        </p:nvSpPr>
        <p:spPr bwMode="auto">
          <a:xfrm>
            <a:off x="37647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3" name="Rectangle 201"/>
          <p:cNvSpPr>
            <a:spLocks noChangeArrowheads="1"/>
          </p:cNvSpPr>
          <p:nvPr/>
        </p:nvSpPr>
        <p:spPr bwMode="auto">
          <a:xfrm>
            <a:off x="39806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4" name="Rectangle 202"/>
          <p:cNvSpPr>
            <a:spLocks noChangeArrowheads="1"/>
          </p:cNvSpPr>
          <p:nvPr/>
        </p:nvSpPr>
        <p:spPr bwMode="auto">
          <a:xfrm>
            <a:off x="41965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8" name="Rectangle 206"/>
          <p:cNvSpPr>
            <a:spLocks noChangeArrowheads="1"/>
          </p:cNvSpPr>
          <p:nvPr/>
        </p:nvSpPr>
        <p:spPr bwMode="auto">
          <a:xfrm>
            <a:off x="2035973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59" name="Rectangle 207"/>
          <p:cNvSpPr>
            <a:spLocks noChangeArrowheads="1"/>
          </p:cNvSpPr>
          <p:nvPr/>
        </p:nvSpPr>
        <p:spPr bwMode="auto">
          <a:xfrm>
            <a:off x="22534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0" name="Rectangle 208"/>
          <p:cNvSpPr>
            <a:spLocks noChangeArrowheads="1"/>
          </p:cNvSpPr>
          <p:nvPr/>
        </p:nvSpPr>
        <p:spPr bwMode="auto">
          <a:xfrm>
            <a:off x="24693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1" name="Rectangle 209"/>
          <p:cNvSpPr>
            <a:spLocks noChangeArrowheads="1"/>
          </p:cNvSpPr>
          <p:nvPr/>
        </p:nvSpPr>
        <p:spPr bwMode="auto">
          <a:xfrm>
            <a:off x="26852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2" name="Rectangle 210"/>
          <p:cNvSpPr>
            <a:spLocks noChangeArrowheads="1"/>
          </p:cNvSpPr>
          <p:nvPr/>
        </p:nvSpPr>
        <p:spPr bwMode="auto">
          <a:xfrm>
            <a:off x="2901161" y="16813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3" name="Rectangle 211"/>
          <p:cNvSpPr>
            <a:spLocks noChangeArrowheads="1"/>
          </p:cNvSpPr>
          <p:nvPr/>
        </p:nvSpPr>
        <p:spPr bwMode="auto">
          <a:xfrm>
            <a:off x="31170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4" name="Rectangle 212"/>
          <p:cNvSpPr>
            <a:spLocks noChangeArrowheads="1"/>
          </p:cNvSpPr>
          <p:nvPr/>
        </p:nvSpPr>
        <p:spPr bwMode="auto">
          <a:xfrm>
            <a:off x="33329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5" name="Rectangle 213"/>
          <p:cNvSpPr>
            <a:spLocks noChangeArrowheads="1"/>
          </p:cNvSpPr>
          <p:nvPr/>
        </p:nvSpPr>
        <p:spPr bwMode="auto">
          <a:xfrm>
            <a:off x="35488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6" name="Rectangle 214"/>
          <p:cNvSpPr>
            <a:spLocks noChangeArrowheads="1"/>
          </p:cNvSpPr>
          <p:nvPr/>
        </p:nvSpPr>
        <p:spPr bwMode="auto">
          <a:xfrm>
            <a:off x="37647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7" name="Rectangle 215"/>
          <p:cNvSpPr>
            <a:spLocks noChangeArrowheads="1"/>
          </p:cNvSpPr>
          <p:nvPr/>
        </p:nvSpPr>
        <p:spPr bwMode="auto">
          <a:xfrm>
            <a:off x="39806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68" name="Rectangle 216"/>
          <p:cNvSpPr>
            <a:spLocks noChangeArrowheads="1"/>
          </p:cNvSpPr>
          <p:nvPr/>
        </p:nvSpPr>
        <p:spPr bwMode="auto">
          <a:xfrm>
            <a:off x="41965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2" name="Rectangle 220"/>
          <p:cNvSpPr>
            <a:spLocks noChangeArrowheads="1"/>
          </p:cNvSpPr>
          <p:nvPr/>
        </p:nvSpPr>
        <p:spPr bwMode="auto">
          <a:xfrm>
            <a:off x="2035973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3" name="Rectangle 221"/>
          <p:cNvSpPr>
            <a:spLocks noChangeArrowheads="1"/>
          </p:cNvSpPr>
          <p:nvPr/>
        </p:nvSpPr>
        <p:spPr bwMode="auto">
          <a:xfrm>
            <a:off x="22534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4" name="Rectangle 222"/>
          <p:cNvSpPr>
            <a:spLocks noChangeArrowheads="1"/>
          </p:cNvSpPr>
          <p:nvPr/>
        </p:nvSpPr>
        <p:spPr bwMode="auto">
          <a:xfrm>
            <a:off x="24693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5" name="Rectangle 223"/>
          <p:cNvSpPr>
            <a:spLocks noChangeArrowheads="1"/>
          </p:cNvSpPr>
          <p:nvPr/>
        </p:nvSpPr>
        <p:spPr bwMode="auto">
          <a:xfrm>
            <a:off x="2685261" y="18972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6" name="Rectangle 224"/>
          <p:cNvSpPr>
            <a:spLocks noChangeArrowheads="1"/>
          </p:cNvSpPr>
          <p:nvPr/>
        </p:nvSpPr>
        <p:spPr bwMode="auto">
          <a:xfrm>
            <a:off x="29011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7" name="Rectangle 225"/>
          <p:cNvSpPr>
            <a:spLocks noChangeArrowheads="1"/>
          </p:cNvSpPr>
          <p:nvPr/>
        </p:nvSpPr>
        <p:spPr bwMode="auto">
          <a:xfrm>
            <a:off x="31170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8" name="Rectangle 226"/>
          <p:cNvSpPr>
            <a:spLocks noChangeArrowheads="1"/>
          </p:cNvSpPr>
          <p:nvPr/>
        </p:nvSpPr>
        <p:spPr bwMode="auto">
          <a:xfrm>
            <a:off x="33329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79" name="Rectangle 227"/>
          <p:cNvSpPr>
            <a:spLocks noChangeArrowheads="1"/>
          </p:cNvSpPr>
          <p:nvPr/>
        </p:nvSpPr>
        <p:spPr bwMode="auto">
          <a:xfrm>
            <a:off x="35488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0" name="Rectangle 228"/>
          <p:cNvSpPr>
            <a:spLocks noChangeArrowheads="1"/>
          </p:cNvSpPr>
          <p:nvPr/>
        </p:nvSpPr>
        <p:spPr bwMode="auto">
          <a:xfrm>
            <a:off x="37647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1" name="Rectangle 229"/>
          <p:cNvSpPr>
            <a:spLocks noChangeArrowheads="1"/>
          </p:cNvSpPr>
          <p:nvPr/>
        </p:nvSpPr>
        <p:spPr bwMode="auto">
          <a:xfrm>
            <a:off x="39806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2" name="Rectangle 230"/>
          <p:cNvSpPr>
            <a:spLocks noChangeArrowheads="1"/>
          </p:cNvSpPr>
          <p:nvPr/>
        </p:nvSpPr>
        <p:spPr bwMode="auto">
          <a:xfrm>
            <a:off x="41965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6" name="Rectangle 234"/>
          <p:cNvSpPr>
            <a:spLocks noChangeArrowheads="1"/>
          </p:cNvSpPr>
          <p:nvPr/>
        </p:nvSpPr>
        <p:spPr bwMode="auto">
          <a:xfrm>
            <a:off x="2035973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7" name="Rectangle 235"/>
          <p:cNvSpPr>
            <a:spLocks noChangeArrowheads="1"/>
          </p:cNvSpPr>
          <p:nvPr/>
        </p:nvSpPr>
        <p:spPr bwMode="auto">
          <a:xfrm>
            <a:off x="22534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88" name="Rectangle 236"/>
          <p:cNvSpPr>
            <a:spLocks noChangeArrowheads="1"/>
          </p:cNvSpPr>
          <p:nvPr/>
        </p:nvSpPr>
        <p:spPr bwMode="auto">
          <a:xfrm>
            <a:off x="2469361" y="21131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0" name="Rectangle 238"/>
          <p:cNvSpPr>
            <a:spLocks noChangeArrowheads="1"/>
          </p:cNvSpPr>
          <p:nvPr/>
        </p:nvSpPr>
        <p:spPr bwMode="auto">
          <a:xfrm>
            <a:off x="29011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3" name="Rectangle 239"/>
          <p:cNvSpPr>
            <a:spLocks noChangeArrowheads="1"/>
          </p:cNvSpPr>
          <p:nvPr/>
        </p:nvSpPr>
        <p:spPr bwMode="auto">
          <a:xfrm>
            <a:off x="31170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6" name="Rectangle 240"/>
          <p:cNvSpPr>
            <a:spLocks noChangeArrowheads="1"/>
          </p:cNvSpPr>
          <p:nvPr/>
        </p:nvSpPr>
        <p:spPr bwMode="auto">
          <a:xfrm>
            <a:off x="33329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297" name="Rectangle 241"/>
          <p:cNvSpPr>
            <a:spLocks noChangeArrowheads="1"/>
          </p:cNvSpPr>
          <p:nvPr/>
        </p:nvSpPr>
        <p:spPr bwMode="auto">
          <a:xfrm>
            <a:off x="35488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2" name="Rectangle 242"/>
          <p:cNvSpPr>
            <a:spLocks noChangeArrowheads="1"/>
          </p:cNvSpPr>
          <p:nvPr/>
        </p:nvSpPr>
        <p:spPr bwMode="auto">
          <a:xfrm>
            <a:off x="37647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6" name="Rectangle 243"/>
          <p:cNvSpPr>
            <a:spLocks noChangeArrowheads="1"/>
          </p:cNvSpPr>
          <p:nvPr/>
        </p:nvSpPr>
        <p:spPr bwMode="auto">
          <a:xfrm>
            <a:off x="39806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07" name="Rectangle 244"/>
          <p:cNvSpPr>
            <a:spLocks noChangeArrowheads="1"/>
          </p:cNvSpPr>
          <p:nvPr/>
        </p:nvSpPr>
        <p:spPr bwMode="auto">
          <a:xfrm>
            <a:off x="41965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1" name="Rectangle 248"/>
          <p:cNvSpPr>
            <a:spLocks noChangeArrowheads="1"/>
          </p:cNvSpPr>
          <p:nvPr/>
        </p:nvSpPr>
        <p:spPr bwMode="auto">
          <a:xfrm>
            <a:off x="2035973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2" name="Rectangle 249"/>
          <p:cNvSpPr>
            <a:spLocks noChangeArrowheads="1"/>
          </p:cNvSpPr>
          <p:nvPr/>
        </p:nvSpPr>
        <p:spPr bwMode="auto">
          <a:xfrm>
            <a:off x="2253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3" name="Rectangle 250"/>
          <p:cNvSpPr>
            <a:spLocks noChangeArrowheads="1"/>
          </p:cNvSpPr>
          <p:nvPr/>
        </p:nvSpPr>
        <p:spPr bwMode="auto">
          <a:xfrm>
            <a:off x="24693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4" name="Rectangle 251"/>
          <p:cNvSpPr>
            <a:spLocks noChangeArrowheads="1"/>
          </p:cNvSpPr>
          <p:nvPr/>
        </p:nvSpPr>
        <p:spPr bwMode="auto">
          <a:xfrm>
            <a:off x="26852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7" name="Rectangle 252"/>
          <p:cNvSpPr>
            <a:spLocks noChangeArrowheads="1"/>
          </p:cNvSpPr>
          <p:nvPr/>
        </p:nvSpPr>
        <p:spPr bwMode="auto">
          <a:xfrm>
            <a:off x="29011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8" name="Rectangle 253"/>
          <p:cNvSpPr>
            <a:spLocks noChangeArrowheads="1"/>
          </p:cNvSpPr>
          <p:nvPr/>
        </p:nvSpPr>
        <p:spPr bwMode="auto">
          <a:xfrm>
            <a:off x="31170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19" name="Rectangle 254"/>
          <p:cNvSpPr>
            <a:spLocks noChangeArrowheads="1"/>
          </p:cNvSpPr>
          <p:nvPr/>
        </p:nvSpPr>
        <p:spPr bwMode="auto">
          <a:xfrm>
            <a:off x="33329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0" name="Rectangle 255"/>
          <p:cNvSpPr>
            <a:spLocks noChangeArrowheads="1"/>
          </p:cNvSpPr>
          <p:nvPr/>
        </p:nvSpPr>
        <p:spPr bwMode="auto">
          <a:xfrm>
            <a:off x="35488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1" name="Rectangle 256"/>
          <p:cNvSpPr>
            <a:spLocks noChangeArrowheads="1"/>
          </p:cNvSpPr>
          <p:nvPr/>
        </p:nvSpPr>
        <p:spPr bwMode="auto">
          <a:xfrm>
            <a:off x="37647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2" name="Rectangle 257"/>
          <p:cNvSpPr>
            <a:spLocks noChangeArrowheads="1"/>
          </p:cNvSpPr>
          <p:nvPr/>
        </p:nvSpPr>
        <p:spPr bwMode="auto">
          <a:xfrm>
            <a:off x="39806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3" name="Rectangle 258"/>
          <p:cNvSpPr>
            <a:spLocks noChangeArrowheads="1"/>
          </p:cNvSpPr>
          <p:nvPr/>
        </p:nvSpPr>
        <p:spPr bwMode="auto">
          <a:xfrm>
            <a:off x="41965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7" name="Rectangle 262"/>
          <p:cNvSpPr>
            <a:spLocks noChangeArrowheads="1"/>
          </p:cNvSpPr>
          <p:nvPr/>
        </p:nvSpPr>
        <p:spPr bwMode="auto">
          <a:xfrm>
            <a:off x="2035973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8" name="Rectangle 263"/>
          <p:cNvSpPr>
            <a:spLocks noChangeArrowheads="1"/>
          </p:cNvSpPr>
          <p:nvPr/>
        </p:nvSpPr>
        <p:spPr bwMode="auto">
          <a:xfrm>
            <a:off x="2253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29" name="Rectangle 264"/>
          <p:cNvSpPr>
            <a:spLocks noChangeArrowheads="1"/>
          </p:cNvSpPr>
          <p:nvPr/>
        </p:nvSpPr>
        <p:spPr bwMode="auto">
          <a:xfrm>
            <a:off x="24693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0" name="Rectangle 265"/>
          <p:cNvSpPr>
            <a:spLocks noChangeArrowheads="1"/>
          </p:cNvSpPr>
          <p:nvPr/>
        </p:nvSpPr>
        <p:spPr bwMode="auto">
          <a:xfrm>
            <a:off x="26852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1" name="Rectangle 266"/>
          <p:cNvSpPr>
            <a:spLocks noChangeArrowheads="1"/>
          </p:cNvSpPr>
          <p:nvPr/>
        </p:nvSpPr>
        <p:spPr bwMode="auto">
          <a:xfrm>
            <a:off x="29011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2" name="Rectangle 267"/>
          <p:cNvSpPr>
            <a:spLocks noChangeArrowheads="1"/>
          </p:cNvSpPr>
          <p:nvPr/>
        </p:nvSpPr>
        <p:spPr bwMode="auto">
          <a:xfrm>
            <a:off x="31170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3" name="Rectangle 268"/>
          <p:cNvSpPr>
            <a:spLocks noChangeArrowheads="1"/>
          </p:cNvSpPr>
          <p:nvPr/>
        </p:nvSpPr>
        <p:spPr bwMode="auto">
          <a:xfrm>
            <a:off x="33329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4" name="Rectangle 269"/>
          <p:cNvSpPr>
            <a:spLocks noChangeArrowheads="1"/>
          </p:cNvSpPr>
          <p:nvPr/>
        </p:nvSpPr>
        <p:spPr bwMode="auto">
          <a:xfrm>
            <a:off x="35488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5" name="Rectangle 270"/>
          <p:cNvSpPr>
            <a:spLocks noChangeArrowheads="1"/>
          </p:cNvSpPr>
          <p:nvPr/>
        </p:nvSpPr>
        <p:spPr bwMode="auto">
          <a:xfrm>
            <a:off x="37647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6" name="Rectangle 271"/>
          <p:cNvSpPr>
            <a:spLocks noChangeArrowheads="1"/>
          </p:cNvSpPr>
          <p:nvPr/>
        </p:nvSpPr>
        <p:spPr bwMode="auto">
          <a:xfrm>
            <a:off x="39806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37" name="Rectangle 272"/>
          <p:cNvSpPr>
            <a:spLocks noChangeArrowheads="1"/>
          </p:cNvSpPr>
          <p:nvPr/>
        </p:nvSpPr>
        <p:spPr bwMode="auto">
          <a:xfrm>
            <a:off x="41965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1" name="Rectangle 276"/>
          <p:cNvSpPr>
            <a:spLocks noChangeArrowheads="1"/>
          </p:cNvSpPr>
          <p:nvPr/>
        </p:nvSpPr>
        <p:spPr bwMode="auto">
          <a:xfrm>
            <a:off x="2035973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2" name="Rectangle 277"/>
          <p:cNvSpPr>
            <a:spLocks noChangeArrowheads="1"/>
          </p:cNvSpPr>
          <p:nvPr/>
        </p:nvSpPr>
        <p:spPr bwMode="auto">
          <a:xfrm>
            <a:off x="2253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3" name="Rectangle 278"/>
          <p:cNvSpPr>
            <a:spLocks noChangeArrowheads="1"/>
          </p:cNvSpPr>
          <p:nvPr/>
        </p:nvSpPr>
        <p:spPr bwMode="auto">
          <a:xfrm>
            <a:off x="24693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4" name="Rectangle 279"/>
          <p:cNvSpPr>
            <a:spLocks noChangeArrowheads="1"/>
          </p:cNvSpPr>
          <p:nvPr/>
        </p:nvSpPr>
        <p:spPr bwMode="auto">
          <a:xfrm>
            <a:off x="26852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5" name="Rectangle 280"/>
          <p:cNvSpPr>
            <a:spLocks noChangeArrowheads="1"/>
          </p:cNvSpPr>
          <p:nvPr/>
        </p:nvSpPr>
        <p:spPr bwMode="auto">
          <a:xfrm>
            <a:off x="29011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6" name="Rectangle 281"/>
          <p:cNvSpPr>
            <a:spLocks noChangeArrowheads="1"/>
          </p:cNvSpPr>
          <p:nvPr/>
        </p:nvSpPr>
        <p:spPr bwMode="auto">
          <a:xfrm>
            <a:off x="31170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7" name="Rectangle 282"/>
          <p:cNvSpPr>
            <a:spLocks noChangeArrowheads="1"/>
          </p:cNvSpPr>
          <p:nvPr/>
        </p:nvSpPr>
        <p:spPr bwMode="auto">
          <a:xfrm>
            <a:off x="33329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8" name="Rectangle 283"/>
          <p:cNvSpPr>
            <a:spLocks noChangeArrowheads="1"/>
          </p:cNvSpPr>
          <p:nvPr/>
        </p:nvSpPr>
        <p:spPr bwMode="auto">
          <a:xfrm>
            <a:off x="35488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49" name="Rectangle 284"/>
          <p:cNvSpPr>
            <a:spLocks noChangeArrowheads="1"/>
          </p:cNvSpPr>
          <p:nvPr/>
        </p:nvSpPr>
        <p:spPr bwMode="auto">
          <a:xfrm>
            <a:off x="37647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0" name="Rectangle 285"/>
          <p:cNvSpPr>
            <a:spLocks noChangeArrowheads="1"/>
          </p:cNvSpPr>
          <p:nvPr/>
        </p:nvSpPr>
        <p:spPr bwMode="auto">
          <a:xfrm>
            <a:off x="39806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1" name="Rectangle 286"/>
          <p:cNvSpPr>
            <a:spLocks noChangeArrowheads="1"/>
          </p:cNvSpPr>
          <p:nvPr/>
        </p:nvSpPr>
        <p:spPr bwMode="auto">
          <a:xfrm>
            <a:off x="41965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5" name="Rectangle 290"/>
          <p:cNvSpPr>
            <a:spLocks noChangeArrowheads="1"/>
          </p:cNvSpPr>
          <p:nvPr/>
        </p:nvSpPr>
        <p:spPr bwMode="auto">
          <a:xfrm>
            <a:off x="2035973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6" name="Rectangle 291"/>
          <p:cNvSpPr>
            <a:spLocks noChangeArrowheads="1"/>
          </p:cNvSpPr>
          <p:nvPr/>
        </p:nvSpPr>
        <p:spPr bwMode="auto">
          <a:xfrm>
            <a:off x="2253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7" name="Rectangle 292"/>
          <p:cNvSpPr>
            <a:spLocks noChangeArrowheads="1"/>
          </p:cNvSpPr>
          <p:nvPr/>
        </p:nvSpPr>
        <p:spPr bwMode="auto">
          <a:xfrm>
            <a:off x="24693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8" name="Rectangle 293"/>
          <p:cNvSpPr>
            <a:spLocks noChangeArrowheads="1"/>
          </p:cNvSpPr>
          <p:nvPr/>
        </p:nvSpPr>
        <p:spPr bwMode="auto">
          <a:xfrm>
            <a:off x="26852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59" name="Rectangle 294"/>
          <p:cNvSpPr>
            <a:spLocks noChangeArrowheads="1"/>
          </p:cNvSpPr>
          <p:nvPr/>
        </p:nvSpPr>
        <p:spPr bwMode="auto">
          <a:xfrm>
            <a:off x="29011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0" name="Rectangle 295"/>
          <p:cNvSpPr>
            <a:spLocks noChangeArrowheads="1"/>
          </p:cNvSpPr>
          <p:nvPr/>
        </p:nvSpPr>
        <p:spPr bwMode="auto">
          <a:xfrm>
            <a:off x="31170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1" name="Rectangle 296"/>
          <p:cNvSpPr>
            <a:spLocks noChangeArrowheads="1"/>
          </p:cNvSpPr>
          <p:nvPr/>
        </p:nvSpPr>
        <p:spPr bwMode="auto">
          <a:xfrm>
            <a:off x="33329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2" name="Rectangle 297"/>
          <p:cNvSpPr>
            <a:spLocks noChangeArrowheads="1"/>
          </p:cNvSpPr>
          <p:nvPr/>
        </p:nvSpPr>
        <p:spPr bwMode="auto">
          <a:xfrm>
            <a:off x="35488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3" name="Rectangle 298"/>
          <p:cNvSpPr>
            <a:spLocks noChangeArrowheads="1"/>
          </p:cNvSpPr>
          <p:nvPr/>
        </p:nvSpPr>
        <p:spPr bwMode="auto">
          <a:xfrm>
            <a:off x="37647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4" name="Rectangle 299"/>
          <p:cNvSpPr>
            <a:spLocks noChangeArrowheads="1"/>
          </p:cNvSpPr>
          <p:nvPr/>
        </p:nvSpPr>
        <p:spPr bwMode="auto">
          <a:xfrm>
            <a:off x="39806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5" name="Rectangle 300"/>
          <p:cNvSpPr>
            <a:spLocks noChangeArrowheads="1"/>
          </p:cNvSpPr>
          <p:nvPr/>
        </p:nvSpPr>
        <p:spPr bwMode="auto">
          <a:xfrm>
            <a:off x="41965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6" name="Rectangle 301"/>
          <p:cNvSpPr>
            <a:spLocks noChangeArrowheads="1"/>
          </p:cNvSpPr>
          <p:nvPr/>
        </p:nvSpPr>
        <p:spPr bwMode="auto">
          <a:xfrm>
            <a:off x="4412461" y="10336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7" name="Rectangle 302"/>
          <p:cNvSpPr>
            <a:spLocks noChangeArrowheads="1"/>
          </p:cNvSpPr>
          <p:nvPr/>
        </p:nvSpPr>
        <p:spPr bwMode="auto">
          <a:xfrm>
            <a:off x="4412461" y="12495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8" name="Rectangle 303"/>
          <p:cNvSpPr>
            <a:spLocks noChangeArrowheads="1"/>
          </p:cNvSpPr>
          <p:nvPr/>
        </p:nvSpPr>
        <p:spPr bwMode="auto">
          <a:xfrm>
            <a:off x="4412461" y="14654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69" name="Rectangle 304"/>
          <p:cNvSpPr>
            <a:spLocks noChangeArrowheads="1"/>
          </p:cNvSpPr>
          <p:nvPr/>
        </p:nvSpPr>
        <p:spPr bwMode="auto">
          <a:xfrm>
            <a:off x="4412461" y="16813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0" name="Rectangle 305"/>
          <p:cNvSpPr>
            <a:spLocks noChangeArrowheads="1"/>
          </p:cNvSpPr>
          <p:nvPr/>
        </p:nvSpPr>
        <p:spPr bwMode="auto">
          <a:xfrm>
            <a:off x="4412461" y="18972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1" name="Rectangle 306"/>
          <p:cNvSpPr>
            <a:spLocks noChangeArrowheads="1"/>
          </p:cNvSpPr>
          <p:nvPr/>
        </p:nvSpPr>
        <p:spPr bwMode="auto">
          <a:xfrm>
            <a:off x="44124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2" name="Rectangle 307"/>
          <p:cNvSpPr>
            <a:spLocks noChangeArrowheads="1"/>
          </p:cNvSpPr>
          <p:nvPr/>
        </p:nvSpPr>
        <p:spPr bwMode="auto">
          <a:xfrm>
            <a:off x="4412461" y="2329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3" name="Rectangle 308"/>
          <p:cNvSpPr>
            <a:spLocks noChangeArrowheads="1"/>
          </p:cNvSpPr>
          <p:nvPr/>
        </p:nvSpPr>
        <p:spPr bwMode="auto">
          <a:xfrm>
            <a:off x="4412461" y="2544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4" name="Rectangle 309"/>
          <p:cNvSpPr>
            <a:spLocks noChangeArrowheads="1"/>
          </p:cNvSpPr>
          <p:nvPr/>
        </p:nvSpPr>
        <p:spPr bwMode="auto">
          <a:xfrm>
            <a:off x="4412461" y="2760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5" name="Rectangle 310"/>
          <p:cNvSpPr>
            <a:spLocks noChangeArrowheads="1"/>
          </p:cNvSpPr>
          <p:nvPr/>
        </p:nvSpPr>
        <p:spPr bwMode="auto">
          <a:xfrm>
            <a:off x="4412461" y="29767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7" name="Rectangle 161"/>
          <p:cNvSpPr>
            <a:spLocks noChangeArrowheads="1"/>
          </p:cNvSpPr>
          <p:nvPr/>
        </p:nvSpPr>
        <p:spPr bwMode="auto">
          <a:xfrm>
            <a:off x="46290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8" name="Rectangle 162"/>
          <p:cNvSpPr>
            <a:spLocks noChangeArrowheads="1"/>
          </p:cNvSpPr>
          <p:nvPr/>
        </p:nvSpPr>
        <p:spPr bwMode="auto">
          <a:xfrm>
            <a:off x="48449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79" name="Rectangle 163"/>
          <p:cNvSpPr>
            <a:spLocks noChangeArrowheads="1"/>
          </p:cNvSpPr>
          <p:nvPr/>
        </p:nvSpPr>
        <p:spPr bwMode="auto">
          <a:xfrm>
            <a:off x="50608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0" name="Rectangle 164"/>
          <p:cNvSpPr>
            <a:spLocks noChangeArrowheads="1"/>
          </p:cNvSpPr>
          <p:nvPr/>
        </p:nvSpPr>
        <p:spPr bwMode="auto">
          <a:xfrm>
            <a:off x="52767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1" name="Rectangle 165"/>
          <p:cNvSpPr>
            <a:spLocks noChangeArrowheads="1"/>
          </p:cNvSpPr>
          <p:nvPr/>
        </p:nvSpPr>
        <p:spPr bwMode="auto">
          <a:xfrm>
            <a:off x="54942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2" name="Rectangle 166"/>
          <p:cNvSpPr>
            <a:spLocks noChangeArrowheads="1"/>
          </p:cNvSpPr>
          <p:nvPr/>
        </p:nvSpPr>
        <p:spPr bwMode="auto">
          <a:xfrm>
            <a:off x="5708568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3" name="Rectangle 167"/>
          <p:cNvSpPr>
            <a:spLocks noChangeArrowheads="1"/>
          </p:cNvSpPr>
          <p:nvPr/>
        </p:nvSpPr>
        <p:spPr bwMode="auto">
          <a:xfrm>
            <a:off x="59260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4" name="Rectangle 168"/>
          <p:cNvSpPr>
            <a:spLocks noChangeArrowheads="1"/>
          </p:cNvSpPr>
          <p:nvPr/>
        </p:nvSpPr>
        <p:spPr bwMode="auto">
          <a:xfrm>
            <a:off x="61419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5" name="Rectangle 169"/>
          <p:cNvSpPr>
            <a:spLocks noChangeArrowheads="1"/>
          </p:cNvSpPr>
          <p:nvPr/>
        </p:nvSpPr>
        <p:spPr bwMode="auto">
          <a:xfrm>
            <a:off x="63578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6" name="Rectangle 170"/>
          <p:cNvSpPr>
            <a:spLocks noChangeArrowheads="1"/>
          </p:cNvSpPr>
          <p:nvPr/>
        </p:nvSpPr>
        <p:spPr bwMode="auto">
          <a:xfrm>
            <a:off x="65737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7" name="Rectangle 171"/>
          <p:cNvSpPr>
            <a:spLocks noChangeArrowheads="1"/>
          </p:cNvSpPr>
          <p:nvPr/>
        </p:nvSpPr>
        <p:spPr bwMode="auto">
          <a:xfrm>
            <a:off x="67896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88" name="Rectangle 172"/>
          <p:cNvSpPr>
            <a:spLocks noChangeArrowheads="1"/>
          </p:cNvSpPr>
          <p:nvPr/>
        </p:nvSpPr>
        <p:spPr bwMode="auto">
          <a:xfrm>
            <a:off x="7005556" y="31989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1" name="Rectangle 175"/>
          <p:cNvSpPr>
            <a:spLocks noChangeArrowheads="1"/>
          </p:cNvSpPr>
          <p:nvPr/>
        </p:nvSpPr>
        <p:spPr bwMode="auto">
          <a:xfrm>
            <a:off x="46290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2" name="Rectangle 176"/>
          <p:cNvSpPr>
            <a:spLocks noChangeArrowheads="1"/>
          </p:cNvSpPr>
          <p:nvPr/>
        </p:nvSpPr>
        <p:spPr bwMode="auto">
          <a:xfrm>
            <a:off x="48449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3" name="Rectangle 177"/>
          <p:cNvSpPr>
            <a:spLocks noChangeArrowheads="1"/>
          </p:cNvSpPr>
          <p:nvPr/>
        </p:nvSpPr>
        <p:spPr bwMode="auto">
          <a:xfrm>
            <a:off x="50608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4" name="Rectangle 178"/>
          <p:cNvSpPr>
            <a:spLocks noChangeArrowheads="1"/>
          </p:cNvSpPr>
          <p:nvPr/>
        </p:nvSpPr>
        <p:spPr bwMode="auto">
          <a:xfrm>
            <a:off x="5276768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5" name="Rectangle 179"/>
          <p:cNvSpPr>
            <a:spLocks noChangeArrowheads="1"/>
          </p:cNvSpPr>
          <p:nvPr/>
        </p:nvSpPr>
        <p:spPr bwMode="auto">
          <a:xfrm>
            <a:off x="54942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6" name="Rectangle 180"/>
          <p:cNvSpPr>
            <a:spLocks noChangeArrowheads="1"/>
          </p:cNvSpPr>
          <p:nvPr/>
        </p:nvSpPr>
        <p:spPr bwMode="auto">
          <a:xfrm>
            <a:off x="57101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7" name="Rectangle 181"/>
          <p:cNvSpPr>
            <a:spLocks noChangeArrowheads="1"/>
          </p:cNvSpPr>
          <p:nvPr/>
        </p:nvSpPr>
        <p:spPr bwMode="auto">
          <a:xfrm>
            <a:off x="59260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8" name="Rectangle 182"/>
          <p:cNvSpPr>
            <a:spLocks noChangeArrowheads="1"/>
          </p:cNvSpPr>
          <p:nvPr/>
        </p:nvSpPr>
        <p:spPr bwMode="auto">
          <a:xfrm>
            <a:off x="61419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399" name="Rectangle 183"/>
          <p:cNvSpPr>
            <a:spLocks noChangeArrowheads="1"/>
          </p:cNvSpPr>
          <p:nvPr/>
        </p:nvSpPr>
        <p:spPr bwMode="auto">
          <a:xfrm>
            <a:off x="63578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0" name="Rectangle 184"/>
          <p:cNvSpPr>
            <a:spLocks noChangeArrowheads="1"/>
          </p:cNvSpPr>
          <p:nvPr/>
        </p:nvSpPr>
        <p:spPr bwMode="auto">
          <a:xfrm>
            <a:off x="65737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1" name="Rectangle 185"/>
          <p:cNvSpPr>
            <a:spLocks noChangeArrowheads="1"/>
          </p:cNvSpPr>
          <p:nvPr/>
        </p:nvSpPr>
        <p:spPr bwMode="auto">
          <a:xfrm>
            <a:off x="67896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2" name="Rectangle 186"/>
          <p:cNvSpPr>
            <a:spLocks noChangeArrowheads="1"/>
          </p:cNvSpPr>
          <p:nvPr/>
        </p:nvSpPr>
        <p:spPr bwMode="auto">
          <a:xfrm>
            <a:off x="7005556" y="34148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5" name="Rectangle 189"/>
          <p:cNvSpPr>
            <a:spLocks noChangeArrowheads="1"/>
          </p:cNvSpPr>
          <p:nvPr/>
        </p:nvSpPr>
        <p:spPr bwMode="auto">
          <a:xfrm>
            <a:off x="46290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6" name="Rectangle 190"/>
          <p:cNvSpPr>
            <a:spLocks noChangeArrowheads="1"/>
          </p:cNvSpPr>
          <p:nvPr/>
        </p:nvSpPr>
        <p:spPr bwMode="auto">
          <a:xfrm>
            <a:off x="48449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7" name="Rectangle 191"/>
          <p:cNvSpPr>
            <a:spLocks noChangeArrowheads="1"/>
          </p:cNvSpPr>
          <p:nvPr/>
        </p:nvSpPr>
        <p:spPr bwMode="auto">
          <a:xfrm>
            <a:off x="50608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8" name="Rectangle 192"/>
          <p:cNvSpPr>
            <a:spLocks noChangeArrowheads="1"/>
          </p:cNvSpPr>
          <p:nvPr/>
        </p:nvSpPr>
        <p:spPr bwMode="auto">
          <a:xfrm>
            <a:off x="5276768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09" name="Rectangle 193"/>
          <p:cNvSpPr>
            <a:spLocks noChangeArrowheads="1"/>
          </p:cNvSpPr>
          <p:nvPr/>
        </p:nvSpPr>
        <p:spPr bwMode="auto">
          <a:xfrm>
            <a:off x="54942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0" name="Rectangle 194"/>
          <p:cNvSpPr>
            <a:spLocks noChangeArrowheads="1"/>
          </p:cNvSpPr>
          <p:nvPr/>
        </p:nvSpPr>
        <p:spPr bwMode="auto">
          <a:xfrm>
            <a:off x="57101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1" name="Rectangle 195"/>
          <p:cNvSpPr>
            <a:spLocks noChangeArrowheads="1"/>
          </p:cNvSpPr>
          <p:nvPr/>
        </p:nvSpPr>
        <p:spPr bwMode="auto">
          <a:xfrm>
            <a:off x="59260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2" name="Rectangle 196"/>
          <p:cNvSpPr>
            <a:spLocks noChangeArrowheads="1"/>
          </p:cNvSpPr>
          <p:nvPr/>
        </p:nvSpPr>
        <p:spPr bwMode="auto">
          <a:xfrm>
            <a:off x="61419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3" name="Rectangle 197"/>
          <p:cNvSpPr>
            <a:spLocks noChangeArrowheads="1"/>
          </p:cNvSpPr>
          <p:nvPr/>
        </p:nvSpPr>
        <p:spPr bwMode="auto">
          <a:xfrm>
            <a:off x="63578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4" name="Rectangle 198"/>
          <p:cNvSpPr>
            <a:spLocks noChangeArrowheads="1"/>
          </p:cNvSpPr>
          <p:nvPr/>
        </p:nvSpPr>
        <p:spPr bwMode="auto">
          <a:xfrm>
            <a:off x="65737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5" name="Rectangle 199"/>
          <p:cNvSpPr>
            <a:spLocks noChangeArrowheads="1"/>
          </p:cNvSpPr>
          <p:nvPr/>
        </p:nvSpPr>
        <p:spPr bwMode="auto">
          <a:xfrm>
            <a:off x="67896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6" name="Rectangle 200"/>
          <p:cNvSpPr>
            <a:spLocks noChangeArrowheads="1"/>
          </p:cNvSpPr>
          <p:nvPr/>
        </p:nvSpPr>
        <p:spPr bwMode="auto">
          <a:xfrm>
            <a:off x="7005556" y="36307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19" name="Rectangle 203"/>
          <p:cNvSpPr>
            <a:spLocks noChangeArrowheads="1"/>
          </p:cNvSpPr>
          <p:nvPr/>
        </p:nvSpPr>
        <p:spPr bwMode="auto">
          <a:xfrm>
            <a:off x="46290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0" name="Rectangle 204"/>
          <p:cNvSpPr>
            <a:spLocks noChangeArrowheads="1"/>
          </p:cNvSpPr>
          <p:nvPr/>
        </p:nvSpPr>
        <p:spPr bwMode="auto">
          <a:xfrm>
            <a:off x="48449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1" name="Rectangle 205"/>
          <p:cNvSpPr>
            <a:spLocks noChangeArrowheads="1"/>
          </p:cNvSpPr>
          <p:nvPr/>
        </p:nvSpPr>
        <p:spPr bwMode="auto">
          <a:xfrm>
            <a:off x="50608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2" name="Rectangle 206"/>
          <p:cNvSpPr>
            <a:spLocks noChangeArrowheads="1"/>
          </p:cNvSpPr>
          <p:nvPr/>
        </p:nvSpPr>
        <p:spPr bwMode="auto">
          <a:xfrm>
            <a:off x="5276768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3" name="Rectangle 207"/>
          <p:cNvSpPr>
            <a:spLocks noChangeArrowheads="1"/>
          </p:cNvSpPr>
          <p:nvPr/>
        </p:nvSpPr>
        <p:spPr bwMode="auto">
          <a:xfrm>
            <a:off x="54942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4" name="Rectangle 208"/>
          <p:cNvSpPr>
            <a:spLocks noChangeArrowheads="1"/>
          </p:cNvSpPr>
          <p:nvPr/>
        </p:nvSpPr>
        <p:spPr bwMode="auto">
          <a:xfrm>
            <a:off x="57101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5" name="Rectangle 209"/>
          <p:cNvSpPr>
            <a:spLocks noChangeArrowheads="1"/>
          </p:cNvSpPr>
          <p:nvPr/>
        </p:nvSpPr>
        <p:spPr bwMode="auto">
          <a:xfrm>
            <a:off x="59260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6" name="Rectangle 210"/>
          <p:cNvSpPr>
            <a:spLocks noChangeArrowheads="1"/>
          </p:cNvSpPr>
          <p:nvPr/>
        </p:nvSpPr>
        <p:spPr bwMode="auto">
          <a:xfrm>
            <a:off x="61419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7" name="Rectangle 211"/>
          <p:cNvSpPr>
            <a:spLocks noChangeArrowheads="1"/>
          </p:cNvSpPr>
          <p:nvPr/>
        </p:nvSpPr>
        <p:spPr bwMode="auto">
          <a:xfrm>
            <a:off x="63578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8" name="Rectangle 212"/>
          <p:cNvSpPr>
            <a:spLocks noChangeArrowheads="1"/>
          </p:cNvSpPr>
          <p:nvPr/>
        </p:nvSpPr>
        <p:spPr bwMode="auto">
          <a:xfrm>
            <a:off x="65737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29" name="Rectangle 213"/>
          <p:cNvSpPr>
            <a:spLocks noChangeArrowheads="1"/>
          </p:cNvSpPr>
          <p:nvPr/>
        </p:nvSpPr>
        <p:spPr bwMode="auto">
          <a:xfrm>
            <a:off x="67896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0" name="Rectangle 214"/>
          <p:cNvSpPr>
            <a:spLocks noChangeArrowheads="1"/>
          </p:cNvSpPr>
          <p:nvPr/>
        </p:nvSpPr>
        <p:spPr bwMode="auto">
          <a:xfrm>
            <a:off x="7005556" y="38466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3" name="Rectangle 217"/>
          <p:cNvSpPr>
            <a:spLocks noChangeArrowheads="1"/>
          </p:cNvSpPr>
          <p:nvPr/>
        </p:nvSpPr>
        <p:spPr bwMode="auto">
          <a:xfrm>
            <a:off x="46290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4" name="Rectangle 218"/>
          <p:cNvSpPr>
            <a:spLocks noChangeArrowheads="1"/>
          </p:cNvSpPr>
          <p:nvPr/>
        </p:nvSpPr>
        <p:spPr bwMode="auto">
          <a:xfrm>
            <a:off x="48449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5" name="Rectangle 219"/>
          <p:cNvSpPr>
            <a:spLocks noChangeArrowheads="1"/>
          </p:cNvSpPr>
          <p:nvPr/>
        </p:nvSpPr>
        <p:spPr bwMode="auto">
          <a:xfrm>
            <a:off x="50608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6" name="Rectangle 220"/>
          <p:cNvSpPr>
            <a:spLocks noChangeArrowheads="1"/>
          </p:cNvSpPr>
          <p:nvPr/>
        </p:nvSpPr>
        <p:spPr bwMode="auto">
          <a:xfrm>
            <a:off x="5276768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7" name="Rectangle 221"/>
          <p:cNvSpPr>
            <a:spLocks noChangeArrowheads="1"/>
          </p:cNvSpPr>
          <p:nvPr/>
        </p:nvSpPr>
        <p:spPr bwMode="auto">
          <a:xfrm>
            <a:off x="54942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8" name="Rectangle 222"/>
          <p:cNvSpPr>
            <a:spLocks noChangeArrowheads="1"/>
          </p:cNvSpPr>
          <p:nvPr/>
        </p:nvSpPr>
        <p:spPr bwMode="auto">
          <a:xfrm>
            <a:off x="57101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39" name="Rectangle 223"/>
          <p:cNvSpPr>
            <a:spLocks noChangeArrowheads="1"/>
          </p:cNvSpPr>
          <p:nvPr/>
        </p:nvSpPr>
        <p:spPr bwMode="auto">
          <a:xfrm>
            <a:off x="59260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0" name="Rectangle 224"/>
          <p:cNvSpPr>
            <a:spLocks noChangeArrowheads="1"/>
          </p:cNvSpPr>
          <p:nvPr/>
        </p:nvSpPr>
        <p:spPr bwMode="auto">
          <a:xfrm>
            <a:off x="61419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1" name="Rectangle 225"/>
          <p:cNvSpPr>
            <a:spLocks noChangeArrowheads="1"/>
          </p:cNvSpPr>
          <p:nvPr/>
        </p:nvSpPr>
        <p:spPr bwMode="auto">
          <a:xfrm>
            <a:off x="63578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2" name="Rectangle 226"/>
          <p:cNvSpPr>
            <a:spLocks noChangeArrowheads="1"/>
          </p:cNvSpPr>
          <p:nvPr/>
        </p:nvSpPr>
        <p:spPr bwMode="auto">
          <a:xfrm>
            <a:off x="65737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3" name="Rectangle 227"/>
          <p:cNvSpPr>
            <a:spLocks noChangeArrowheads="1"/>
          </p:cNvSpPr>
          <p:nvPr/>
        </p:nvSpPr>
        <p:spPr bwMode="auto">
          <a:xfrm>
            <a:off x="67896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4" name="Rectangle 228"/>
          <p:cNvSpPr>
            <a:spLocks noChangeArrowheads="1"/>
          </p:cNvSpPr>
          <p:nvPr/>
        </p:nvSpPr>
        <p:spPr bwMode="auto">
          <a:xfrm>
            <a:off x="7005556" y="40625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7" name="Rectangle 231"/>
          <p:cNvSpPr>
            <a:spLocks noChangeArrowheads="1"/>
          </p:cNvSpPr>
          <p:nvPr/>
        </p:nvSpPr>
        <p:spPr bwMode="auto">
          <a:xfrm>
            <a:off x="46290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8" name="Rectangle 232"/>
          <p:cNvSpPr>
            <a:spLocks noChangeArrowheads="1"/>
          </p:cNvSpPr>
          <p:nvPr/>
        </p:nvSpPr>
        <p:spPr bwMode="auto">
          <a:xfrm>
            <a:off x="48449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49" name="Rectangle 233"/>
          <p:cNvSpPr>
            <a:spLocks noChangeArrowheads="1"/>
          </p:cNvSpPr>
          <p:nvPr/>
        </p:nvSpPr>
        <p:spPr bwMode="auto">
          <a:xfrm>
            <a:off x="50608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0" name="Rectangle 234"/>
          <p:cNvSpPr>
            <a:spLocks noChangeArrowheads="1"/>
          </p:cNvSpPr>
          <p:nvPr/>
        </p:nvSpPr>
        <p:spPr bwMode="auto">
          <a:xfrm>
            <a:off x="5276768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1" name="Rectangle 235"/>
          <p:cNvSpPr>
            <a:spLocks noChangeArrowheads="1"/>
          </p:cNvSpPr>
          <p:nvPr/>
        </p:nvSpPr>
        <p:spPr bwMode="auto">
          <a:xfrm>
            <a:off x="54942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2" name="Rectangle 236"/>
          <p:cNvSpPr>
            <a:spLocks noChangeArrowheads="1"/>
          </p:cNvSpPr>
          <p:nvPr/>
        </p:nvSpPr>
        <p:spPr bwMode="auto">
          <a:xfrm>
            <a:off x="57101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3" name="Rectangle 237"/>
          <p:cNvSpPr>
            <a:spLocks noChangeArrowheads="1"/>
          </p:cNvSpPr>
          <p:nvPr/>
        </p:nvSpPr>
        <p:spPr bwMode="auto">
          <a:xfrm>
            <a:off x="59260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4" name="Rectangle 238"/>
          <p:cNvSpPr>
            <a:spLocks noChangeArrowheads="1"/>
          </p:cNvSpPr>
          <p:nvPr/>
        </p:nvSpPr>
        <p:spPr bwMode="auto">
          <a:xfrm>
            <a:off x="61419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5" name="Rectangle 239"/>
          <p:cNvSpPr>
            <a:spLocks noChangeArrowheads="1"/>
          </p:cNvSpPr>
          <p:nvPr/>
        </p:nvSpPr>
        <p:spPr bwMode="auto">
          <a:xfrm>
            <a:off x="63578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6" name="Rectangle 240"/>
          <p:cNvSpPr>
            <a:spLocks noChangeArrowheads="1"/>
          </p:cNvSpPr>
          <p:nvPr/>
        </p:nvSpPr>
        <p:spPr bwMode="auto">
          <a:xfrm>
            <a:off x="65737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7" name="Rectangle 241"/>
          <p:cNvSpPr>
            <a:spLocks noChangeArrowheads="1"/>
          </p:cNvSpPr>
          <p:nvPr/>
        </p:nvSpPr>
        <p:spPr bwMode="auto">
          <a:xfrm>
            <a:off x="67896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58" name="Rectangle 242"/>
          <p:cNvSpPr>
            <a:spLocks noChangeArrowheads="1"/>
          </p:cNvSpPr>
          <p:nvPr/>
        </p:nvSpPr>
        <p:spPr bwMode="auto">
          <a:xfrm>
            <a:off x="7005556" y="42784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1" name="Rectangle 245"/>
          <p:cNvSpPr>
            <a:spLocks noChangeArrowheads="1"/>
          </p:cNvSpPr>
          <p:nvPr/>
        </p:nvSpPr>
        <p:spPr bwMode="auto">
          <a:xfrm>
            <a:off x="46290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2" name="Rectangle 246"/>
          <p:cNvSpPr>
            <a:spLocks noChangeArrowheads="1"/>
          </p:cNvSpPr>
          <p:nvPr/>
        </p:nvSpPr>
        <p:spPr bwMode="auto">
          <a:xfrm>
            <a:off x="48449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3" name="Rectangle 247"/>
          <p:cNvSpPr>
            <a:spLocks noChangeArrowheads="1"/>
          </p:cNvSpPr>
          <p:nvPr/>
        </p:nvSpPr>
        <p:spPr bwMode="auto">
          <a:xfrm>
            <a:off x="50608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4" name="Rectangle 248"/>
          <p:cNvSpPr>
            <a:spLocks noChangeArrowheads="1"/>
          </p:cNvSpPr>
          <p:nvPr/>
        </p:nvSpPr>
        <p:spPr bwMode="auto">
          <a:xfrm>
            <a:off x="5276768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5" name="Rectangle 249"/>
          <p:cNvSpPr>
            <a:spLocks noChangeArrowheads="1"/>
          </p:cNvSpPr>
          <p:nvPr/>
        </p:nvSpPr>
        <p:spPr bwMode="auto">
          <a:xfrm>
            <a:off x="54942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6" name="Rectangle 250"/>
          <p:cNvSpPr>
            <a:spLocks noChangeArrowheads="1"/>
          </p:cNvSpPr>
          <p:nvPr/>
        </p:nvSpPr>
        <p:spPr bwMode="auto">
          <a:xfrm>
            <a:off x="57101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7" name="Rectangle 251"/>
          <p:cNvSpPr>
            <a:spLocks noChangeArrowheads="1"/>
          </p:cNvSpPr>
          <p:nvPr/>
        </p:nvSpPr>
        <p:spPr bwMode="auto">
          <a:xfrm>
            <a:off x="59260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8" name="Rectangle 252"/>
          <p:cNvSpPr>
            <a:spLocks noChangeArrowheads="1"/>
          </p:cNvSpPr>
          <p:nvPr/>
        </p:nvSpPr>
        <p:spPr bwMode="auto">
          <a:xfrm>
            <a:off x="61419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69" name="Rectangle 253"/>
          <p:cNvSpPr>
            <a:spLocks noChangeArrowheads="1"/>
          </p:cNvSpPr>
          <p:nvPr/>
        </p:nvSpPr>
        <p:spPr bwMode="auto">
          <a:xfrm>
            <a:off x="63578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0" name="Rectangle 254"/>
          <p:cNvSpPr>
            <a:spLocks noChangeArrowheads="1"/>
          </p:cNvSpPr>
          <p:nvPr/>
        </p:nvSpPr>
        <p:spPr bwMode="auto">
          <a:xfrm>
            <a:off x="65737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1" name="Rectangle 255"/>
          <p:cNvSpPr>
            <a:spLocks noChangeArrowheads="1"/>
          </p:cNvSpPr>
          <p:nvPr/>
        </p:nvSpPr>
        <p:spPr bwMode="auto">
          <a:xfrm>
            <a:off x="67896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2" name="Rectangle 256"/>
          <p:cNvSpPr>
            <a:spLocks noChangeArrowheads="1"/>
          </p:cNvSpPr>
          <p:nvPr/>
        </p:nvSpPr>
        <p:spPr bwMode="auto">
          <a:xfrm>
            <a:off x="7005556" y="44943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5" name="Rectangle 259"/>
          <p:cNvSpPr>
            <a:spLocks noChangeArrowheads="1"/>
          </p:cNvSpPr>
          <p:nvPr/>
        </p:nvSpPr>
        <p:spPr bwMode="auto">
          <a:xfrm>
            <a:off x="46290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6" name="Rectangle 260"/>
          <p:cNvSpPr>
            <a:spLocks noChangeArrowheads="1"/>
          </p:cNvSpPr>
          <p:nvPr/>
        </p:nvSpPr>
        <p:spPr bwMode="auto">
          <a:xfrm>
            <a:off x="48449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7" name="Rectangle 261"/>
          <p:cNvSpPr>
            <a:spLocks noChangeArrowheads="1"/>
          </p:cNvSpPr>
          <p:nvPr/>
        </p:nvSpPr>
        <p:spPr bwMode="auto">
          <a:xfrm>
            <a:off x="50608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8" name="Rectangle 262"/>
          <p:cNvSpPr>
            <a:spLocks noChangeArrowheads="1"/>
          </p:cNvSpPr>
          <p:nvPr/>
        </p:nvSpPr>
        <p:spPr bwMode="auto">
          <a:xfrm>
            <a:off x="5276768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79" name="Rectangle 263"/>
          <p:cNvSpPr>
            <a:spLocks noChangeArrowheads="1"/>
          </p:cNvSpPr>
          <p:nvPr/>
        </p:nvSpPr>
        <p:spPr bwMode="auto">
          <a:xfrm>
            <a:off x="54942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0" name="Rectangle 264"/>
          <p:cNvSpPr>
            <a:spLocks noChangeArrowheads="1"/>
          </p:cNvSpPr>
          <p:nvPr/>
        </p:nvSpPr>
        <p:spPr bwMode="auto">
          <a:xfrm>
            <a:off x="57101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1" name="Rectangle 265"/>
          <p:cNvSpPr>
            <a:spLocks noChangeArrowheads="1"/>
          </p:cNvSpPr>
          <p:nvPr/>
        </p:nvSpPr>
        <p:spPr bwMode="auto">
          <a:xfrm>
            <a:off x="5926056" y="47102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89" name="Rectangle 273"/>
          <p:cNvSpPr>
            <a:spLocks noChangeArrowheads="1"/>
          </p:cNvSpPr>
          <p:nvPr/>
        </p:nvSpPr>
        <p:spPr bwMode="auto">
          <a:xfrm>
            <a:off x="46290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0" name="Rectangle 274"/>
          <p:cNvSpPr>
            <a:spLocks noChangeArrowheads="1"/>
          </p:cNvSpPr>
          <p:nvPr/>
        </p:nvSpPr>
        <p:spPr bwMode="auto">
          <a:xfrm>
            <a:off x="48449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1" name="Rectangle 275"/>
          <p:cNvSpPr>
            <a:spLocks noChangeArrowheads="1"/>
          </p:cNvSpPr>
          <p:nvPr/>
        </p:nvSpPr>
        <p:spPr bwMode="auto">
          <a:xfrm>
            <a:off x="50608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2" name="Rectangle 276"/>
          <p:cNvSpPr>
            <a:spLocks noChangeArrowheads="1"/>
          </p:cNvSpPr>
          <p:nvPr/>
        </p:nvSpPr>
        <p:spPr bwMode="auto">
          <a:xfrm>
            <a:off x="5276768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3" name="Rectangle 277"/>
          <p:cNvSpPr>
            <a:spLocks noChangeArrowheads="1"/>
          </p:cNvSpPr>
          <p:nvPr/>
        </p:nvSpPr>
        <p:spPr bwMode="auto">
          <a:xfrm>
            <a:off x="54942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4" name="Rectangle 278"/>
          <p:cNvSpPr>
            <a:spLocks noChangeArrowheads="1"/>
          </p:cNvSpPr>
          <p:nvPr/>
        </p:nvSpPr>
        <p:spPr bwMode="auto">
          <a:xfrm>
            <a:off x="57101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495" name="Rectangle 279"/>
          <p:cNvSpPr>
            <a:spLocks noChangeArrowheads="1"/>
          </p:cNvSpPr>
          <p:nvPr/>
        </p:nvSpPr>
        <p:spPr bwMode="auto">
          <a:xfrm>
            <a:off x="5926056" y="49261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3" name="Rectangle 287"/>
          <p:cNvSpPr>
            <a:spLocks noChangeArrowheads="1"/>
          </p:cNvSpPr>
          <p:nvPr/>
        </p:nvSpPr>
        <p:spPr bwMode="auto">
          <a:xfrm>
            <a:off x="46290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4" name="Rectangle 288"/>
          <p:cNvSpPr>
            <a:spLocks noChangeArrowheads="1"/>
          </p:cNvSpPr>
          <p:nvPr/>
        </p:nvSpPr>
        <p:spPr bwMode="auto">
          <a:xfrm>
            <a:off x="48449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5" name="Rectangle 289"/>
          <p:cNvSpPr>
            <a:spLocks noChangeArrowheads="1"/>
          </p:cNvSpPr>
          <p:nvPr/>
        </p:nvSpPr>
        <p:spPr bwMode="auto">
          <a:xfrm>
            <a:off x="50608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6" name="Rectangle 290"/>
          <p:cNvSpPr>
            <a:spLocks noChangeArrowheads="1"/>
          </p:cNvSpPr>
          <p:nvPr/>
        </p:nvSpPr>
        <p:spPr bwMode="auto">
          <a:xfrm>
            <a:off x="5276768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7" name="Rectangle 291"/>
          <p:cNvSpPr>
            <a:spLocks noChangeArrowheads="1"/>
          </p:cNvSpPr>
          <p:nvPr/>
        </p:nvSpPr>
        <p:spPr bwMode="auto">
          <a:xfrm>
            <a:off x="54942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8" name="Rectangle 292"/>
          <p:cNvSpPr>
            <a:spLocks noChangeArrowheads="1"/>
          </p:cNvSpPr>
          <p:nvPr/>
        </p:nvSpPr>
        <p:spPr bwMode="auto">
          <a:xfrm>
            <a:off x="57101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9" name="Rectangle 293"/>
          <p:cNvSpPr>
            <a:spLocks noChangeArrowheads="1"/>
          </p:cNvSpPr>
          <p:nvPr/>
        </p:nvSpPr>
        <p:spPr bwMode="auto">
          <a:xfrm>
            <a:off x="5926056" y="5142055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1" name="Rectangle 164"/>
          <p:cNvSpPr>
            <a:spLocks noChangeArrowheads="1"/>
          </p:cNvSpPr>
          <p:nvPr/>
        </p:nvSpPr>
        <p:spPr bwMode="auto">
          <a:xfrm>
            <a:off x="20357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2" name="Rectangle 165"/>
          <p:cNvSpPr>
            <a:spLocks noChangeArrowheads="1"/>
          </p:cNvSpPr>
          <p:nvPr/>
        </p:nvSpPr>
        <p:spPr bwMode="auto">
          <a:xfrm>
            <a:off x="2253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3" name="Rectangle 166"/>
          <p:cNvSpPr>
            <a:spLocks noChangeArrowheads="1"/>
          </p:cNvSpPr>
          <p:nvPr/>
        </p:nvSpPr>
        <p:spPr bwMode="auto">
          <a:xfrm>
            <a:off x="2467563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4" name="Rectangle 167"/>
          <p:cNvSpPr>
            <a:spLocks noChangeArrowheads="1"/>
          </p:cNvSpPr>
          <p:nvPr/>
        </p:nvSpPr>
        <p:spPr bwMode="auto">
          <a:xfrm>
            <a:off x="26850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5" name="Rectangle 168"/>
          <p:cNvSpPr>
            <a:spLocks noChangeArrowheads="1"/>
          </p:cNvSpPr>
          <p:nvPr/>
        </p:nvSpPr>
        <p:spPr bwMode="auto">
          <a:xfrm>
            <a:off x="29009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6" name="Rectangle 169"/>
          <p:cNvSpPr>
            <a:spLocks noChangeArrowheads="1"/>
          </p:cNvSpPr>
          <p:nvPr/>
        </p:nvSpPr>
        <p:spPr bwMode="auto">
          <a:xfrm>
            <a:off x="31168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7" name="Rectangle 170"/>
          <p:cNvSpPr>
            <a:spLocks noChangeArrowheads="1"/>
          </p:cNvSpPr>
          <p:nvPr/>
        </p:nvSpPr>
        <p:spPr bwMode="auto">
          <a:xfrm>
            <a:off x="33327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8" name="Rectangle 171"/>
          <p:cNvSpPr>
            <a:spLocks noChangeArrowheads="1"/>
          </p:cNvSpPr>
          <p:nvPr/>
        </p:nvSpPr>
        <p:spPr bwMode="auto">
          <a:xfrm>
            <a:off x="35486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39" name="Rectangle 172"/>
          <p:cNvSpPr>
            <a:spLocks noChangeArrowheads="1"/>
          </p:cNvSpPr>
          <p:nvPr/>
        </p:nvSpPr>
        <p:spPr bwMode="auto">
          <a:xfrm>
            <a:off x="37645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0" name="Rectangle 173"/>
          <p:cNvSpPr>
            <a:spLocks noChangeArrowheads="1"/>
          </p:cNvSpPr>
          <p:nvPr/>
        </p:nvSpPr>
        <p:spPr bwMode="auto">
          <a:xfrm>
            <a:off x="39804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1" name="Rectangle 174"/>
          <p:cNvSpPr>
            <a:spLocks noChangeArrowheads="1"/>
          </p:cNvSpPr>
          <p:nvPr/>
        </p:nvSpPr>
        <p:spPr bwMode="auto">
          <a:xfrm>
            <a:off x="41963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5" name="Rectangle 178"/>
          <p:cNvSpPr>
            <a:spLocks noChangeArrowheads="1"/>
          </p:cNvSpPr>
          <p:nvPr/>
        </p:nvSpPr>
        <p:spPr bwMode="auto">
          <a:xfrm>
            <a:off x="2035763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6" name="Rectangle 179"/>
          <p:cNvSpPr>
            <a:spLocks noChangeArrowheads="1"/>
          </p:cNvSpPr>
          <p:nvPr/>
        </p:nvSpPr>
        <p:spPr bwMode="auto">
          <a:xfrm>
            <a:off x="2253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7" name="Rectangle 180"/>
          <p:cNvSpPr>
            <a:spLocks noChangeArrowheads="1"/>
          </p:cNvSpPr>
          <p:nvPr/>
        </p:nvSpPr>
        <p:spPr bwMode="auto">
          <a:xfrm>
            <a:off x="24691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8" name="Rectangle 181"/>
          <p:cNvSpPr>
            <a:spLocks noChangeArrowheads="1"/>
          </p:cNvSpPr>
          <p:nvPr/>
        </p:nvSpPr>
        <p:spPr bwMode="auto">
          <a:xfrm>
            <a:off x="26850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49" name="Rectangle 182"/>
          <p:cNvSpPr>
            <a:spLocks noChangeArrowheads="1"/>
          </p:cNvSpPr>
          <p:nvPr/>
        </p:nvSpPr>
        <p:spPr bwMode="auto">
          <a:xfrm>
            <a:off x="29009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0" name="Rectangle 183"/>
          <p:cNvSpPr>
            <a:spLocks noChangeArrowheads="1"/>
          </p:cNvSpPr>
          <p:nvPr/>
        </p:nvSpPr>
        <p:spPr bwMode="auto">
          <a:xfrm>
            <a:off x="31168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1" name="Rectangle 184"/>
          <p:cNvSpPr>
            <a:spLocks noChangeArrowheads="1"/>
          </p:cNvSpPr>
          <p:nvPr/>
        </p:nvSpPr>
        <p:spPr bwMode="auto">
          <a:xfrm>
            <a:off x="33327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2" name="Rectangle 185"/>
          <p:cNvSpPr>
            <a:spLocks noChangeArrowheads="1"/>
          </p:cNvSpPr>
          <p:nvPr/>
        </p:nvSpPr>
        <p:spPr bwMode="auto">
          <a:xfrm>
            <a:off x="35486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3" name="Rectangle 186"/>
          <p:cNvSpPr>
            <a:spLocks noChangeArrowheads="1"/>
          </p:cNvSpPr>
          <p:nvPr/>
        </p:nvSpPr>
        <p:spPr bwMode="auto">
          <a:xfrm>
            <a:off x="37645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4" name="Rectangle 187"/>
          <p:cNvSpPr>
            <a:spLocks noChangeArrowheads="1"/>
          </p:cNvSpPr>
          <p:nvPr/>
        </p:nvSpPr>
        <p:spPr bwMode="auto">
          <a:xfrm>
            <a:off x="39804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5" name="Rectangle 188"/>
          <p:cNvSpPr>
            <a:spLocks noChangeArrowheads="1"/>
          </p:cNvSpPr>
          <p:nvPr/>
        </p:nvSpPr>
        <p:spPr bwMode="auto">
          <a:xfrm>
            <a:off x="41963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59" name="Rectangle 192"/>
          <p:cNvSpPr>
            <a:spLocks noChangeArrowheads="1"/>
          </p:cNvSpPr>
          <p:nvPr/>
        </p:nvSpPr>
        <p:spPr bwMode="auto">
          <a:xfrm>
            <a:off x="2035763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0" name="Rectangle 193"/>
          <p:cNvSpPr>
            <a:spLocks noChangeArrowheads="1"/>
          </p:cNvSpPr>
          <p:nvPr/>
        </p:nvSpPr>
        <p:spPr bwMode="auto">
          <a:xfrm>
            <a:off x="2253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1" name="Rectangle 194"/>
          <p:cNvSpPr>
            <a:spLocks noChangeArrowheads="1"/>
          </p:cNvSpPr>
          <p:nvPr/>
        </p:nvSpPr>
        <p:spPr bwMode="auto">
          <a:xfrm>
            <a:off x="24691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2" name="Rectangle 195"/>
          <p:cNvSpPr>
            <a:spLocks noChangeArrowheads="1"/>
          </p:cNvSpPr>
          <p:nvPr/>
        </p:nvSpPr>
        <p:spPr bwMode="auto">
          <a:xfrm>
            <a:off x="26850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3" name="Rectangle 196"/>
          <p:cNvSpPr>
            <a:spLocks noChangeArrowheads="1"/>
          </p:cNvSpPr>
          <p:nvPr/>
        </p:nvSpPr>
        <p:spPr bwMode="auto">
          <a:xfrm>
            <a:off x="29009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4" name="Rectangle 197"/>
          <p:cNvSpPr>
            <a:spLocks noChangeArrowheads="1"/>
          </p:cNvSpPr>
          <p:nvPr/>
        </p:nvSpPr>
        <p:spPr bwMode="auto">
          <a:xfrm>
            <a:off x="31168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5" name="Rectangle 198"/>
          <p:cNvSpPr>
            <a:spLocks noChangeArrowheads="1"/>
          </p:cNvSpPr>
          <p:nvPr/>
        </p:nvSpPr>
        <p:spPr bwMode="auto">
          <a:xfrm>
            <a:off x="33327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6" name="Rectangle 199"/>
          <p:cNvSpPr>
            <a:spLocks noChangeArrowheads="1"/>
          </p:cNvSpPr>
          <p:nvPr/>
        </p:nvSpPr>
        <p:spPr bwMode="auto">
          <a:xfrm>
            <a:off x="35486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7" name="Rectangle 200"/>
          <p:cNvSpPr>
            <a:spLocks noChangeArrowheads="1"/>
          </p:cNvSpPr>
          <p:nvPr/>
        </p:nvSpPr>
        <p:spPr bwMode="auto">
          <a:xfrm>
            <a:off x="37645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8" name="Rectangle 201"/>
          <p:cNvSpPr>
            <a:spLocks noChangeArrowheads="1"/>
          </p:cNvSpPr>
          <p:nvPr/>
        </p:nvSpPr>
        <p:spPr bwMode="auto">
          <a:xfrm>
            <a:off x="39804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69" name="Rectangle 202"/>
          <p:cNvSpPr>
            <a:spLocks noChangeArrowheads="1"/>
          </p:cNvSpPr>
          <p:nvPr/>
        </p:nvSpPr>
        <p:spPr bwMode="auto">
          <a:xfrm>
            <a:off x="41963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3" name="Rectangle 206"/>
          <p:cNvSpPr>
            <a:spLocks noChangeArrowheads="1"/>
          </p:cNvSpPr>
          <p:nvPr/>
        </p:nvSpPr>
        <p:spPr bwMode="auto">
          <a:xfrm>
            <a:off x="2035763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4" name="Rectangle 207"/>
          <p:cNvSpPr>
            <a:spLocks noChangeArrowheads="1"/>
          </p:cNvSpPr>
          <p:nvPr/>
        </p:nvSpPr>
        <p:spPr bwMode="auto">
          <a:xfrm>
            <a:off x="2253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5" name="Rectangle 208"/>
          <p:cNvSpPr>
            <a:spLocks noChangeArrowheads="1"/>
          </p:cNvSpPr>
          <p:nvPr/>
        </p:nvSpPr>
        <p:spPr bwMode="auto">
          <a:xfrm>
            <a:off x="24691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6" name="Rectangle 209"/>
          <p:cNvSpPr>
            <a:spLocks noChangeArrowheads="1"/>
          </p:cNvSpPr>
          <p:nvPr/>
        </p:nvSpPr>
        <p:spPr bwMode="auto">
          <a:xfrm>
            <a:off x="26850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7" name="Rectangle 210"/>
          <p:cNvSpPr>
            <a:spLocks noChangeArrowheads="1"/>
          </p:cNvSpPr>
          <p:nvPr/>
        </p:nvSpPr>
        <p:spPr bwMode="auto">
          <a:xfrm>
            <a:off x="29009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8" name="Rectangle 211"/>
          <p:cNvSpPr>
            <a:spLocks noChangeArrowheads="1"/>
          </p:cNvSpPr>
          <p:nvPr/>
        </p:nvSpPr>
        <p:spPr bwMode="auto">
          <a:xfrm>
            <a:off x="31168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9" name="Rectangle 212"/>
          <p:cNvSpPr>
            <a:spLocks noChangeArrowheads="1"/>
          </p:cNvSpPr>
          <p:nvPr/>
        </p:nvSpPr>
        <p:spPr bwMode="auto">
          <a:xfrm>
            <a:off x="33327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0" name="Rectangle 213"/>
          <p:cNvSpPr>
            <a:spLocks noChangeArrowheads="1"/>
          </p:cNvSpPr>
          <p:nvPr/>
        </p:nvSpPr>
        <p:spPr bwMode="auto">
          <a:xfrm>
            <a:off x="35486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1" name="Rectangle 214"/>
          <p:cNvSpPr>
            <a:spLocks noChangeArrowheads="1"/>
          </p:cNvSpPr>
          <p:nvPr/>
        </p:nvSpPr>
        <p:spPr bwMode="auto">
          <a:xfrm>
            <a:off x="37645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2" name="Rectangle 215"/>
          <p:cNvSpPr>
            <a:spLocks noChangeArrowheads="1"/>
          </p:cNvSpPr>
          <p:nvPr/>
        </p:nvSpPr>
        <p:spPr bwMode="auto">
          <a:xfrm>
            <a:off x="39804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3" name="Rectangle 216"/>
          <p:cNvSpPr>
            <a:spLocks noChangeArrowheads="1"/>
          </p:cNvSpPr>
          <p:nvPr/>
        </p:nvSpPr>
        <p:spPr bwMode="auto">
          <a:xfrm>
            <a:off x="41963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7" name="Rectangle 220"/>
          <p:cNvSpPr>
            <a:spLocks noChangeArrowheads="1"/>
          </p:cNvSpPr>
          <p:nvPr/>
        </p:nvSpPr>
        <p:spPr bwMode="auto">
          <a:xfrm>
            <a:off x="2035763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8" name="Rectangle 221"/>
          <p:cNvSpPr>
            <a:spLocks noChangeArrowheads="1"/>
          </p:cNvSpPr>
          <p:nvPr/>
        </p:nvSpPr>
        <p:spPr bwMode="auto">
          <a:xfrm>
            <a:off x="2253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89" name="Rectangle 222"/>
          <p:cNvSpPr>
            <a:spLocks noChangeArrowheads="1"/>
          </p:cNvSpPr>
          <p:nvPr/>
        </p:nvSpPr>
        <p:spPr bwMode="auto">
          <a:xfrm>
            <a:off x="24691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0" name="Rectangle 223"/>
          <p:cNvSpPr>
            <a:spLocks noChangeArrowheads="1"/>
          </p:cNvSpPr>
          <p:nvPr/>
        </p:nvSpPr>
        <p:spPr bwMode="auto">
          <a:xfrm>
            <a:off x="26850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1" name="Rectangle 224"/>
          <p:cNvSpPr>
            <a:spLocks noChangeArrowheads="1"/>
          </p:cNvSpPr>
          <p:nvPr/>
        </p:nvSpPr>
        <p:spPr bwMode="auto">
          <a:xfrm>
            <a:off x="29009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2" name="Rectangle 225"/>
          <p:cNvSpPr>
            <a:spLocks noChangeArrowheads="1"/>
          </p:cNvSpPr>
          <p:nvPr/>
        </p:nvSpPr>
        <p:spPr bwMode="auto">
          <a:xfrm>
            <a:off x="31168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3" name="Rectangle 226"/>
          <p:cNvSpPr>
            <a:spLocks noChangeArrowheads="1"/>
          </p:cNvSpPr>
          <p:nvPr/>
        </p:nvSpPr>
        <p:spPr bwMode="auto">
          <a:xfrm>
            <a:off x="33327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4" name="Rectangle 227"/>
          <p:cNvSpPr>
            <a:spLocks noChangeArrowheads="1"/>
          </p:cNvSpPr>
          <p:nvPr/>
        </p:nvSpPr>
        <p:spPr bwMode="auto">
          <a:xfrm>
            <a:off x="35486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5" name="Rectangle 228"/>
          <p:cNvSpPr>
            <a:spLocks noChangeArrowheads="1"/>
          </p:cNvSpPr>
          <p:nvPr/>
        </p:nvSpPr>
        <p:spPr bwMode="auto">
          <a:xfrm>
            <a:off x="37645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6" name="Rectangle 229"/>
          <p:cNvSpPr>
            <a:spLocks noChangeArrowheads="1"/>
          </p:cNvSpPr>
          <p:nvPr/>
        </p:nvSpPr>
        <p:spPr bwMode="auto">
          <a:xfrm>
            <a:off x="39804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7" name="Rectangle 230"/>
          <p:cNvSpPr>
            <a:spLocks noChangeArrowheads="1"/>
          </p:cNvSpPr>
          <p:nvPr/>
        </p:nvSpPr>
        <p:spPr bwMode="auto">
          <a:xfrm>
            <a:off x="41963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1" name="Rectangle 234"/>
          <p:cNvSpPr>
            <a:spLocks noChangeArrowheads="1"/>
          </p:cNvSpPr>
          <p:nvPr/>
        </p:nvSpPr>
        <p:spPr bwMode="auto">
          <a:xfrm>
            <a:off x="2035763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2" name="Rectangle 235"/>
          <p:cNvSpPr>
            <a:spLocks noChangeArrowheads="1"/>
          </p:cNvSpPr>
          <p:nvPr/>
        </p:nvSpPr>
        <p:spPr bwMode="auto">
          <a:xfrm>
            <a:off x="2253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3" name="Rectangle 236"/>
          <p:cNvSpPr>
            <a:spLocks noChangeArrowheads="1"/>
          </p:cNvSpPr>
          <p:nvPr/>
        </p:nvSpPr>
        <p:spPr bwMode="auto">
          <a:xfrm>
            <a:off x="24691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4" name="Rectangle 237"/>
          <p:cNvSpPr>
            <a:spLocks noChangeArrowheads="1"/>
          </p:cNvSpPr>
          <p:nvPr/>
        </p:nvSpPr>
        <p:spPr bwMode="auto">
          <a:xfrm>
            <a:off x="26850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5" name="Rectangle 238"/>
          <p:cNvSpPr>
            <a:spLocks noChangeArrowheads="1"/>
          </p:cNvSpPr>
          <p:nvPr/>
        </p:nvSpPr>
        <p:spPr bwMode="auto">
          <a:xfrm>
            <a:off x="29009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6" name="Rectangle 239"/>
          <p:cNvSpPr>
            <a:spLocks noChangeArrowheads="1"/>
          </p:cNvSpPr>
          <p:nvPr/>
        </p:nvSpPr>
        <p:spPr bwMode="auto">
          <a:xfrm>
            <a:off x="31168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7" name="Rectangle 240"/>
          <p:cNvSpPr>
            <a:spLocks noChangeArrowheads="1"/>
          </p:cNvSpPr>
          <p:nvPr/>
        </p:nvSpPr>
        <p:spPr bwMode="auto">
          <a:xfrm>
            <a:off x="33327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8" name="Rectangle 241"/>
          <p:cNvSpPr>
            <a:spLocks noChangeArrowheads="1"/>
          </p:cNvSpPr>
          <p:nvPr/>
        </p:nvSpPr>
        <p:spPr bwMode="auto">
          <a:xfrm>
            <a:off x="35486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09" name="Rectangle 242"/>
          <p:cNvSpPr>
            <a:spLocks noChangeArrowheads="1"/>
          </p:cNvSpPr>
          <p:nvPr/>
        </p:nvSpPr>
        <p:spPr bwMode="auto">
          <a:xfrm>
            <a:off x="37645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0" name="Rectangle 243"/>
          <p:cNvSpPr>
            <a:spLocks noChangeArrowheads="1"/>
          </p:cNvSpPr>
          <p:nvPr/>
        </p:nvSpPr>
        <p:spPr bwMode="auto">
          <a:xfrm>
            <a:off x="39804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1" name="Rectangle 244"/>
          <p:cNvSpPr>
            <a:spLocks noChangeArrowheads="1"/>
          </p:cNvSpPr>
          <p:nvPr/>
        </p:nvSpPr>
        <p:spPr bwMode="auto">
          <a:xfrm>
            <a:off x="41963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5" name="Rectangle 248"/>
          <p:cNvSpPr>
            <a:spLocks noChangeArrowheads="1"/>
          </p:cNvSpPr>
          <p:nvPr/>
        </p:nvSpPr>
        <p:spPr bwMode="auto">
          <a:xfrm>
            <a:off x="2035763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6" name="Rectangle 249"/>
          <p:cNvSpPr>
            <a:spLocks noChangeArrowheads="1"/>
          </p:cNvSpPr>
          <p:nvPr/>
        </p:nvSpPr>
        <p:spPr bwMode="auto">
          <a:xfrm>
            <a:off x="2253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7" name="Rectangle 250"/>
          <p:cNvSpPr>
            <a:spLocks noChangeArrowheads="1"/>
          </p:cNvSpPr>
          <p:nvPr/>
        </p:nvSpPr>
        <p:spPr bwMode="auto">
          <a:xfrm>
            <a:off x="24691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8" name="Rectangle 251"/>
          <p:cNvSpPr>
            <a:spLocks noChangeArrowheads="1"/>
          </p:cNvSpPr>
          <p:nvPr/>
        </p:nvSpPr>
        <p:spPr bwMode="auto">
          <a:xfrm>
            <a:off x="26850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19" name="Rectangle 252"/>
          <p:cNvSpPr>
            <a:spLocks noChangeArrowheads="1"/>
          </p:cNvSpPr>
          <p:nvPr/>
        </p:nvSpPr>
        <p:spPr bwMode="auto">
          <a:xfrm>
            <a:off x="29009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0" name="Rectangle 253"/>
          <p:cNvSpPr>
            <a:spLocks noChangeArrowheads="1"/>
          </p:cNvSpPr>
          <p:nvPr/>
        </p:nvSpPr>
        <p:spPr bwMode="auto">
          <a:xfrm>
            <a:off x="31168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1" name="Rectangle 254"/>
          <p:cNvSpPr>
            <a:spLocks noChangeArrowheads="1"/>
          </p:cNvSpPr>
          <p:nvPr/>
        </p:nvSpPr>
        <p:spPr bwMode="auto">
          <a:xfrm>
            <a:off x="33327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2" name="Rectangle 255"/>
          <p:cNvSpPr>
            <a:spLocks noChangeArrowheads="1"/>
          </p:cNvSpPr>
          <p:nvPr/>
        </p:nvSpPr>
        <p:spPr bwMode="auto">
          <a:xfrm>
            <a:off x="35486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3" name="Rectangle 256"/>
          <p:cNvSpPr>
            <a:spLocks noChangeArrowheads="1"/>
          </p:cNvSpPr>
          <p:nvPr/>
        </p:nvSpPr>
        <p:spPr bwMode="auto">
          <a:xfrm>
            <a:off x="37645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4" name="Rectangle 257"/>
          <p:cNvSpPr>
            <a:spLocks noChangeArrowheads="1"/>
          </p:cNvSpPr>
          <p:nvPr/>
        </p:nvSpPr>
        <p:spPr bwMode="auto">
          <a:xfrm>
            <a:off x="39804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5" name="Rectangle 258"/>
          <p:cNvSpPr>
            <a:spLocks noChangeArrowheads="1"/>
          </p:cNvSpPr>
          <p:nvPr/>
        </p:nvSpPr>
        <p:spPr bwMode="auto">
          <a:xfrm>
            <a:off x="41963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29" name="Rectangle 262"/>
          <p:cNvSpPr>
            <a:spLocks noChangeArrowheads="1"/>
          </p:cNvSpPr>
          <p:nvPr/>
        </p:nvSpPr>
        <p:spPr bwMode="auto">
          <a:xfrm>
            <a:off x="2035763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0" name="Rectangle 263"/>
          <p:cNvSpPr>
            <a:spLocks noChangeArrowheads="1"/>
          </p:cNvSpPr>
          <p:nvPr/>
        </p:nvSpPr>
        <p:spPr bwMode="auto">
          <a:xfrm>
            <a:off x="2253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1" name="Rectangle 264"/>
          <p:cNvSpPr>
            <a:spLocks noChangeArrowheads="1"/>
          </p:cNvSpPr>
          <p:nvPr/>
        </p:nvSpPr>
        <p:spPr bwMode="auto">
          <a:xfrm>
            <a:off x="24691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2" name="Rectangle 265"/>
          <p:cNvSpPr>
            <a:spLocks noChangeArrowheads="1"/>
          </p:cNvSpPr>
          <p:nvPr/>
        </p:nvSpPr>
        <p:spPr bwMode="auto">
          <a:xfrm>
            <a:off x="26850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3" name="Rectangle 266"/>
          <p:cNvSpPr>
            <a:spLocks noChangeArrowheads="1"/>
          </p:cNvSpPr>
          <p:nvPr/>
        </p:nvSpPr>
        <p:spPr bwMode="auto">
          <a:xfrm>
            <a:off x="29009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4" name="Rectangle 267"/>
          <p:cNvSpPr>
            <a:spLocks noChangeArrowheads="1"/>
          </p:cNvSpPr>
          <p:nvPr/>
        </p:nvSpPr>
        <p:spPr bwMode="auto">
          <a:xfrm>
            <a:off x="31168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5" name="Rectangle 268"/>
          <p:cNvSpPr>
            <a:spLocks noChangeArrowheads="1"/>
          </p:cNvSpPr>
          <p:nvPr/>
        </p:nvSpPr>
        <p:spPr bwMode="auto">
          <a:xfrm>
            <a:off x="33327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6" name="Rectangle 269"/>
          <p:cNvSpPr>
            <a:spLocks noChangeArrowheads="1"/>
          </p:cNvSpPr>
          <p:nvPr/>
        </p:nvSpPr>
        <p:spPr bwMode="auto">
          <a:xfrm>
            <a:off x="35486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7" name="Rectangle 270"/>
          <p:cNvSpPr>
            <a:spLocks noChangeArrowheads="1"/>
          </p:cNvSpPr>
          <p:nvPr/>
        </p:nvSpPr>
        <p:spPr bwMode="auto">
          <a:xfrm>
            <a:off x="37645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8" name="Rectangle 271"/>
          <p:cNvSpPr>
            <a:spLocks noChangeArrowheads="1"/>
          </p:cNvSpPr>
          <p:nvPr/>
        </p:nvSpPr>
        <p:spPr bwMode="auto">
          <a:xfrm>
            <a:off x="39804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39" name="Rectangle 272"/>
          <p:cNvSpPr>
            <a:spLocks noChangeArrowheads="1"/>
          </p:cNvSpPr>
          <p:nvPr/>
        </p:nvSpPr>
        <p:spPr bwMode="auto">
          <a:xfrm>
            <a:off x="41963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3" name="Rectangle 276"/>
          <p:cNvSpPr>
            <a:spLocks noChangeArrowheads="1"/>
          </p:cNvSpPr>
          <p:nvPr/>
        </p:nvSpPr>
        <p:spPr bwMode="auto">
          <a:xfrm>
            <a:off x="2035763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4" name="Rectangle 277"/>
          <p:cNvSpPr>
            <a:spLocks noChangeArrowheads="1"/>
          </p:cNvSpPr>
          <p:nvPr/>
        </p:nvSpPr>
        <p:spPr bwMode="auto">
          <a:xfrm>
            <a:off x="2253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5" name="Rectangle 278"/>
          <p:cNvSpPr>
            <a:spLocks noChangeArrowheads="1"/>
          </p:cNvSpPr>
          <p:nvPr/>
        </p:nvSpPr>
        <p:spPr bwMode="auto">
          <a:xfrm>
            <a:off x="24691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6" name="Rectangle 279"/>
          <p:cNvSpPr>
            <a:spLocks noChangeArrowheads="1"/>
          </p:cNvSpPr>
          <p:nvPr/>
        </p:nvSpPr>
        <p:spPr bwMode="auto">
          <a:xfrm>
            <a:off x="26850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7" name="Rectangle 280"/>
          <p:cNvSpPr>
            <a:spLocks noChangeArrowheads="1"/>
          </p:cNvSpPr>
          <p:nvPr/>
        </p:nvSpPr>
        <p:spPr bwMode="auto">
          <a:xfrm>
            <a:off x="29009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8" name="Rectangle 281"/>
          <p:cNvSpPr>
            <a:spLocks noChangeArrowheads="1"/>
          </p:cNvSpPr>
          <p:nvPr/>
        </p:nvSpPr>
        <p:spPr bwMode="auto">
          <a:xfrm>
            <a:off x="31168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49" name="Rectangle 282"/>
          <p:cNvSpPr>
            <a:spLocks noChangeArrowheads="1"/>
          </p:cNvSpPr>
          <p:nvPr/>
        </p:nvSpPr>
        <p:spPr bwMode="auto">
          <a:xfrm>
            <a:off x="33327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0" name="Rectangle 283"/>
          <p:cNvSpPr>
            <a:spLocks noChangeArrowheads="1"/>
          </p:cNvSpPr>
          <p:nvPr/>
        </p:nvSpPr>
        <p:spPr bwMode="auto">
          <a:xfrm>
            <a:off x="35486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1" name="Rectangle 284"/>
          <p:cNvSpPr>
            <a:spLocks noChangeArrowheads="1"/>
          </p:cNvSpPr>
          <p:nvPr/>
        </p:nvSpPr>
        <p:spPr bwMode="auto">
          <a:xfrm>
            <a:off x="37645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2" name="Rectangle 285"/>
          <p:cNvSpPr>
            <a:spLocks noChangeArrowheads="1"/>
          </p:cNvSpPr>
          <p:nvPr/>
        </p:nvSpPr>
        <p:spPr bwMode="auto">
          <a:xfrm>
            <a:off x="39804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3" name="Rectangle 286"/>
          <p:cNvSpPr>
            <a:spLocks noChangeArrowheads="1"/>
          </p:cNvSpPr>
          <p:nvPr/>
        </p:nvSpPr>
        <p:spPr bwMode="auto">
          <a:xfrm>
            <a:off x="41963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7" name="Rectangle 290"/>
          <p:cNvSpPr>
            <a:spLocks noChangeArrowheads="1"/>
          </p:cNvSpPr>
          <p:nvPr/>
        </p:nvSpPr>
        <p:spPr bwMode="auto">
          <a:xfrm>
            <a:off x="2035763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8" name="Rectangle 291"/>
          <p:cNvSpPr>
            <a:spLocks noChangeArrowheads="1"/>
          </p:cNvSpPr>
          <p:nvPr/>
        </p:nvSpPr>
        <p:spPr bwMode="auto">
          <a:xfrm>
            <a:off x="2253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59" name="Rectangle 292"/>
          <p:cNvSpPr>
            <a:spLocks noChangeArrowheads="1"/>
          </p:cNvSpPr>
          <p:nvPr/>
        </p:nvSpPr>
        <p:spPr bwMode="auto">
          <a:xfrm>
            <a:off x="24691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0" name="Rectangle 293"/>
          <p:cNvSpPr>
            <a:spLocks noChangeArrowheads="1"/>
          </p:cNvSpPr>
          <p:nvPr/>
        </p:nvSpPr>
        <p:spPr bwMode="auto">
          <a:xfrm>
            <a:off x="26850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1" name="Rectangle 294"/>
          <p:cNvSpPr>
            <a:spLocks noChangeArrowheads="1"/>
          </p:cNvSpPr>
          <p:nvPr/>
        </p:nvSpPr>
        <p:spPr bwMode="auto">
          <a:xfrm>
            <a:off x="29009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2" name="Rectangle 295"/>
          <p:cNvSpPr>
            <a:spLocks noChangeArrowheads="1"/>
          </p:cNvSpPr>
          <p:nvPr/>
        </p:nvSpPr>
        <p:spPr bwMode="auto">
          <a:xfrm>
            <a:off x="31168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3" name="Rectangle 296"/>
          <p:cNvSpPr>
            <a:spLocks noChangeArrowheads="1"/>
          </p:cNvSpPr>
          <p:nvPr/>
        </p:nvSpPr>
        <p:spPr bwMode="auto">
          <a:xfrm>
            <a:off x="33327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4" name="Rectangle 297"/>
          <p:cNvSpPr>
            <a:spLocks noChangeArrowheads="1"/>
          </p:cNvSpPr>
          <p:nvPr/>
        </p:nvSpPr>
        <p:spPr bwMode="auto">
          <a:xfrm>
            <a:off x="35486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5" name="Rectangle 298"/>
          <p:cNvSpPr>
            <a:spLocks noChangeArrowheads="1"/>
          </p:cNvSpPr>
          <p:nvPr/>
        </p:nvSpPr>
        <p:spPr bwMode="auto">
          <a:xfrm>
            <a:off x="37645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6" name="Rectangle 299"/>
          <p:cNvSpPr>
            <a:spLocks noChangeArrowheads="1"/>
          </p:cNvSpPr>
          <p:nvPr/>
        </p:nvSpPr>
        <p:spPr bwMode="auto">
          <a:xfrm>
            <a:off x="39804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7" name="Rectangle 300"/>
          <p:cNvSpPr>
            <a:spLocks noChangeArrowheads="1"/>
          </p:cNvSpPr>
          <p:nvPr/>
        </p:nvSpPr>
        <p:spPr bwMode="auto">
          <a:xfrm>
            <a:off x="41963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8" name="Rectangle 301"/>
          <p:cNvSpPr>
            <a:spLocks noChangeArrowheads="1"/>
          </p:cNvSpPr>
          <p:nvPr/>
        </p:nvSpPr>
        <p:spPr bwMode="auto">
          <a:xfrm>
            <a:off x="4412251" y="31984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69" name="Rectangle 302"/>
          <p:cNvSpPr>
            <a:spLocks noChangeArrowheads="1"/>
          </p:cNvSpPr>
          <p:nvPr/>
        </p:nvSpPr>
        <p:spPr bwMode="auto">
          <a:xfrm>
            <a:off x="4412251" y="34143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0" name="Rectangle 303"/>
          <p:cNvSpPr>
            <a:spLocks noChangeArrowheads="1"/>
          </p:cNvSpPr>
          <p:nvPr/>
        </p:nvSpPr>
        <p:spPr bwMode="auto">
          <a:xfrm>
            <a:off x="4412251" y="36302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1" name="Rectangle 304"/>
          <p:cNvSpPr>
            <a:spLocks noChangeArrowheads="1"/>
          </p:cNvSpPr>
          <p:nvPr/>
        </p:nvSpPr>
        <p:spPr bwMode="auto">
          <a:xfrm>
            <a:off x="4412251" y="38461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2" name="Rectangle 305"/>
          <p:cNvSpPr>
            <a:spLocks noChangeArrowheads="1"/>
          </p:cNvSpPr>
          <p:nvPr/>
        </p:nvSpPr>
        <p:spPr bwMode="auto">
          <a:xfrm>
            <a:off x="4412251" y="40620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3" name="Rectangle 306"/>
          <p:cNvSpPr>
            <a:spLocks noChangeArrowheads="1"/>
          </p:cNvSpPr>
          <p:nvPr/>
        </p:nvSpPr>
        <p:spPr bwMode="auto">
          <a:xfrm>
            <a:off x="4412251" y="42779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4" name="Rectangle 307"/>
          <p:cNvSpPr>
            <a:spLocks noChangeArrowheads="1"/>
          </p:cNvSpPr>
          <p:nvPr/>
        </p:nvSpPr>
        <p:spPr bwMode="auto">
          <a:xfrm>
            <a:off x="4412251" y="44938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5" name="Rectangle 308"/>
          <p:cNvSpPr>
            <a:spLocks noChangeArrowheads="1"/>
          </p:cNvSpPr>
          <p:nvPr/>
        </p:nvSpPr>
        <p:spPr bwMode="auto">
          <a:xfrm>
            <a:off x="4412251" y="47097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6" name="Rectangle 309"/>
          <p:cNvSpPr>
            <a:spLocks noChangeArrowheads="1"/>
          </p:cNvSpPr>
          <p:nvPr/>
        </p:nvSpPr>
        <p:spPr bwMode="auto">
          <a:xfrm>
            <a:off x="4412251" y="49256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77" name="Rectangle 310"/>
          <p:cNvSpPr>
            <a:spLocks noChangeArrowheads="1"/>
          </p:cNvSpPr>
          <p:nvPr/>
        </p:nvSpPr>
        <p:spPr bwMode="auto">
          <a:xfrm>
            <a:off x="4412251" y="514159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02" name="Oval 501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6" name="Group 515"/>
          <p:cNvGrpSpPr/>
          <p:nvPr/>
        </p:nvGrpSpPr>
        <p:grpSpPr>
          <a:xfrm>
            <a:off x="4444941" y="1337614"/>
            <a:ext cx="116631" cy="2051293"/>
            <a:chOff x="4444941" y="1337614"/>
            <a:chExt cx="116631" cy="2051293"/>
          </a:xfrm>
        </p:grpSpPr>
        <p:cxnSp>
          <p:nvCxnSpPr>
            <p:cNvPr id="517" name="Straight Connector 516"/>
            <p:cNvCxnSpPr/>
            <p:nvPr/>
          </p:nvCxnSpPr>
          <p:spPr>
            <a:xfrm flipH="1">
              <a:off x="4505890" y="1337614"/>
              <a:ext cx="2256" cy="2037454"/>
            </a:xfrm>
            <a:prstGeom prst="line">
              <a:avLst/>
            </a:prstGeom>
            <a:ln w="25400">
              <a:solidFill>
                <a:srgbClr val="A7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/>
            <p:nvPr/>
          </p:nvSpPr>
          <p:spPr>
            <a:xfrm>
              <a:off x="4444941" y="3252832"/>
              <a:ext cx="116631" cy="136075"/>
            </a:xfrm>
            <a:prstGeom prst="ellipse">
              <a:avLst/>
            </a:prstGeom>
            <a:solidFill>
              <a:srgbClr val="A7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1" name="Text Box 3"/>
          <p:cNvSpPr txBox="1">
            <a:spLocks noChangeArrowheads="1"/>
          </p:cNvSpPr>
          <p:nvPr/>
        </p:nvSpPr>
        <p:spPr bwMode="auto">
          <a:xfrm>
            <a:off x="4484834" y="2816096"/>
            <a:ext cx="1183233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200" b="1" i="1" dirty="0">
                <a:latin typeface="Times New Roman"/>
                <a:cs typeface="Times New Roman"/>
              </a:rPr>
              <a:t>dy</a:t>
            </a:r>
            <a:r>
              <a:rPr lang="en-US" sz="1200" b="1" dirty="0">
                <a:latin typeface="Times New Roman"/>
                <a:cs typeface="Times New Roman"/>
              </a:rPr>
              <a:t> =-1</a:t>
            </a:r>
          </a:p>
        </p:txBody>
      </p:sp>
      <p:cxnSp>
        <p:nvCxnSpPr>
          <p:cNvPr id="523" name="Straight Connector 522"/>
          <p:cNvCxnSpPr>
            <a:stCxn id="502" idx="0"/>
          </p:cNvCxnSpPr>
          <p:nvPr/>
        </p:nvCxnSpPr>
        <p:spPr>
          <a:xfrm flipH="1">
            <a:off x="4505890" y="1337614"/>
            <a:ext cx="2256" cy="1920814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endCxn id="502" idx="4"/>
          </p:cNvCxnSpPr>
          <p:nvPr/>
        </p:nvCxnSpPr>
        <p:spPr>
          <a:xfrm>
            <a:off x="4505037" y="3343221"/>
            <a:ext cx="3109" cy="1721759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7" name="Text Box 3"/>
          <p:cNvSpPr txBox="1">
            <a:spLocks noChangeArrowheads="1"/>
          </p:cNvSpPr>
          <p:nvPr/>
        </p:nvSpPr>
        <p:spPr bwMode="auto">
          <a:xfrm>
            <a:off x="1656668" y="3026811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57" name="Text Box 3"/>
          <p:cNvSpPr txBox="1">
            <a:spLocks noChangeArrowheads="1"/>
          </p:cNvSpPr>
          <p:nvPr/>
        </p:nvSpPr>
        <p:spPr bwMode="auto">
          <a:xfrm>
            <a:off x="4290721" y="613233"/>
            <a:ext cx="423260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89" name="Rectangle 237"/>
          <p:cNvSpPr>
            <a:spLocks noChangeArrowheads="1"/>
          </p:cNvSpPr>
          <p:nvPr/>
        </p:nvSpPr>
        <p:spPr bwMode="auto">
          <a:xfrm>
            <a:off x="2685261" y="2113138"/>
            <a:ext cx="215900" cy="2159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70" name="Text Box 3"/>
          <p:cNvSpPr txBox="1">
            <a:spLocks noChangeArrowheads="1"/>
          </p:cNvSpPr>
          <p:nvPr/>
        </p:nvSpPr>
        <p:spPr bwMode="auto">
          <a:xfrm>
            <a:off x="6388100" y="2120571"/>
            <a:ext cx="644168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dirty="0">
                <a:latin typeface="Times New Roman"/>
                <a:cs typeface="Times New Roman"/>
              </a:rPr>
              <a:t>(</a:t>
            </a:r>
            <a:r>
              <a:rPr lang="en-US" sz="12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2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200" i="1" dirty="0">
                <a:latin typeface="Times New Roman"/>
                <a:cs typeface="Times New Roman"/>
              </a:rPr>
              <a:t>+dy</a:t>
            </a:r>
            <a:r>
              <a:rPr lang="en-US" sz="1200" dirty="0">
                <a:latin typeface="Times New Roman"/>
                <a:cs typeface="Times New Roman"/>
              </a:rPr>
              <a:t>)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72" name="Text Box 3"/>
          <p:cNvSpPr txBox="1">
            <a:spLocks noChangeArrowheads="1"/>
          </p:cNvSpPr>
          <p:nvPr/>
        </p:nvSpPr>
        <p:spPr bwMode="auto">
          <a:xfrm>
            <a:off x="2004283" y="2116800"/>
            <a:ext cx="645247" cy="1986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dirty="0">
                <a:latin typeface="Times New Roman"/>
                <a:cs typeface="Times New Roman"/>
              </a:rPr>
              <a:t>(</a:t>
            </a:r>
            <a:r>
              <a:rPr lang="en-US" sz="1200" i="1" dirty="0">
                <a:latin typeface="Times New Roman"/>
                <a:cs typeface="Times New Roman"/>
              </a:rPr>
              <a:t>x</a:t>
            </a:r>
            <a:r>
              <a:rPr lang="en-US" sz="1200" baseline="-25000" dirty="0">
                <a:latin typeface="Times New Roman"/>
                <a:cs typeface="Times New Roman"/>
              </a:rPr>
              <a:t>1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1200" i="1" dirty="0">
                <a:latin typeface="Times New Roman"/>
                <a:cs typeface="Times New Roman"/>
              </a:rPr>
              <a:t>+dy</a:t>
            </a:r>
            <a:r>
              <a:rPr lang="en-US" sz="1200" dirty="0">
                <a:latin typeface="Times New Roman"/>
                <a:cs typeface="Times New Roman"/>
              </a:rPr>
              <a:t>)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84" name="Text Box 3"/>
          <p:cNvSpPr txBox="1">
            <a:spLocks noChangeArrowheads="1"/>
          </p:cNvSpPr>
          <p:nvPr/>
        </p:nvSpPr>
        <p:spPr bwMode="auto">
          <a:xfrm>
            <a:off x="1606879" y="88961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85" name="Text Box 3"/>
          <p:cNvSpPr txBox="1">
            <a:spLocks noChangeArrowheads="1"/>
          </p:cNvSpPr>
          <p:nvPr/>
        </p:nvSpPr>
        <p:spPr bwMode="auto">
          <a:xfrm>
            <a:off x="1819756" y="687771"/>
            <a:ext cx="962374" cy="3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0</a:t>
            </a:r>
          </a:p>
        </p:txBody>
      </p:sp>
      <p:sp>
        <p:nvSpPr>
          <p:cNvPr id="515" name="Text Box 3"/>
          <p:cNvSpPr txBox="1">
            <a:spLocks noChangeArrowheads="1"/>
          </p:cNvSpPr>
          <p:nvPr/>
        </p:nvSpPr>
        <p:spPr bwMode="auto">
          <a:xfrm>
            <a:off x="4665305" y="2987390"/>
            <a:ext cx="536885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-1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58" name="Text Box 3"/>
          <p:cNvSpPr txBox="1">
            <a:spLocks noChangeArrowheads="1"/>
          </p:cNvSpPr>
          <p:nvPr/>
        </p:nvSpPr>
        <p:spPr bwMode="auto">
          <a:xfrm>
            <a:off x="4680857" y="3203594"/>
            <a:ext cx="49413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0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71" name="Text Box 3"/>
          <p:cNvSpPr txBox="1">
            <a:spLocks noChangeArrowheads="1"/>
          </p:cNvSpPr>
          <p:nvPr/>
        </p:nvSpPr>
        <p:spPr bwMode="auto">
          <a:xfrm>
            <a:off x="4701592" y="3417246"/>
            <a:ext cx="478994" cy="2000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612" name="Text Box 3"/>
          <p:cNvSpPr txBox="1">
            <a:spLocks noChangeArrowheads="1"/>
          </p:cNvSpPr>
          <p:nvPr/>
        </p:nvSpPr>
        <p:spPr bwMode="auto">
          <a:xfrm>
            <a:off x="4669678" y="1463392"/>
            <a:ext cx="688726" cy="200065"/>
          </a:xfrm>
          <a:prstGeom prst="rect">
            <a:avLst/>
          </a:prstGeom>
          <a:solidFill>
            <a:schemeClr val="bg1">
              <a:lumMod val="65000"/>
              <a:alpha val="41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+ 1</a:t>
            </a:r>
          </a:p>
        </p:txBody>
      </p:sp>
      <p:sp>
        <p:nvSpPr>
          <p:cNvPr id="614" name="Text Box 3"/>
          <p:cNvSpPr txBox="1">
            <a:spLocks noChangeArrowheads="1"/>
          </p:cNvSpPr>
          <p:nvPr/>
        </p:nvSpPr>
        <p:spPr bwMode="auto">
          <a:xfrm>
            <a:off x="4669678" y="1678315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pPr algn="ctr"/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-</a:t>
            </a:r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+ 2</a:t>
            </a:r>
          </a:p>
        </p:txBody>
      </p:sp>
      <p:sp>
        <p:nvSpPr>
          <p:cNvPr id="626" name="Text Box 3"/>
          <p:cNvSpPr txBox="1">
            <a:spLocks noChangeArrowheads="1"/>
          </p:cNvSpPr>
          <p:nvPr/>
        </p:nvSpPr>
        <p:spPr bwMode="auto">
          <a:xfrm>
            <a:off x="4712751" y="1893238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. . .</a:t>
            </a:r>
          </a:p>
        </p:txBody>
      </p:sp>
      <p:sp>
        <p:nvSpPr>
          <p:cNvPr id="520" name="Text Box 3"/>
          <p:cNvSpPr txBox="1">
            <a:spLocks noChangeArrowheads="1"/>
          </p:cNvSpPr>
          <p:nvPr/>
        </p:nvSpPr>
        <p:spPr bwMode="auto">
          <a:xfrm>
            <a:off x="4733560" y="2784772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4" name="Text Box 3"/>
          <p:cNvSpPr txBox="1">
            <a:spLocks noChangeArrowheads="1"/>
          </p:cNvSpPr>
          <p:nvPr/>
        </p:nvSpPr>
        <p:spPr bwMode="auto">
          <a:xfrm>
            <a:off x="4692323" y="3648727"/>
            <a:ext cx="360497" cy="1761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693" name="Rectangle 266"/>
          <p:cNvSpPr>
            <a:spLocks noChangeArrowheads="1"/>
          </p:cNvSpPr>
          <p:nvPr/>
        </p:nvSpPr>
        <p:spPr bwMode="auto">
          <a:xfrm>
            <a:off x="61412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4" name="Rectangle 267"/>
          <p:cNvSpPr>
            <a:spLocks noChangeArrowheads="1"/>
          </p:cNvSpPr>
          <p:nvPr/>
        </p:nvSpPr>
        <p:spPr bwMode="auto">
          <a:xfrm>
            <a:off x="63571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5" name="Rectangle 268"/>
          <p:cNvSpPr>
            <a:spLocks noChangeArrowheads="1"/>
          </p:cNvSpPr>
          <p:nvPr/>
        </p:nvSpPr>
        <p:spPr bwMode="auto">
          <a:xfrm>
            <a:off x="65730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6" name="Rectangle 269"/>
          <p:cNvSpPr>
            <a:spLocks noChangeArrowheads="1"/>
          </p:cNvSpPr>
          <p:nvPr/>
        </p:nvSpPr>
        <p:spPr bwMode="auto">
          <a:xfrm>
            <a:off x="67889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7" name="Rectangle 270"/>
          <p:cNvSpPr>
            <a:spLocks noChangeArrowheads="1"/>
          </p:cNvSpPr>
          <p:nvPr/>
        </p:nvSpPr>
        <p:spPr bwMode="auto">
          <a:xfrm>
            <a:off x="7004861" y="47130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8" name="Rectangle 280"/>
          <p:cNvSpPr>
            <a:spLocks noChangeArrowheads="1"/>
          </p:cNvSpPr>
          <p:nvPr/>
        </p:nvSpPr>
        <p:spPr bwMode="auto">
          <a:xfrm>
            <a:off x="61412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699" name="Rectangle 281"/>
          <p:cNvSpPr>
            <a:spLocks noChangeArrowheads="1"/>
          </p:cNvSpPr>
          <p:nvPr/>
        </p:nvSpPr>
        <p:spPr bwMode="auto">
          <a:xfrm>
            <a:off x="63571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0" name="Rectangle 282"/>
          <p:cNvSpPr>
            <a:spLocks noChangeArrowheads="1"/>
          </p:cNvSpPr>
          <p:nvPr/>
        </p:nvSpPr>
        <p:spPr bwMode="auto">
          <a:xfrm>
            <a:off x="65730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1" name="Rectangle 283"/>
          <p:cNvSpPr>
            <a:spLocks noChangeArrowheads="1"/>
          </p:cNvSpPr>
          <p:nvPr/>
        </p:nvSpPr>
        <p:spPr bwMode="auto">
          <a:xfrm>
            <a:off x="67889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2" name="Rectangle 284"/>
          <p:cNvSpPr>
            <a:spLocks noChangeArrowheads="1"/>
          </p:cNvSpPr>
          <p:nvPr/>
        </p:nvSpPr>
        <p:spPr bwMode="auto">
          <a:xfrm>
            <a:off x="7004861" y="49289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3" name="Rectangle 294"/>
          <p:cNvSpPr>
            <a:spLocks noChangeArrowheads="1"/>
          </p:cNvSpPr>
          <p:nvPr/>
        </p:nvSpPr>
        <p:spPr bwMode="auto">
          <a:xfrm>
            <a:off x="61412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4" name="Rectangle 295"/>
          <p:cNvSpPr>
            <a:spLocks noChangeArrowheads="1"/>
          </p:cNvSpPr>
          <p:nvPr/>
        </p:nvSpPr>
        <p:spPr bwMode="auto">
          <a:xfrm>
            <a:off x="63571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5" name="Rectangle 296"/>
          <p:cNvSpPr>
            <a:spLocks noChangeArrowheads="1"/>
          </p:cNvSpPr>
          <p:nvPr/>
        </p:nvSpPr>
        <p:spPr bwMode="auto">
          <a:xfrm>
            <a:off x="65730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6" name="Rectangle 297"/>
          <p:cNvSpPr>
            <a:spLocks noChangeArrowheads="1"/>
          </p:cNvSpPr>
          <p:nvPr/>
        </p:nvSpPr>
        <p:spPr bwMode="auto">
          <a:xfrm>
            <a:off x="67889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07" name="Rectangle 298"/>
          <p:cNvSpPr>
            <a:spLocks noChangeArrowheads="1"/>
          </p:cNvSpPr>
          <p:nvPr/>
        </p:nvSpPr>
        <p:spPr bwMode="auto">
          <a:xfrm>
            <a:off x="7004861" y="5144838"/>
            <a:ext cx="215900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1" name="Rectangle 266"/>
          <p:cNvSpPr>
            <a:spLocks noChangeArrowheads="1"/>
          </p:cNvSpPr>
          <p:nvPr/>
        </p:nvSpPr>
        <p:spPr bwMode="auto">
          <a:xfrm>
            <a:off x="4629782" y="4927368"/>
            <a:ext cx="489264" cy="20319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5" name="Rectangle 266"/>
          <p:cNvSpPr>
            <a:spLocks noChangeArrowheads="1"/>
          </p:cNvSpPr>
          <p:nvPr/>
        </p:nvSpPr>
        <p:spPr bwMode="auto">
          <a:xfrm>
            <a:off x="4629782" y="4711469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6" name="Rectangle 266"/>
          <p:cNvSpPr>
            <a:spLocks noChangeArrowheads="1"/>
          </p:cNvSpPr>
          <p:nvPr/>
        </p:nvSpPr>
        <p:spPr bwMode="auto">
          <a:xfrm>
            <a:off x="4629782" y="4492394"/>
            <a:ext cx="644685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717" name="Rectangle 266"/>
          <p:cNvSpPr>
            <a:spLocks noChangeArrowheads="1"/>
          </p:cNvSpPr>
          <p:nvPr/>
        </p:nvSpPr>
        <p:spPr bwMode="auto">
          <a:xfrm>
            <a:off x="4629782" y="4276494"/>
            <a:ext cx="644685" cy="21590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98" name="Text Box 3"/>
          <p:cNvSpPr txBox="1">
            <a:spLocks noChangeArrowheads="1"/>
          </p:cNvSpPr>
          <p:nvPr/>
        </p:nvSpPr>
        <p:spPr bwMode="auto">
          <a:xfrm>
            <a:off x="4632868" y="4490774"/>
            <a:ext cx="641840" cy="18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- 2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599" name="Text Box 3"/>
          <p:cNvSpPr txBox="1">
            <a:spLocks noChangeArrowheads="1"/>
          </p:cNvSpPr>
          <p:nvPr/>
        </p:nvSpPr>
        <p:spPr bwMode="auto">
          <a:xfrm>
            <a:off x="4621131" y="4699744"/>
            <a:ext cx="646345" cy="17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i="1" dirty="0"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- 1 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719" name="Rectangle 266"/>
          <p:cNvSpPr>
            <a:spLocks noChangeArrowheads="1"/>
          </p:cNvSpPr>
          <p:nvPr/>
        </p:nvSpPr>
        <p:spPr bwMode="auto">
          <a:xfrm>
            <a:off x="4631127" y="4274098"/>
            <a:ext cx="427723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1" dirty="0"/>
          </a:p>
        </p:txBody>
      </p:sp>
      <p:sp>
        <p:nvSpPr>
          <p:cNvPr id="525" name="Text Box 3"/>
          <p:cNvSpPr txBox="1">
            <a:spLocks noChangeArrowheads="1"/>
          </p:cNvSpPr>
          <p:nvPr/>
        </p:nvSpPr>
        <p:spPr bwMode="auto">
          <a:xfrm>
            <a:off x="4681146" y="4284448"/>
            <a:ext cx="360497" cy="1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600" i="1" dirty="0">
                <a:latin typeface="Times New Roman"/>
                <a:cs typeface="Times New Roman"/>
              </a:rPr>
              <a:t>...</a:t>
            </a: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522" name="Text Box 3"/>
          <p:cNvSpPr txBox="1">
            <a:spLocks noChangeArrowheads="1"/>
          </p:cNvSpPr>
          <p:nvPr/>
        </p:nvSpPr>
        <p:spPr bwMode="auto">
          <a:xfrm>
            <a:off x="4093216" y="2335733"/>
            <a:ext cx="423260" cy="2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6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en-US" sz="16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526" name="Rectangle 525"/>
          <p:cNvSpPr/>
          <p:nvPr/>
        </p:nvSpPr>
        <p:spPr>
          <a:xfrm>
            <a:off x="2691332" y="2114258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8" name="Rectangle 527"/>
          <p:cNvSpPr/>
          <p:nvPr/>
        </p:nvSpPr>
        <p:spPr>
          <a:xfrm>
            <a:off x="6132528" y="2115022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4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for each </a:t>
            </a:r>
            <a:r>
              <a:rPr lang="en-US" sz="1400" i="1" dirty="0">
                <a:latin typeface="Times New Roman"/>
                <a:cs typeface="Times New Roman"/>
              </a:rPr>
              <a:t>dy</a:t>
            </a:r>
            <a:r>
              <a:rPr lang="en-US" sz="1400" dirty="0">
                <a:latin typeface="Times New Roman"/>
                <a:cs typeface="Times New Roman"/>
              </a:rPr>
              <a:t> = –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to 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do: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drawLine (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   x</a:t>
            </a:r>
            <a:r>
              <a:rPr lang="en-US" sz="14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sp>
        <p:nvSpPr>
          <p:cNvPr id="519" name="Text Box 3"/>
          <p:cNvSpPr txBox="1">
            <a:spLocks noChangeArrowheads="1"/>
          </p:cNvSpPr>
          <p:nvPr/>
        </p:nvSpPr>
        <p:spPr bwMode="auto">
          <a:xfrm>
            <a:off x="4652850" y="1209664"/>
            <a:ext cx="688726" cy="2000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36000" anchor="ctr"/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1200" i="1" dirty="0">
                <a:solidFill>
                  <a:schemeClr val="bg1"/>
                </a:solidFill>
                <a:latin typeface="Times New Roman"/>
                <a:cs typeface="Times New Roman"/>
              </a:rPr>
              <a:t>dy</a:t>
            </a:r>
            <a:r>
              <a:rPr lang="en-US" sz="1200" dirty="0">
                <a:solidFill>
                  <a:schemeClr val="bg1"/>
                </a:solidFill>
                <a:latin typeface="Times New Roman"/>
                <a:cs typeface="Times New Roman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lang="en-US" sz="1200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529" name="Text Box 3"/>
          <p:cNvSpPr txBox="1">
            <a:spLocks noChangeArrowheads="1"/>
          </p:cNvSpPr>
          <p:nvPr/>
        </p:nvSpPr>
        <p:spPr bwMode="auto">
          <a:xfrm>
            <a:off x="4612865" y="4910756"/>
            <a:ext cx="471711" cy="2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/>
            <a:r>
              <a:rPr lang="en-US" sz="1200" i="1" dirty="0">
                <a:latin typeface="Times New Roman"/>
                <a:cs typeface="Times New Roman"/>
              </a:rPr>
              <a:t>dy</a:t>
            </a:r>
            <a:r>
              <a:rPr lang="en-US" sz="1200" dirty="0">
                <a:latin typeface="Times New Roman"/>
                <a:cs typeface="Times New Roman"/>
              </a:rPr>
              <a:t> = </a:t>
            </a:r>
            <a:r>
              <a:rPr lang="en-US" sz="1200" b="1" i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endParaRPr lang="en-US" sz="12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5761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3" name="Rectangle 842"/>
          <p:cNvSpPr/>
          <p:nvPr/>
        </p:nvSpPr>
        <p:spPr>
          <a:xfrm>
            <a:off x="3013577" y="1782553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4" name="Rectangle 843"/>
          <p:cNvSpPr/>
          <p:nvPr/>
        </p:nvSpPr>
        <p:spPr>
          <a:xfrm>
            <a:off x="3256724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Rectangle 844"/>
          <p:cNvSpPr/>
          <p:nvPr/>
        </p:nvSpPr>
        <p:spPr>
          <a:xfrm>
            <a:off x="3505380" y="176959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/>
          <p:cNvSpPr/>
          <p:nvPr/>
        </p:nvSpPr>
        <p:spPr>
          <a:xfrm>
            <a:off x="3755006" y="177008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Rectangle 846"/>
          <p:cNvSpPr/>
          <p:nvPr/>
        </p:nvSpPr>
        <p:spPr>
          <a:xfrm>
            <a:off x="4004148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8" name="Rectangle 847"/>
          <p:cNvSpPr/>
          <p:nvPr/>
        </p:nvSpPr>
        <p:spPr>
          <a:xfrm>
            <a:off x="4253774" y="177665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9" name="Rectangle 848"/>
          <p:cNvSpPr/>
          <p:nvPr/>
        </p:nvSpPr>
        <p:spPr>
          <a:xfrm>
            <a:off x="4496839" y="1782726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0" name="Rectangle 849"/>
          <p:cNvSpPr/>
          <p:nvPr/>
        </p:nvSpPr>
        <p:spPr>
          <a:xfrm>
            <a:off x="4746465" y="177714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Rectangle 850"/>
          <p:cNvSpPr/>
          <p:nvPr/>
        </p:nvSpPr>
        <p:spPr>
          <a:xfrm>
            <a:off x="4990014" y="177155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Rectangle 851"/>
          <p:cNvSpPr/>
          <p:nvPr/>
        </p:nvSpPr>
        <p:spPr>
          <a:xfrm>
            <a:off x="5225069" y="178174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Rectangle 852"/>
          <p:cNvSpPr/>
          <p:nvPr/>
        </p:nvSpPr>
        <p:spPr>
          <a:xfrm>
            <a:off x="5474695" y="178223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4" name="Rectangle 853"/>
          <p:cNvSpPr/>
          <p:nvPr/>
        </p:nvSpPr>
        <p:spPr>
          <a:xfrm>
            <a:off x="5717357" y="1769277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4444941" y="3252832"/>
            <a:ext cx="116631" cy="136075"/>
          </a:xfrm>
          <a:prstGeom prst="ellipse">
            <a:avLst/>
          </a:prstGeom>
          <a:solidFill>
            <a:srgbClr val="A7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861831" y="302610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for each </a:t>
            </a:r>
            <a:r>
              <a:rPr lang="en-US" sz="1400" i="1" dirty="0">
                <a:latin typeface="Times New Roman"/>
                <a:cs typeface="Times New Roman"/>
              </a:rPr>
              <a:t>dy</a:t>
            </a:r>
            <a:r>
              <a:rPr lang="en-US" sz="1400" dirty="0">
                <a:latin typeface="Times New Roman"/>
                <a:cs typeface="Times New Roman"/>
              </a:rPr>
              <a:t> = –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to 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do: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drawLine (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   x</a:t>
            </a:r>
            <a:r>
              <a:rPr lang="en-US" sz="14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405131898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5" name="Straight Connector 684"/>
          <p:cNvCxnSpPr>
            <a:stCxn id="4" idx="1"/>
            <a:endCxn id="66" idx="1"/>
          </p:cNvCxnSpPr>
          <p:nvPr/>
        </p:nvCxnSpPr>
        <p:spPr>
          <a:xfrm>
            <a:off x="3148569" y="1883474"/>
            <a:ext cx="1313452" cy="1389286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" name="Text Box 3"/>
          <p:cNvSpPr txBox="1">
            <a:spLocks noChangeArrowheads="1"/>
          </p:cNvSpPr>
          <p:nvPr/>
        </p:nvSpPr>
        <p:spPr bwMode="auto">
          <a:xfrm>
            <a:off x="3519595" y="241086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844" name="Rectangle 843"/>
          <p:cNvSpPr/>
          <p:nvPr/>
        </p:nvSpPr>
        <p:spPr>
          <a:xfrm>
            <a:off x="3256724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Rectangle 844"/>
          <p:cNvSpPr/>
          <p:nvPr/>
        </p:nvSpPr>
        <p:spPr>
          <a:xfrm>
            <a:off x="3505380" y="176959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/>
          <p:cNvSpPr/>
          <p:nvPr/>
        </p:nvSpPr>
        <p:spPr>
          <a:xfrm>
            <a:off x="3755006" y="177008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Rectangle 846"/>
          <p:cNvSpPr/>
          <p:nvPr/>
        </p:nvSpPr>
        <p:spPr>
          <a:xfrm>
            <a:off x="4004148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8" name="Rectangle 847"/>
          <p:cNvSpPr/>
          <p:nvPr/>
        </p:nvSpPr>
        <p:spPr>
          <a:xfrm>
            <a:off x="4253774" y="177665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9" name="Rectangle 848"/>
          <p:cNvSpPr/>
          <p:nvPr/>
        </p:nvSpPr>
        <p:spPr>
          <a:xfrm>
            <a:off x="4496839" y="1782726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0" name="Rectangle 849"/>
          <p:cNvSpPr/>
          <p:nvPr/>
        </p:nvSpPr>
        <p:spPr>
          <a:xfrm>
            <a:off x="4746465" y="177714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Rectangle 850"/>
          <p:cNvSpPr/>
          <p:nvPr/>
        </p:nvSpPr>
        <p:spPr>
          <a:xfrm>
            <a:off x="4990014" y="177155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Rectangle 851"/>
          <p:cNvSpPr/>
          <p:nvPr/>
        </p:nvSpPr>
        <p:spPr>
          <a:xfrm>
            <a:off x="5225069" y="178174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Rectangle 852"/>
          <p:cNvSpPr/>
          <p:nvPr/>
        </p:nvSpPr>
        <p:spPr>
          <a:xfrm>
            <a:off x="5474695" y="178223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/>
          <p:cNvCxnSpPr>
            <a:endCxn id="66" idx="7"/>
          </p:cNvCxnSpPr>
          <p:nvPr/>
        </p:nvCxnSpPr>
        <p:spPr>
          <a:xfrm flipH="1">
            <a:off x="4544492" y="1918005"/>
            <a:ext cx="1287064" cy="13547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849" idx="1"/>
          </p:cNvCxnSpPr>
          <p:nvPr/>
        </p:nvCxnSpPr>
        <p:spPr>
          <a:xfrm>
            <a:off x="4496839" y="1888055"/>
            <a:ext cx="9051" cy="1487013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3123127" y="1872646"/>
            <a:ext cx="2740826" cy="129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 Box 3"/>
          <p:cNvSpPr txBox="1">
            <a:spLocks noChangeArrowheads="1"/>
          </p:cNvSpPr>
          <p:nvPr/>
        </p:nvSpPr>
        <p:spPr bwMode="auto">
          <a:xfrm>
            <a:off x="4381346" y="225535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dy</a:t>
            </a:r>
          </a:p>
        </p:txBody>
      </p:sp>
      <p:sp>
        <p:nvSpPr>
          <p:cNvPr id="66" name="Oval 65"/>
          <p:cNvSpPr/>
          <p:nvPr/>
        </p:nvSpPr>
        <p:spPr>
          <a:xfrm>
            <a:off x="4444941" y="3252832"/>
            <a:ext cx="116631" cy="136075"/>
          </a:xfrm>
          <a:prstGeom prst="ellipse">
            <a:avLst/>
          </a:prstGeom>
          <a:solidFill>
            <a:srgbClr val="A7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3013577" y="1782553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717357" y="1769277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3861831" y="302610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for each </a:t>
            </a:r>
            <a:r>
              <a:rPr lang="en-US" sz="1400" i="1" dirty="0">
                <a:latin typeface="Times New Roman"/>
                <a:cs typeface="Times New Roman"/>
              </a:rPr>
              <a:t>dy</a:t>
            </a:r>
            <a:r>
              <a:rPr lang="en-US" sz="1400" dirty="0">
                <a:latin typeface="Times New Roman"/>
                <a:cs typeface="Times New Roman"/>
              </a:rPr>
              <a:t> = –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to 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do: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drawLine (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   x</a:t>
            </a:r>
            <a:r>
              <a:rPr lang="en-US" sz="14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41620796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5" name="Straight Connector 684"/>
          <p:cNvCxnSpPr>
            <a:stCxn id="4" idx="1"/>
            <a:endCxn id="66" idx="1"/>
          </p:cNvCxnSpPr>
          <p:nvPr/>
        </p:nvCxnSpPr>
        <p:spPr>
          <a:xfrm>
            <a:off x="3148569" y="1883474"/>
            <a:ext cx="1313452" cy="1389286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" name="Text Box 3"/>
          <p:cNvSpPr txBox="1">
            <a:spLocks noChangeArrowheads="1"/>
          </p:cNvSpPr>
          <p:nvPr/>
        </p:nvSpPr>
        <p:spPr bwMode="auto">
          <a:xfrm>
            <a:off x="3519595" y="241086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844" name="Rectangle 843"/>
          <p:cNvSpPr/>
          <p:nvPr/>
        </p:nvSpPr>
        <p:spPr>
          <a:xfrm>
            <a:off x="3256724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Rectangle 844"/>
          <p:cNvSpPr/>
          <p:nvPr/>
        </p:nvSpPr>
        <p:spPr>
          <a:xfrm>
            <a:off x="3505380" y="176959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/>
          <p:cNvSpPr/>
          <p:nvPr/>
        </p:nvSpPr>
        <p:spPr>
          <a:xfrm>
            <a:off x="3755006" y="177008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Rectangle 846"/>
          <p:cNvSpPr/>
          <p:nvPr/>
        </p:nvSpPr>
        <p:spPr>
          <a:xfrm>
            <a:off x="4004148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8" name="Rectangle 847"/>
          <p:cNvSpPr/>
          <p:nvPr/>
        </p:nvSpPr>
        <p:spPr>
          <a:xfrm>
            <a:off x="4253774" y="177665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9" name="Rectangle 848"/>
          <p:cNvSpPr/>
          <p:nvPr/>
        </p:nvSpPr>
        <p:spPr>
          <a:xfrm>
            <a:off x="4496839" y="1782726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0" name="Rectangle 849"/>
          <p:cNvSpPr/>
          <p:nvPr/>
        </p:nvSpPr>
        <p:spPr>
          <a:xfrm>
            <a:off x="4746465" y="177714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Rectangle 850"/>
          <p:cNvSpPr/>
          <p:nvPr/>
        </p:nvSpPr>
        <p:spPr>
          <a:xfrm>
            <a:off x="4990014" y="177155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Rectangle 851"/>
          <p:cNvSpPr/>
          <p:nvPr/>
        </p:nvSpPr>
        <p:spPr>
          <a:xfrm>
            <a:off x="5225069" y="178174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Rectangle 852"/>
          <p:cNvSpPr/>
          <p:nvPr/>
        </p:nvSpPr>
        <p:spPr>
          <a:xfrm>
            <a:off x="5474695" y="178223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/>
          <p:cNvCxnSpPr>
            <a:endCxn id="66" idx="7"/>
          </p:cNvCxnSpPr>
          <p:nvPr/>
        </p:nvCxnSpPr>
        <p:spPr>
          <a:xfrm flipH="1">
            <a:off x="4544492" y="1918005"/>
            <a:ext cx="1287064" cy="13547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849" idx="1"/>
          </p:cNvCxnSpPr>
          <p:nvPr/>
        </p:nvCxnSpPr>
        <p:spPr>
          <a:xfrm>
            <a:off x="4496839" y="1888055"/>
            <a:ext cx="9051" cy="1487013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9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955707"/>
              </p:ext>
            </p:extLst>
          </p:nvPr>
        </p:nvGraphicFramePr>
        <p:xfrm>
          <a:off x="3639981" y="2044118"/>
          <a:ext cx="63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3" name="Equation" r:id="rId4" imgW="621360" imgH="456840" progId="Equation.3">
                  <p:embed/>
                </p:oleObj>
              </mc:Choice>
              <mc:Fallback>
                <p:oleObj name="Equation" r:id="rId4" imgW="62136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9981" y="2044118"/>
                        <a:ext cx="6350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Connector 159"/>
          <p:cNvCxnSpPr/>
          <p:nvPr/>
        </p:nvCxnSpPr>
        <p:spPr>
          <a:xfrm flipH="1">
            <a:off x="3123127" y="1872646"/>
            <a:ext cx="2740826" cy="129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 Box 3"/>
          <p:cNvSpPr txBox="1">
            <a:spLocks noChangeArrowheads="1"/>
          </p:cNvSpPr>
          <p:nvPr/>
        </p:nvSpPr>
        <p:spPr bwMode="auto">
          <a:xfrm>
            <a:off x="4381346" y="225535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dy</a:t>
            </a:r>
          </a:p>
        </p:txBody>
      </p:sp>
      <p:sp>
        <p:nvSpPr>
          <p:cNvPr id="66" name="Oval 65"/>
          <p:cNvSpPr/>
          <p:nvPr/>
        </p:nvSpPr>
        <p:spPr>
          <a:xfrm>
            <a:off x="4444941" y="3252832"/>
            <a:ext cx="116631" cy="136075"/>
          </a:xfrm>
          <a:prstGeom prst="ellipse">
            <a:avLst/>
          </a:prstGeom>
          <a:solidFill>
            <a:srgbClr val="A7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3013577" y="1782553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717357" y="1769277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861831" y="302610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for each </a:t>
            </a:r>
            <a:r>
              <a:rPr lang="en-US" sz="1400" i="1" dirty="0">
                <a:latin typeface="Times New Roman"/>
                <a:cs typeface="Times New Roman"/>
              </a:rPr>
              <a:t>dy</a:t>
            </a:r>
            <a:r>
              <a:rPr lang="en-US" sz="1400" dirty="0">
                <a:latin typeface="Times New Roman"/>
                <a:cs typeface="Times New Roman"/>
              </a:rPr>
              <a:t> = –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to 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do: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drawLine (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   x</a:t>
            </a:r>
            <a:r>
              <a:rPr lang="en-US" sz="14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0188295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5" name="Straight Connector 684"/>
          <p:cNvCxnSpPr>
            <a:stCxn id="4" idx="1"/>
            <a:endCxn id="66" idx="1"/>
          </p:cNvCxnSpPr>
          <p:nvPr/>
        </p:nvCxnSpPr>
        <p:spPr>
          <a:xfrm>
            <a:off x="3148569" y="1883474"/>
            <a:ext cx="1313452" cy="1389286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" name="Text Box 3"/>
          <p:cNvSpPr txBox="1">
            <a:spLocks noChangeArrowheads="1"/>
          </p:cNvSpPr>
          <p:nvPr/>
        </p:nvSpPr>
        <p:spPr bwMode="auto">
          <a:xfrm>
            <a:off x="3519595" y="241086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844" name="Rectangle 843"/>
          <p:cNvSpPr/>
          <p:nvPr/>
        </p:nvSpPr>
        <p:spPr>
          <a:xfrm>
            <a:off x="3256724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Rectangle 844"/>
          <p:cNvSpPr/>
          <p:nvPr/>
        </p:nvSpPr>
        <p:spPr>
          <a:xfrm>
            <a:off x="3505380" y="176959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/>
          <p:cNvSpPr/>
          <p:nvPr/>
        </p:nvSpPr>
        <p:spPr>
          <a:xfrm>
            <a:off x="3755006" y="177008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Rectangle 846"/>
          <p:cNvSpPr/>
          <p:nvPr/>
        </p:nvSpPr>
        <p:spPr>
          <a:xfrm>
            <a:off x="4004148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8" name="Rectangle 847"/>
          <p:cNvSpPr/>
          <p:nvPr/>
        </p:nvSpPr>
        <p:spPr>
          <a:xfrm>
            <a:off x="4253774" y="177665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9" name="Rectangle 848"/>
          <p:cNvSpPr/>
          <p:nvPr/>
        </p:nvSpPr>
        <p:spPr>
          <a:xfrm>
            <a:off x="4496839" y="1782726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0" name="Rectangle 849"/>
          <p:cNvSpPr/>
          <p:nvPr/>
        </p:nvSpPr>
        <p:spPr>
          <a:xfrm>
            <a:off x="4746465" y="177714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Rectangle 850"/>
          <p:cNvSpPr/>
          <p:nvPr/>
        </p:nvSpPr>
        <p:spPr>
          <a:xfrm>
            <a:off x="4990014" y="177155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Rectangle 851"/>
          <p:cNvSpPr/>
          <p:nvPr/>
        </p:nvSpPr>
        <p:spPr>
          <a:xfrm>
            <a:off x="5225069" y="178174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Rectangle 852"/>
          <p:cNvSpPr/>
          <p:nvPr/>
        </p:nvSpPr>
        <p:spPr>
          <a:xfrm>
            <a:off x="5474695" y="178223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/>
          <p:cNvCxnSpPr>
            <a:endCxn id="66" idx="7"/>
          </p:cNvCxnSpPr>
          <p:nvPr/>
        </p:nvCxnSpPr>
        <p:spPr>
          <a:xfrm flipH="1">
            <a:off x="4544492" y="1918005"/>
            <a:ext cx="1287064" cy="13547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849" idx="1"/>
          </p:cNvCxnSpPr>
          <p:nvPr/>
        </p:nvCxnSpPr>
        <p:spPr>
          <a:xfrm>
            <a:off x="4496839" y="1888055"/>
            <a:ext cx="9051" cy="1487013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9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904242"/>
              </p:ext>
            </p:extLst>
          </p:nvPr>
        </p:nvGraphicFramePr>
        <p:xfrm>
          <a:off x="3639981" y="2044118"/>
          <a:ext cx="63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Equation" r:id="rId4" imgW="621360" imgH="456840" progId="Equation.3">
                  <p:embed/>
                </p:oleObj>
              </mc:Choice>
              <mc:Fallback>
                <p:oleObj name="Equation" r:id="rId4" imgW="62136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9981" y="2044118"/>
                        <a:ext cx="6350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Connector 159"/>
          <p:cNvCxnSpPr/>
          <p:nvPr/>
        </p:nvCxnSpPr>
        <p:spPr>
          <a:xfrm flipH="1">
            <a:off x="3123127" y="1872646"/>
            <a:ext cx="2740826" cy="129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 Box 3"/>
          <p:cNvSpPr txBox="1">
            <a:spLocks noChangeArrowheads="1"/>
          </p:cNvSpPr>
          <p:nvPr/>
        </p:nvSpPr>
        <p:spPr bwMode="auto">
          <a:xfrm>
            <a:off x="4381346" y="225535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dy</a:t>
            </a:r>
          </a:p>
        </p:txBody>
      </p:sp>
      <p:graphicFrame>
        <p:nvGraphicFramePr>
          <p:cNvPr id="170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880664"/>
              </p:ext>
            </p:extLst>
          </p:nvPr>
        </p:nvGraphicFramePr>
        <p:xfrm>
          <a:off x="1503245" y="1682437"/>
          <a:ext cx="1459082" cy="509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2" name="Equation" r:id="rId6" imgW="1334520" imgH="456840" progId="Equation.3">
                  <p:embed/>
                </p:oleObj>
              </mc:Choice>
              <mc:Fallback>
                <p:oleObj name="Equation" r:id="rId6" imgW="133452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245" y="1682437"/>
                        <a:ext cx="1459082" cy="5093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Oval 65"/>
          <p:cNvSpPr/>
          <p:nvPr/>
        </p:nvSpPr>
        <p:spPr>
          <a:xfrm>
            <a:off x="4444941" y="3252832"/>
            <a:ext cx="116631" cy="136075"/>
          </a:xfrm>
          <a:prstGeom prst="ellipse">
            <a:avLst/>
          </a:prstGeom>
          <a:solidFill>
            <a:srgbClr val="A7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3013577" y="1782553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717357" y="1769277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3861831" y="302610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for each </a:t>
            </a:r>
            <a:r>
              <a:rPr lang="en-US" sz="1400" i="1" dirty="0">
                <a:latin typeface="Times New Roman"/>
                <a:cs typeface="Times New Roman"/>
              </a:rPr>
              <a:t>dy</a:t>
            </a:r>
            <a:r>
              <a:rPr lang="en-US" sz="1400" dirty="0">
                <a:latin typeface="Times New Roman"/>
                <a:cs typeface="Times New Roman"/>
              </a:rPr>
              <a:t> = –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to 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do: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drawLine (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   x</a:t>
            </a:r>
            <a:r>
              <a:rPr lang="en-US" sz="14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27738815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5" name="Straight Connector 684"/>
          <p:cNvCxnSpPr>
            <a:stCxn id="4" idx="1"/>
            <a:endCxn id="66" idx="1"/>
          </p:cNvCxnSpPr>
          <p:nvPr/>
        </p:nvCxnSpPr>
        <p:spPr>
          <a:xfrm>
            <a:off x="3148569" y="1883474"/>
            <a:ext cx="1313452" cy="1389286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" name="Text Box 3"/>
          <p:cNvSpPr txBox="1">
            <a:spLocks noChangeArrowheads="1"/>
          </p:cNvSpPr>
          <p:nvPr/>
        </p:nvSpPr>
        <p:spPr bwMode="auto">
          <a:xfrm>
            <a:off x="3519595" y="241086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844" name="Rectangle 843"/>
          <p:cNvSpPr/>
          <p:nvPr/>
        </p:nvSpPr>
        <p:spPr>
          <a:xfrm>
            <a:off x="3256724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Rectangle 844"/>
          <p:cNvSpPr/>
          <p:nvPr/>
        </p:nvSpPr>
        <p:spPr>
          <a:xfrm>
            <a:off x="3505380" y="176959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/>
          <p:cNvSpPr/>
          <p:nvPr/>
        </p:nvSpPr>
        <p:spPr>
          <a:xfrm>
            <a:off x="3755006" y="177008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Rectangle 846"/>
          <p:cNvSpPr/>
          <p:nvPr/>
        </p:nvSpPr>
        <p:spPr>
          <a:xfrm>
            <a:off x="4004148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8" name="Rectangle 847"/>
          <p:cNvSpPr/>
          <p:nvPr/>
        </p:nvSpPr>
        <p:spPr>
          <a:xfrm>
            <a:off x="4253774" y="177665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9" name="Rectangle 848"/>
          <p:cNvSpPr/>
          <p:nvPr/>
        </p:nvSpPr>
        <p:spPr>
          <a:xfrm>
            <a:off x="4496839" y="1782726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0" name="Rectangle 849"/>
          <p:cNvSpPr/>
          <p:nvPr/>
        </p:nvSpPr>
        <p:spPr>
          <a:xfrm>
            <a:off x="4746465" y="177714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Rectangle 850"/>
          <p:cNvSpPr/>
          <p:nvPr/>
        </p:nvSpPr>
        <p:spPr>
          <a:xfrm>
            <a:off x="4990014" y="177155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Rectangle 851"/>
          <p:cNvSpPr/>
          <p:nvPr/>
        </p:nvSpPr>
        <p:spPr>
          <a:xfrm>
            <a:off x="5225069" y="178174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Rectangle 852"/>
          <p:cNvSpPr/>
          <p:nvPr/>
        </p:nvSpPr>
        <p:spPr>
          <a:xfrm>
            <a:off x="5474695" y="178223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/>
          <p:cNvCxnSpPr>
            <a:endCxn id="66" idx="7"/>
          </p:cNvCxnSpPr>
          <p:nvPr/>
        </p:nvCxnSpPr>
        <p:spPr>
          <a:xfrm flipH="1">
            <a:off x="4544492" y="1918005"/>
            <a:ext cx="1287064" cy="13547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849" idx="1"/>
          </p:cNvCxnSpPr>
          <p:nvPr/>
        </p:nvCxnSpPr>
        <p:spPr>
          <a:xfrm>
            <a:off x="4496839" y="1888055"/>
            <a:ext cx="9051" cy="1487013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9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518844"/>
              </p:ext>
            </p:extLst>
          </p:nvPr>
        </p:nvGraphicFramePr>
        <p:xfrm>
          <a:off x="3639981" y="2044118"/>
          <a:ext cx="63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" name="Equation" r:id="rId4" imgW="621360" imgH="456840" progId="Equation.3">
                  <p:embed/>
                </p:oleObj>
              </mc:Choice>
              <mc:Fallback>
                <p:oleObj name="Equation" r:id="rId4" imgW="62136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9981" y="2044118"/>
                        <a:ext cx="6350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Connector 159"/>
          <p:cNvCxnSpPr/>
          <p:nvPr/>
        </p:nvCxnSpPr>
        <p:spPr>
          <a:xfrm flipH="1">
            <a:off x="3123127" y="1872646"/>
            <a:ext cx="2740826" cy="129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 Box 3"/>
          <p:cNvSpPr txBox="1">
            <a:spLocks noChangeArrowheads="1"/>
          </p:cNvSpPr>
          <p:nvPr/>
        </p:nvSpPr>
        <p:spPr bwMode="auto">
          <a:xfrm>
            <a:off x="4381346" y="225535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dy</a:t>
            </a:r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2915"/>
              </p:ext>
            </p:extLst>
          </p:nvPr>
        </p:nvGraphicFramePr>
        <p:xfrm>
          <a:off x="6035727" y="1699370"/>
          <a:ext cx="1461706" cy="51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0" name="Equation" r:id="rId6" imgW="1334520" imgH="456840" progId="Equation.3">
                  <p:embed/>
                </p:oleObj>
              </mc:Choice>
              <mc:Fallback>
                <p:oleObj name="Equation" r:id="rId6" imgW="133452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727" y="1699370"/>
                        <a:ext cx="1461706" cy="5102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870032"/>
              </p:ext>
            </p:extLst>
          </p:nvPr>
        </p:nvGraphicFramePr>
        <p:xfrm>
          <a:off x="1503245" y="1682437"/>
          <a:ext cx="1459082" cy="509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1" name="Equation" r:id="rId8" imgW="1334520" imgH="456840" progId="Equation.3">
                  <p:embed/>
                </p:oleObj>
              </mc:Choice>
              <mc:Fallback>
                <p:oleObj name="Equation" r:id="rId8" imgW="133452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245" y="1682437"/>
                        <a:ext cx="1459082" cy="5093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Oval 65"/>
          <p:cNvSpPr/>
          <p:nvPr/>
        </p:nvSpPr>
        <p:spPr>
          <a:xfrm>
            <a:off x="4444941" y="3252832"/>
            <a:ext cx="116631" cy="136075"/>
          </a:xfrm>
          <a:prstGeom prst="ellipse">
            <a:avLst/>
          </a:prstGeom>
          <a:solidFill>
            <a:srgbClr val="A7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3013577" y="1782553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717357" y="1769277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3861831" y="302610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968795" y="5486783"/>
            <a:ext cx="4997385" cy="119000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drawCircle 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for each </a:t>
            </a:r>
            <a:r>
              <a:rPr lang="en-US" sz="1400" i="1" dirty="0">
                <a:latin typeface="Times New Roman"/>
                <a:cs typeface="Times New Roman"/>
              </a:rPr>
              <a:t>dy</a:t>
            </a:r>
            <a:r>
              <a:rPr lang="en-US" sz="1400" dirty="0">
                <a:latin typeface="Times New Roman"/>
                <a:cs typeface="Times New Roman"/>
              </a:rPr>
              <a:t> = –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to 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do: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drawLine (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i="1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   x</a:t>
            </a:r>
            <a:r>
              <a:rPr lang="en-US" sz="14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y+dy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0" indent="0">
              <a:spcBef>
                <a:spcPts val="1000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53189394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drawing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85414" y="1337614"/>
            <a:ext cx="3845463" cy="37273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5" name="Straight Connector 684"/>
          <p:cNvCxnSpPr>
            <a:stCxn id="4" idx="1"/>
            <a:endCxn id="66" idx="1"/>
          </p:cNvCxnSpPr>
          <p:nvPr/>
        </p:nvCxnSpPr>
        <p:spPr>
          <a:xfrm>
            <a:off x="3148569" y="1883474"/>
            <a:ext cx="1313452" cy="1389286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" name="Text Box 3"/>
          <p:cNvSpPr txBox="1">
            <a:spLocks noChangeArrowheads="1"/>
          </p:cNvSpPr>
          <p:nvPr/>
        </p:nvSpPr>
        <p:spPr bwMode="auto">
          <a:xfrm>
            <a:off x="3519595" y="241086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844" name="Rectangle 843"/>
          <p:cNvSpPr/>
          <p:nvPr/>
        </p:nvSpPr>
        <p:spPr>
          <a:xfrm>
            <a:off x="3256724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5" name="Rectangle 844"/>
          <p:cNvSpPr/>
          <p:nvPr/>
        </p:nvSpPr>
        <p:spPr>
          <a:xfrm>
            <a:off x="3505380" y="176959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6" name="Rectangle 845"/>
          <p:cNvSpPr/>
          <p:nvPr/>
        </p:nvSpPr>
        <p:spPr>
          <a:xfrm>
            <a:off x="3755006" y="177008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7" name="Rectangle 846"/>
          <p:cNvSpPr/>
          <p:nvPr/>
        </p:nvSpPr>
        <p:spPr>
          <a:xfrm>
            <a:off x="4004148" y="1770084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8" name="Rectangle 847"/>
          <p:cNvSpPr/>
          <p:nvPr/>
        </p:nvSpPr>
        <p:spPr>
          <a:xfrm>
            <a:off x="4253774" y="177665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9" name="Rectangle 848"/>
          <p:cNvSpPr/>
          <p:nvPr/>
        </p:nvSpPr>
        <p:spPr>
          <a:xfrm>
            <a:off x="4496839" y="1782726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0" name="Rectangle 849"/>
          <p:cNvSpPr/>
          <p:nvPr/>
        </p:nvSpPr>
        <p:spPr>
          <a:xfrm>
            <a:off x="4746465" y="1777140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1" name="Rectangle 850"/>
          <p:cNvSpPr/>
          <p:nvPr/>
        </p:nvSpPr>
        <p:spPr>
          <a:xfrm>
            <a:off x="4990014" y="1771553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2" name="Rectangle 851"/>
          <p:cNvSpPr/>
          <p:nvPr/>
        </p:nvSpPr>
        <p:spPr>
          <a:xfrm>
            <a:off x="5225069" y="178174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3" name="Rectangle 852"/>
          <p:cNvSpPr/>
          <p:nvPr/>
        </p:nvSpPr>
        <p:spPr>
          <a:xfrm>
            <a:off x="5474695" y="1782235"/>
            <a:ext cx="238185" cy="210658"/>
          </a:xfrm>
          <a:prstGeom prst="rect">
            <a:avLst/>
          </a:prstGeom>
          <a:solidFill>
            <a:schemeClr val="tx1">
              <a:lumMod val="75000"/>
              <a:lumOff val="25000"/>
              <a:alpha val="41000"/>
            </a:scheme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Connector 146"/>
          <p:cNvCxnSpPr>
            <a:endCxn id="66" idx="7"/>
          </p:cNvCxnSpPr>
          <p:nvPr/>
        </p:nvCxnSpPr>
        <p:spPr>
          <a:xfrm flipH="1">
            <a:off x="4544492" y="1918005"/>
            <a:ext cx="1287064" cy="13547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849" idx="1"/>
          </p:cNvCxnSpPr>
          <p:nvPr/>
        </p:nvCxnSpPr>
        <p:spPr>
          <a:xfrm>
            <a:off x="4496839" y="1888055"/>
            <a:ext cx="9051" cy="1487013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9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44066"/>
              </p:ext>
            </p:extLst>
          </p:nvPr>
        </p:nvGraphicFramePr>
        <p:xfrm>
          <a:off x="3639981" y="2044118"/>
          <a:ext cx="63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1" name="Equation" r:id="rId4" imgW="621360" imgH="456840" progId="Equation.3">
                  <p:embed/>
                </p:oleObj>
              </mc:Choice>
              <mc:Fallback>
                <p:oleObj name="Equation" r:id="rId4" imgW="62136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9981" y="2044118"/>
                        <a:ext cx="6350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Straight Connector 159"/>
          <p:cNvCxnSpPr/>
          <p:nvPr/>
        </p:nvCxnSpPr>
        <p:spPr>
          <a:xfrm flipH="1">
            <a:off x="3123127" y="1872646"/>
            <a:ext cx="2740826" cy="12955"/>
          </a:xfrm>
          <a:prstGeom prst="line">
            <a:avLst/>
          </a:prstGeom>
          <a:ln w="25400">
            <a:solidFill>
              <a:srgbClr val="A7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ext Box 3"/>
          <p:cNvSpPr txBox="1">
            <a:spLocks noChangeArrowheads="1"/>
          </p:cNvSpPr>
          <p:nvPr/>
        </p:nvSpPr>
        <p:spPr bwMode="auto">
          <a:xfrm>
            <a:off x="4381346" y="2255353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i="1" dirty="0">
                <a:latin typeface="Times New Roman"/>
                <a:cs typeface="Times New Roman"/>
              </a:rPr>
              <a:t>dy</a:t>
            </a:r>
          </a:p>
        </p:txBody>
      </p:sp>
      <p:graphicFrame>
        <p:nvGraphicFramePr>
          <p:cNvPr id="169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308462"/>
              </p:ext>
            </p:extLst>
          </p:nvPr>
        </p:nvGraphicFramePr>
        <p:xfrm>
          <a:off x="6035727" y="1699370"/>
          <a:ext cx="1461706" cy="51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2" name="Equation" r:id="rId6" imgW="1334520" imgH="456840" progId="Equation.3">
                  <p:embed/>
                </p:oleObj>
              </mc:Choice>
              <mc:Fallback>
                <p:oleObj name="Equation" r:id="rId6" imgW="133452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727" y="1699370"/>
                        <a:ext cx="1461706" cy="5102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007473"/>
              </p:ext>
            </p:extLst>
          </p:nvPr>
        </p:nvGraphicFramePr>
        <p:xfrm>
          <a:off x="1503245" y="1682437"/>
          <a:ext cx="1459082" cy="509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3" name="Equation" r:id="rId8" imgW="1334520" imgH="456840" progId="Equation.3">
                  <p:embed/>
                </p:oleObj>
              </mc:Choice>
              <mc:Fallback>
                <p:oleObj name="Equation" r:id="rId8" imgW="133452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245" y="1682437"/>
                        <a:ext cx="1459082" cy="5093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Oval 65"/>
          <p:cNvSpPr/>
          <p:nvPr/>
        </p:nvSpPr>
        <p:spPr>
          <a:xfrm>
            <a:off x="4444941" y="3252832"/>
            <a:ext cx="116631" cy="136075"/>
          </a:xfrm>
          <a:prstGeom prst="ellipse">
            <a:avLst/>
          </a:prstGeom>
          <a:solidFill>
            <a:srgbClr val="A7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3013577" y="1782553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717357" y="1769277"/>
            <a:ext cx="238185" cy="210658"/>
          </a:xfrm>
          <a:prstGeom prst="rect">
            <a:avLst/>
          </a:prstGeom>
          <a:solidFill>
            <a:srgbClr val="A70000">
              <a:alpha val="65000"/>
            </a:srgbClr>
          </a:solidFill>
          <a:ln>
            <a:solidFill>
              <a:schemeClr val="bg1">
                <a:lumMod val="75000"/>
                <a:alpha val="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3861831" y="3026100"/>
            <a:ext cx="741126" cy="42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765595" y="5476405"/>
            <a:ext cx="5346405" cy="1351115"/>
            <a:chOff x="1237275" y="5506885"/>
            <a:chExt cx="5346405" cy="1351115"/>
          </a:xfrm>
        </p:grpSpPr>
        <p:sp>
          <p:nvSpPr>
            <p:cNvPr id="40" name="Text Box 3"/>
            <p:cNvSpPr txBox="1">
              <a:spLocks noChangeArrowheads="1"/>
            </p:cNvSpPr>
            <p:nvPr/>
          </p:nvSpPr>
          <p:spPr bwMode="auto">
            <a:xfrm>
              <a:off x="1237275" y="5506885"/>
              <a:ext cx="5346405" cy="119000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drawCircle (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dirty="0">
                  <a:latin typeface="Times New Roman"/>
                  <a:cs typeface="Times New Roman"/>
                </a:rPr>
                <a:t>,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, </a:t>
              </a:r>
              <a:r>
                <a:rPr lang="en-US" sz="1400" i="1" dirty="0">
                  <a:latin typeface="Times New Roman"/>
                  <a:cs typeface="Times New Roman"/>
                </a:rPr>
                <a:t>r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  <a:p>
              <a:pPr marL="0" indent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for each </a:t>
              </a:r>
              <a:r>
                <a:rPr lang="en-US" sz="1400" i="1" dirty="0">
                  <a:latin typeface="Times New Roman"/>
                  <a:cs typeface="Times New Roman"/>
                </a:rPr>
                <a:t>dy</a:t>
              </a:r>
              <a:r>
                <a:rPr lang="en-US" sz="1400" dirty="0">
                  <a:latin typeface="Times New Roman"/>
                  <a:cs typeface="Times New Roman"/>
                </a:rPr>
                <a:t> = –</a:t>
              </a:r>
              <a:r>
                <a:rPr lang="en-US" sz="1400" i="1" dirty="0">
                  <a:latin typeface="Times New Roman"/>
                  <a:cs typeface="Times New Roman"/>
                </a:rPr>
                <a:t>r</a:t>
              </a:r>
              <a:r>
                <a:rPr lang="en-US" sz="1400" dirty="0">
                  <a:latin typeface="Times New Roman"/>
                  <a:cs typeface="Times New Roman"/>
                </a:rPr>
                <a:t>  to  </a:t>
              </a:r>
              <a:r>
                <a:rPr lang="en-US" sz="1400" i="1" dirty="0">
                  <a:latin typeface="Times New Roman"/>
                  <a:cs typeface="Times New Roman"/>
                </a:rPr>
                <a:t>r</a:t>
              </a:r>
              <a:r>
                <a:rPr lang="en-US" sz="1400" dirty="0">
                  <a:latin typeface="Times New Roman"/>
                  <a:cs typeface="Times New Roman"/>
                </a:rPr>
                <a:t>  do:</a:t>
              </a:r>
            </a:p>
            <a:p>
              <a:pPr marL="0" indent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</a:t>
              </a:r>
              <a:r>
                <a:rPr lang="he-IL" sz="1400" dirty="0">
                  <a:latin typeface="Times New Roman"/>
                  <a:cs typeface="Times New Roman"/>
                </a:rPr>
                <a:t>       </a:t>
              </a:r>
              <a:r>
                <a:rPr lang="en-US" sz="1400" dirty="0">
                  <a:latin typeface="Times New Roman"/>
                  <a:cs typeface="Times New Roman"/>
                </a:rPr>
                <a:t>drawLine (                                       ,                                    )</a:t>
              </a:r>
            </a:p>
            <a:p>
              <a:pPr marL="0" indent="0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marL="0" indent="0">
                <a:spcBef>
                  <a:spcPts val="4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    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5994883"/>
                </p:ext>
              </p:extLst>
            </p:nvPr>
          </p:nvGraphicFramePr>
          <p:xfrm>
            <a:off x="4614546" y="6232500"/>
            <a:ext cx="1465516" cy="6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4" name="Equation" r:id="rId10" imgW="1234080" imgH="456840" progId="Equation.3">
                    <p:embed/>
                  </p:oleObj>
                </mc:Choice>
                <mc:Fallback>
                  <p:oleObj name="Equation" r:id="rId10" imgW="1234080" imgH="456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4546" y="6232500"/>
                          <a:ext cx="1465516" cy="625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6412187"/>
                </p:ext>
              </p:extLst>
            </p:nvPr>
          </p:nvGraphicFramePr>
          <p:xfrm>
            <a:off x="2812750" y="6230638"/>
            <a:ext cx="1632502" cy="617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5" name="Equation" r:id="rId12" imgW="1234080" imgH="456840" progId="Equation.3">
                    <p:embed/>
                  </p:oleObj>
                </mc:Choice>
                <mc:Fallback>
                  <p:oleObj name="Equation" r:id="rId12" imgW="1234080" imgH="456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750" y="6230638"/>
                          <a:ext cx="1632502" cy="6178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031712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10415" y="1418598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568962" y="1865844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040542" y="1397390"/>
            <a:ext cx="5145095" cy="362807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spcBef>
                <a:spcPts val="7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300"/>
              </a:spcBef>
            </a:pPr>
            <a:r>
              <a:rPr lang="en-US" sz="1400" dirty="0"/>
              <a:t>Class </a:t>
            </a:r>
            <a:r>
              <a:rPr lang="en-US" sz="1400" b="1" dirty="0"/>
              <a:t>Screen</a:t>
            </a:r>
            <a:r>
              <a:rPr lang="en-US" sz="1400" dirty="0"/>
              <a:t> {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clearScreen</a:t>
            </a:r>
            <a:r>
              <a:rPr lang="en-US" sz="1400" dirty="0"/>
              <a:t>()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setColor</a:t>
            </a:r>
            <a:r>
              <a:rPr lang="en-US" sz="1400" dirty="0"/>
              <a:t>(boolean b)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drawPixel</a:t>
            </a:r>
            <a:r>
              <a:rPr lang="en-US" sz="1400" dirty="0"/>
              <a:t>(int x, int y)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drawLine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drawRectangle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drawCircle</a:t>
            </a:r>
            <a:r>
              <a:rPr lang="en-US" sz="1400" dirty="0"/>
              <a:t>(int x, int y, int r)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}</a:t>
            </a:r>
          </a:p>
          <a:p>
            <a:pPr>
              <a:spcBef>
                <a:spcPts val="1300"/>
              </a:spcBef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49139" y="2541118"/>
            <a:ext cx="385186" cy="41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66429" y="2977227"/>
            <a:ext cx="385186" cy="4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70208" y="4088835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245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5224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>
                <a:latin typeface="Consolas"/>
                <a:cs typeface="Consolas"/>
              </a:rPr>
              <a:t>drawPixel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38647" y="1287187"/>
            <a:ext cx="3617064" cy="20525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36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endParaRPr lang="en-US" sz="1400" dirty="0">
              <a:solidFill>
                <a:srgbClr val="008000"/>
              </a:solidFill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400" dirty="0">
                <a:solidFill>
                  <a:srgbClr val="008000"/>
                </a:solidFill>
              </a:rPr>
              <a:t>//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Sets pixel (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x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,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y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) to the current color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function void drawPixel(int </a:t>
            </a:r>
            <a:r>
              <a:rPr lang="en-US" sz="1200" i="1" dirty="0">
                <a:latin typeface="Times New Roman"/>
                <a:cs typeface="Times New Roman"/>
              </a:rPr>
              <a:t>x</a:t>
            </a:r>
            <a:r>
              <a:rPr lang="en-US" sz="1200" dirty="0">
                <a:latin typeface="Consolas"/>
                <a:cs typeface="Consolas"/>
              </a:rPr>
              <a:t>, int </a:t>
            </a:r>
            <a:r>
              <a:rPr lang="en-US" sz="1200" i="1" dirty="0">
                <a:latin typeface="Times New Roman"/>
                <a:cs typeface="Times New Roman"/>
              </a:rPr>
              <a:t>y</a:t>
            </a:r>
            <a:r>
              <a:rPr lang="en-US" sz="1200" dirty="0">
                <a:latin typeface="Consolas"/>
                <a:cs typeface="Consolas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</a:t>
            </a:r>
            <a:r>
              <a:rPr lang="en-US" sz="1200" i="1" dirty="0">
                <a:latin typeface="Times New Roman"/>
                <a:cs typeface="Times New Roman"/>
              </a:rPr>
              <a:t>address</a:t>
            </a:r>
            <a:r>
              <a:rPr lang="en-US" sz="1200" dirty="0">
                <a:latin typeface="Times New Roman"/>
                <a:cs typeface="Times New Roman"/>
              </a:rPr>
              <a:t> = 32 * </a:t>
            </a:r>
            <a:r>
              <a:rPr lang="en-US" sz="1200" i="1" dirty="0">
                <a:latin typeface="Times New Roman"/>
                <a:cs typeface="Times New Roman"/>
              </a:rPr>
              <a:t>y</a:t>
            </a:r>
            <a:r>
              <a:rPr lang="en-US" sz="1200" dirty="0">
                <a:latin typeface="Times New Roman"/>
                <a:cs typeface="Times New Roman"/>
              </a:rPr>
              <a:t> + </a:t>
            </a:r>
            <a:r>
              <a:rPr lang="en-US" sz="1200" i="1" dirty="0">
                <a:latin typeface="Times New Roman"/>
                <a:cs typeface="Times New Roman"/>
              </a:rPr>
              <a:t>x </a:t>
            </a:r>
            <a:r>
              <a:rPr lang="en-US" sz="1200" dirty="0">
                <a:latin typeface="Times New Roman"/>
                <a:cs typeface="Times New Roman"/>
              </a:rPr>
              <a:t>/ 16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i="1" dirty="0">
                <a:latin typeface="Times New Roman"/>
                <a:cs typeface="Times New Roman"/>
              </a:rPr>
              <a:t>     value </a:t>
            </a:r>
            <a:r>
              <a:rPr lang="en-US" sz="1200" dirty="0">
                <a:latin typeface="Times New Roman"/>
                <a:cs typeface="Times New Roman"/>
              </a:rPr>
              <a:t>= </a:t>
            </a:r>
            <a:r>
              <a:rPr lang="en-US" sz="1200" dirty="0">
                <a:latin typeface="Consolas"/>
                <a:cs typeface="Consolas"/>
              </a:rPr>
              <a:t>Memory.peek[</a:t>
            </a:r>
            <a:r>
              <a:rPr lang="en-US" sz="1200" dirty="0">
                <a:latin typeface="Times New Roman"/>
                <a:cs typeface="Times New Roman"/>
              </a:rPr>
              <a:t>16384 + </a:t>
            </a:r>
            <a:r>
              <a:rPr lang="en-US" sz="1200" i="1" dirty="0">
                <a:latin typeface="Times New Roman"/>
                <a:cs typeface="Times New Roman"/>
              </a:rPr>
              <a:t>address</a:t>
            </a:r>
            <a:r>
              <a:rPr lang="en-US" sz="1200" dirty="0">
                <a:latin typeface="Consolas"/>
                <a:cs typeface="Consolas"/>
              </a:rPr>
              <a:t>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latin typeface="Times New Roman"/>
                <a:cs typeface="Times New Roman"/>
              </a:rPr>
              <a:t>     set the (</a:t>
            </a:r>
            <a:r>
              <a:rPr lang="en-US" sz="1200" i="1" dirty="0">
                <a:latin typeface="Times New Roman"/>
                <a:cs typeface="Times New Roman"/>
              </a:rPr>
              <a:t>x </a:t>
            </a:r>
            <a:r>
              <a:rPr lang="en-US" sz="1200" dirty="0">
                <a:latin typeface="Times New Roman"/>
                <a:cs typeface="Times New Roman"/>
              </a:rPr>
              <a:t>% 16)</a:t>
            </a:r>
            <a:r>
              <a:rPr lang="en-US" sz="1200" i="1" dirty="0">
                <a:latin typeface="Times New Roman"/>
                <a:cs typeface="Times New Roman"/>
              </a:rPr>
              <a:t>th</a:t>
            </a:r>
            <a:r>
              <a:rPr lang="en-US" sz="1200" dirty="0">
                <a:latin typeface="Times New Roman"/>
                <a:cs typeface="Times New Roman"/>
              </a:rPr>
              <a:t> bit of </a:t>
            </a:r>
            <a:r>
              <a:rPr lang="en-US" sz="1200" i="1" dirty="0">
                <a:latin typeface="Times New Roman"/>
                <a:cs typeface="Times New Roman"/>
              </a:rPr>
              <a:t>value</a:t>
            </a:r>
            <a:r>
              <a:rPr lang="en-US" sz="1200" dirty="0">
                <a:latin typeface="Times New Roman"/>
                <a:cs typeface="Times New Roman"/>
              </a:rPr>
              <a:t> to the current color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200" dirty="0">
                <a:latin typeface="Times New Roman"/>
                <a:cs typeface="Times New Roman"/>
              </a:rPr>
              <a:t>     do </a:t>
            </a:r>
            <a:r>
              <a:rPr lang="en-US" sz="1200" dirty="0">
                <a:latin typeface="Consolas"/>
                <a:cs typeface="Consolas"/>
              </a:rPr>
              <a:t>Memory.poke(</a:t>
            </a:r>
            <a:r>
              <a:rPr lang="en-US" sz="1200" i="1" dirty="0">
                <a:latin typeface="Times New Roman"/>
                <a:cs typeface="Times New Roman"/>
              </a:rPr>
              <a:t>address</a:t>
            </a:r>
            <a:r>
              <a:rPr lang="en-US" sz="1200" dirty="0">
                <a:latin typeface="Consolas"/>
                <a:cs typeface="Consolas"/>
              </a:rPr>
              <a:t>,</a:t>
            </a:r>
            <a:r>
              <a:rPr lang="en-US" sz="1200" i="1" dirty="0">
                <a:latin typeface="Times New Roman"/>
                <a:cs typeface="Times New Roman"/>
              </a:rPr>
              <a:t>value</a:t>
            </a:r>
            <a:r>
              <a:rPr lang="en-US" sz="1200" dirty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268288" indent="-268288">
              <a:spcBef>
                <a:spcPts val="1200"/>
              </a:spcBef>
              <a:buFont typeface="Wingdings" charset="0"/>
              <a:buNone/>
            </a:pP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2" name="Rectangle 148"/>
          <p:cNvSpPr>
            <a:spLocks noChangeArrowheads="1"/>
          </p:cNvSpPr>
          <p:nvPr/>
        </p:nvSpPr>
        <p:spPr bwMode="auto">
          <a:xfrm>
            <a:off x="997713" y="3652541"/>
            <a:ext cx="6251424" cy="258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896"/>
              </a:spcBef>
              <a:buClr>
                <a:srgbClr val="006600"/>
              </a:buClr>
              <a:buSzPct val="78000"/>
            </a:pPr>
            <a:r>
              <a:rPr lang="en-US" sz="2000" u="sng" dirty="0">
                <a:latin typeface="Times New Roman"/>
                <a:cs typeface="Times New Roman"/>
              </a:rPr>
              <a:t>Issues</a:t>
            </a:r>
          </a:p>
          <a:p>
            <a:pPr marL="269875" indent="-269875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Uses the services of the OS Memory class:</a:t>
            </a:r>
          </a:p>
          <a:p>
            <a:pPr marL="800100" lvl="1" indent="-342900">
              <a:spcBef>
                <a:spcPts val="12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Memory.peek</a:t>
            </a:r>
          </a:p>
          <a:p>
            <a:pPr marL="800100" lvl="1" indent="-342900">
              <a:spcBef>
                <a:spcPts val="12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Memory.poke</a:t>
            </a:r>
          </a:p>
          <a:p>
            <a:pPr marL="269875" indent="-269875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Setting a single bit in a 16-bit value can be done using logical 16-bit operations</a:t>
            </a:r>
          </a:p>
        </p:txBody>
      </p:sp>
    </p:spTree>
    <p:extLst>
      <p:ext uri="{BB962C8B-B14F-4D97-AF65-F5344CB8AC3E}">
        <p14:creationId xmlns:p14="http://schemas.microsoft.com/office/powerpoint/2010/main" val="159524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1259" y="991650"/>
            <a:ext cx="3348728" cy="1786706"/>
            <a:chOff x="801259" y="991650"/>
            <a:chExt cx="3348728" cy="1786706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81215" y="1357828"/>
              <a:ext cx="3268772" cy="14205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419</a:t>
              </a:r>
              <a:r>
                <a:rPr lang="en-US" sz="1200" dirty="0">
                  <a:latin typeface="Times New Roman"/>
                  <a:cs typeface="Times New Roman"/>
                </a:rPr>
                <a:t>  </a:t>
              </a:r>
              <a:r>
                <a:rPr lang="en-US" sz="1200" dirty="0">
                  <a:latin typeface="Consolas"/>
                  <a:cs typeface="Consolas"/>
                </a:rPr>
                <a:t>*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/>
                  <a:cs typeface="Consolas"/>
                </a:rPr>
                <a:t>5003;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Math.multiply(419,5003);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01259" y="991650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 some class: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1610" y="3083227"/>
            <a:ext cx="3355069" cy="3244617"/>
            <a:chOff x="851610" y="3083227"/>
            <a:chExt cx="3355069" cy="3244617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51610" y="3083227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OS </a:t>
              </a:r>
              <a:r>
                <a:rPr lang="en-US" sz="1400" dirty="0">
                  <a:latin typeface="Consolas"/>
                  <a:cs typeface="Consolas"/>
                </a:rPr>
                <a:t>Math </a:t>
              </a:r>
              <a:r>
                <a:rPr lang="en-US" sz="1600" dirty="0">
                  <a:latin typeface="Times New Roman"/>
                  <a:cs typeface="Times New Roman"/>
                </a:rPr>
                <a:t>class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926570" y="3421747"/>
              <a:ext cx="3268772" cy="290609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504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600" dirty="0"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6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>
                <a:latin typeface="Consolas"/>
                <a:cs typeface="Consolas"/>
              </a:rPr>
              <a:t>drawLine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48"/>
          <p:cNvSpPr>
            <a:spLocks noChangeArrowheads="1"/>
          </p:cNvSpPr>
          <p:nvPr/>
        </p:nvSpPr>
        <p:spPr bwMode="auto">
          <a:xfrm>
            <a:off x="1085274" y="3860740"/>
            <a:ext cx="7047328" cy="215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600"/>
              </a:spcBef>
              <a:buSzPct val="100000"/>
            </a:pPr>
            <a:r>
              <a:rPr lang="en-US" sz="2000" u="sng" dirty="0">
                <a:latin typeface="Times New Roman"/>
                <a:cs typeface="Times New Roman"/>
              </a:rPr>
              <a:t>Issues</a:t>
            </a:r>
          </a:p>
          <a:p>
            <a:pPr marL="269875" indent="-269875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modify the algorithm for a screen origin (0,0) at the screen’s top-left corner</a:t>
            </a:r>
          </a:p>
          <a:p>
            <a:pPr marL="269875" indent="-269875" algn="l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generalize the algorithm to draw lines that go in any direction</a:t>
            </a:r>
          </a:p>
          <a:p>
            <a:pPr marL="269875" indent="-269875" algn="l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drawing horizontal and vertical lines should probably be handled as special cases.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94234" y="1074575"/>
            <a:ext cx="4887039" cy="25660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Draws a line from (x1,y1) to (x2,y2)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function void drawLine(int x1, int y1, int x2, int y2)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   dx = x2 - x1; dy = y2 – y1;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   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0;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   while ((a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&lt;=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dx)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and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(b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&lt;=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dy))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Times New Roman"/>
                <a:cs typeface="Times New Roman"/>
              </a:rPr>
              <a:t>             </a:t>
            </a:r>
            <a:r>
              <a:rPr lang="en-US" sz="1200" dirty="0">
                <a:latin typeface="Consolas"/>
                <a:cs typeface="Consolas"/>
              </a:rPr>
              <a:t>drawPixel(x + a, y + b);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   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decide which way to go (up, or right)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Times New Roman"/>
                <a:cs typeface="Times New Roman"/>
              </a:rPr>
              <a:t>           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&lt;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a++;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+=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dy;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 marL="0" indent="0">
              <a:spcBef>
                <a:spcPts val="400"/>
              </a:spcBef>
            </a:pPr>
            <a:r>
              <a:rPr lang="en-US" sz="1200" dirty="0">
                <a:latin typeface="Times New Roman"/>
                <a:cs typeface="Times New Roman"/>
              </a:rPr>
              <a:t>            </a:t>
            </a:r>
            <a:r>
              <a:rPr lang="en-US" sz="1200" dirty="0">
                <a:latin typeface="Consolas"/>
                <a:cs typeface="Consolas"/>
              </a:rPr>
              <a:t>else</a:t>
            </a:r>
            <a:r>
              <a:rPr lang="en-US" sz="1200" dirty="0">
                <a:latin typeface="Times New Roman"/>
                <a:cs typeface="Times New Roman"/>
              </a:rPr>
              <a:t>                 </a:t>
            </a:r>
            <a:r>
              <a:rPr lang="en-US" sz="1200" dirty="0">
                <a:latin typeface="Consolas"/>
                <a:cs typeface="Consolas"/>
              </a:rPr>
              <a:t>{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b++;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diff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-=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dx;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}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7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>
                <a:latin typeface="Consolas"/>
                <a:cs typeface="Consolas"/>
              </a:rPr>
              <a:t>drawCircle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48"/>
          <p:cNvSpPr>
            <a:spLocks noChangeArrowheads="1"/>
          </p:cNvSpPr>
          <p:nvPr/>
        </p:nvSpPr>
        <p:spPr bwMode="auto">
          <a:xfrm>
            <a:off x="1670032" y="3467876"/>
            <a:ext cx="7158181" cy="215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600"/>
              </a:spcBef>
              <a:buSzPct val="100000"/>
            </a:pPr>
            <a:r>
              <a:rPr lang="en-US" sz="2000" u="sng" dirty="0">
                <a:latin typeface="Times New Roman"/>
                <a:cs typeface="Times New Roman"/>
              </a:rPr>
              <a:t>Issues</a:t>
            </a:r>
          </a:p>
          <a:p>
            <a:pPr marL="269875" indent="-269875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can potentially lead to overflow</a:t>
            </a:r>
          </a:p>
          <a:p>
            <a:pPr marL="269875" indent="-269875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to handle, limit </a:t>
            </a:r>
            <a:r>
              <a:rPr lang="en-US" sz="2000" i="1" dirty="0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 to no greater than 181. 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681183" y="1260823"/>
            <a:ext cx="5637444" cy="168109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Bef>
                <a:spcPts val="10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Draws a filled circle of radius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r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around (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cx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8000"/>
                </a:solidFill>
                <a:latin typeface="Times New Roman"/>
                <a:cs typeface="Times New Roman"/>
              </a:rPr>
              <a:t>cy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). */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function void drawCircle(int </a:t>
            </a:r>
            <a:r>
              <a:rPr lang="en-US" sz="1400" i="1" dirty="0">
                <a:latin typeface="Times New Roman"/>
                <a:cs typeface="Times New Roman"/>
              </a:rPr>
              <a:t>cx</a:t>
            </a:r>
            <a:r>
              <a:rPr lang="en-US" sz="1400" dirty="0">
                <a:latin typeface="Times New Roman"/>
                <a:cs typeface="Times New Roman"/>
              </a:rPr>
              <a:t>, int </a:t>
            </a:r>
            <a:r>
              <a:rPr lang="en-US" sz="1400" i="1" dirty="0">
                <a:latin typeface="Times New Roman"/>
                <a:cs typeface="Times New Roman"/>
              </a:rPr>
              <a:t>cy</a:t>
            </a:r>
            <a:r>
              <a:rPr lang="en-US" sz="1400" dirty="0">
                <a:latin typeface="Times New Roman"/>
                <a:cs typeface="Times New Roman"/>
              </a:rPr>
              <a:t>, int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) {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for each </a:t>
            </a:r>
            <a:r>
              <a:rPr lang="en-US" sz="1400" i="1" dirty="0">
                <a:latin typeface="Times New Roman"/>
                <a:cs typeface="Times New Roman"/>
              </a:rPr>
              <a:t>dy</a:t>
            </a:r>
            <a:r>
              <a:rPr lang="en-US" sz="1400" dirty="0">
                <a:latin typeface="Times New Roman"/>
                <a:cs typeface="Times New Roman"/>
              </a:rPr>
              <a:t> = –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to  </a:t>
            </a:r>
            <a:r>
              <a:rPr lang="en-US" sz="1400" i="1" dirty="0">
                <a:latin typeface="Times New Roman"/>
                <a:cs typeface="Times New Roman"/>
              </a:rPr>
              <a:t>r</a:t>
            </a:r>
            <a:r>
              <a:rPr lang="en-US" sz="1400" dirty="0">
                <a:latin typeface="Times New Roman"/>
                <a:cs typeface="Times New Roman"/>
              </a:rPr>
              <a:t>  do:</a:t>
            </a:r>
          </a:p>
          <a:p>
            <a:pPr marL="0" indent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      </a:t>
            </a:r>
            <a:r>
              <a:rPr lang="he-IL" sz="1400" dirty="0">
                <a:latin typeface="Times New Roman"/>
                <a:cs typeface="Times New Roman"/>
              </a:rPr>
              <a:t>       </a:t>
            </a:r>
            <a:r>
              <a:rPr lang="en-US" sz="1400" dirty="0">
                <a:latin typeface="Times New Roman"/>
                <a:cs typeface="Times New Roman"/>
              </a:rPr>
              <a:t>drawLine (                                          ,                                       )</a:t>
            </a:r>
          </a:p>
          <a:p>
            <a:pPr marL="0" indent="0">
              <a:spcBef>
                <a:spcPts val="400"/>
              </a:spcBef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spcBef>
                <a:spcPts val="4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267891"/>
              </p:ext>
            </p:extLst>
          </p:nvPr>
        </p:nvGraphicFramePr>
        <p:xfrm>
          <a:off x="5224650" y="2320034"/>
          <a:ext cx="16129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Equation" r:id="rId4" imgW="1358900" imgH="469900" progId="Equation.3">
                  <p:embed/>
                </p:oleObj>
              </mc:Choice>
              <mc:Fallback>
                <p:oleObj name="Equation" r:id="rId4" imgW="1358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650" y="2320034"/>
                        <a:ext cx="1612900" cy="642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387672"/>
              </p:ext>
            </p:extLst>
          </p:nvPr>
        </p:nvGraphicFramePr>
        <p:xfrm>
          <a:off x="3294534" y="2327582"/>
          <a:ext cx="18002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Equation" r:id="rId6" imgW="1358900" imgH="469900" progId="Equation.3">
                  <p:embed/>
                </p:oleObj>
              </mc:Choice>
              <mc:Fallback>
                <p:oleObj name="Equation" r:id="rId6" imgW="1358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534" y="2327582"/>
                        <a:ext cx="180022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5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10415" y="1418598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568962" y="1865844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040542" y="1397390"/>
            <a:ext cx="5145095" cy="362807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spcBef>
                <a:spcPts val="7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300"/>
              </a:spcBef>
            </a:pPr>
            <a:r>
              <a:rPr lang="en-US" sz="1400" dirty="0"/>
              <a:t>Class </a:t>
            </a:r>
            <a:r>
              <a:rPr lang="en-US" sz="1400" b="1" dirty="0"/>
              <a:t>Screen</a:t>
            </a:r>
            <a:r>
              <a:rPr lang="en-US" sz="1400" dirty="0"/>
              <a:t> {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clearScreen</a:t>
            </a:r>
            <a:r>
              <a:rPr lang="en-US" sz="1400" dirty="0"/>
              <a:t>()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setColor</a:t>
            </a:r>
            <a:r>
              <a:rPr lang="en-US" sz="1400" dirty="0"/>
              <a:t>(boolean b)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drawPixel</a:t>
            </a:r>
            <a:r>
              <a:rPr lang="en-US" sz="1400" dirty="0"/>
              <a:t>(int x, int y)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drawLine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drawRectangle</a:t>
            </a:r>
            <a:r>
              <a:rPr lang="en-US" sz="1400" dirty="0"/>
              <a:t>(int x1, int y1,</a:t>
            </a:r>
            <a:br>
              <a:rPr lang="en-US" sz="1400" dirty="0"/>
            </a:br>
            <a:r>
              <a:rPr lang="en-US" sz="1400" dirty="0"/>
              <a:t>                           int x2, int y2)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drawCircle</a:t>
            </a:r>
            <a:r>
              <a:rPr lang="en-US" sz="1400" dirty="0"/>
              <a:t>(int x, int y, int r)</a:t>
            </a:r>
          </a:p>
          <a:p>
            <a:pPr>
              <a:spcBef>
                <a:spcPts val="1300"/>
              </a:spcBef>
            </a:pPr>
            <a:r>
              <a:rPr lang="en-US" sz="1400" dirty="0"/>
              <a:t>}</a:t>
            </a:r>
          </a:p>
          <a:p>
            <a:pPr>
              <a:spcBef>
                <a:spcPts val="1300"/>
              </a:spcBef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49139" y="2541118"/>
            <a:ext cx="385186" cy="41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66429" y="2977227"/>
            <a:ext cx="385186" cy="4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170208" y="4088835"/>
            <a:ext cx="385186" cy="419588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014155" y="5482252"/>
            <a:ext cx="9308878" cy="944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The implementation of the remaining </a:t>
            </a:r>
            <a:r>
              <a:rPr lang="en-US" sz="1600" dirty="0">
                <a:latin typeface="Consolas"/>
                <a:cs typeface="Consolas"/>
              </a:rPr>
              <a:t>Screen</a:t>
            </a:r>
            <a:r>
              <a:rPr lang="en-US" sz="2000" dirty="0">
                <a:cs typeface="+mn-cs"/>
              </a:rPr>
              <a:t> functions is simple.                     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07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956444" y="1517025"/>
            <a:ext cx="385186" cy="41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06086" y="1980154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3507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045677" y="2348528"/>
            <a:ext cx="4382477" cy="259470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Output</a:t>
            </a:r>
            <a:r>
              <a:rPr lang="en-US" dirty="0"/>
              <a:t> {</a:t>
            </a:r>
          </a:p>
          <a:p>
            <a:r>
              <a:rPr lang="en-US" dirty="0"/>
              <a:t>   function void </a:t>
            </a:r>
            <a:r>
              <a:rPr lang="en-US" b="1" dirty="0"/>
              <a:t>moveCursor</a:t>
            </a:r>
            <a:r>
              <a:rPr lang="en-US" dirty="0"/>
              <a:t>(int i, int j)</a:t>
            </a:r>
          </a:p>
          <a:p>
            <a:r>
              <a:rPr lang="en-US" dirty="0"/>
              <a:t>   function void </a:t>
            </a:r>
            <a:r>
              <a:rPr lang="en-US" b="1" dirty="0"/>
              <a:t>printChar</a:t>
            </a:r>
            <a:r>
              <a:rPr lang="en-US" dirty="0"/>
              <a:t>(char c)</a:t>
            </a:r>
          </a:p>
          <a:p>
            <a:r>
              <a:rPr lang="en-US" dirty="0"/>
              <a:t>   function void </a:t>
            </a:r>
            <a:r>
              <a:rPr lang="en-US" b="1" dirty="0"/>
              <a:t>printString</a:t>
            </a:r>
            <a:r>
              <a:rPr lang="en-US" dirty="0"/>
              <a:t>(String s) </a:t>
            </a:r>
          </a:p>
          <a:p>
            <a:r>
              <a:rPr lang="en-US" dirty="0"/>
              <a:t>   function void </a:t>
            </a:r>
            <a:r>
              <a:rPr lang="en-US" b="1" dirty="0"/>
              <a:t>printInt</a:t>
            </a:r>
            <a:r>
              <a:rPr lang="en-US" dirty="0"/>
              <a:t>(int i)</a:t>
            </a:r>
          </a:p>
          <a:p>
            <a:r>
              <a:rPr lang="en-US" dirty="0"/>
              <a:t>   function void </a:t>
            </a:r>
            <a:r>
              <a:rPr lang="en-US" b="1" dirty="0"/>
              <a:t>println</a:t>
            </a:r>
            <a:r>
              <a:rPr lang="en-US" dirty="0"/>
              <a:t>()</a:t>
            </a:r>
          </a:p>
          <a:p>
            <a:r>
              <a:rPr lang="en-US" dirty="0"/>
              <a:t>   function void </a:t>
            </a:r>
            <a:r>
              <a:rPr lang="en-US" b="1" dirty="0"/>
              <a:t>backSpace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930284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modes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8918" y="1199080"/>
            <a:ext cx="7389561" cy="1872449"/>
            <a:chOff x="768918" y="1199080"/>
            <a:chExt cx="7389561" cy="1872449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68918" y="1368117"/>
              <a:ext cx="4857080" cy="17034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sz="2000" u="sng" dirty="0">
                  <a:ea typeface="宋体"/>
                </a:rPr>
                <a:t>Graphical output</a:t>
              </a:r>
            </a:p>
            <a:p>
              <a:pPr marL="0" indent="0">
                <a:spcBef>
                  <a:spcPts val="1200"/>
                </a:spcBef>
                <a:buNone/>
              </a:pPr>
              <a:endParaRPr lang="en-US" sz="18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275598" y="1199080"/>
              <a:ext cx="2882881" cy="1838760"/>
              <a:chOff x="5275598" y="1199080"/>
              <a:chExt cx="2882881" cy="183876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275598" y="1199080"/>
                <a:ext cx="2882881" cy="1838760"/>
                <a:chOff x="3060579" y="1634524"/>
                <a:chExt cx="2513580" cy="1516687"/>
              </a:xfrm>
            </p:grpSpPr>
            <p:grpSp>
              <p:nvGrpSpPr>
                <p:cNvPr id="35" name="Group 8"/>
                <p:cNvGrpSpPr>
                  <a:grpSpLocks/>
                </p:cNvGrpSpPr>
                <p:nvPr/>
              </p:nvGrpSpPr>
              <p:grpSpPr bwMode="auto">
                <a:xfrm>
                  <a:off x="3060579" y="1634524"/>
                  <a:ext cx="2513580" cy="1516687"/>
                  <a:chOff x="384" y="665"/>
                  <a:chExt cx="5136" cy="2647"/>
                </a:xfrm>
              </p:grpSpPr>
              <p:pic>
                <p:nvPicPr>
                  <p:cNvPr id="37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656" t="12889" b="51041"/>
                  <a:stretch>
                    <a:fillRect/>
                  </a:stretch>
                </p:blipFill>
                <p:spPr bwMode="auto">
                  <a:xfrm>
                    <a:off x="384" y="665"/>
                    <a:ext cx="5136" cy="25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8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7656" t="54529" b="44795"/>
                  <a:stretch>
                    <a:fillRect/>
                  </a:stretch>
                </p:blipFill>
                <p:spPr bwMode="auto">
                  <a:xfrm>
                    <a:off x="384" y="3168"/>
                    <a:ext cx="5136" cy="14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</p:pic>
            </p:grp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96850" y="1717038"/>
                  <a:ext cx="2406593" cy="135186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7" name="Rectangle 6"/>
              <p:cNvSpPr/>
              <p:nvPr/>
            </p:nvSpPr>
            <p:spPr>
              <a:xfrm>
                <a:off x="5323839" y="1280160"/>
                <a:ext cx="2749163" cy="164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/>
              <a:srcRect l="2541" r="2556" b="7592"/>
              <a:stretch/>
            </p:blipFill>
            <p:spPr>
              <a:xfrm>
                <a:off x="5408163" y="1496486"/>
                <a:ext cx="2579222" cy="12365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5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modes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3528" y="3548366"/>
            <a:ext cx="7324951" cy="2114950"/>
            <a:chOff x="833528" y="3548366"/>
            <a:chExt cx="7324951" cy="2114950"/>
          </a:xfrm>
        </p:grpSpPr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833528" y="3548366"/>
              <a:ext cx="4715486" cy="21149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sz="2000" u="sng" dirty="0">
                  <a:ea typeface="宋体"/>
                </a:rPr>
                <a:t>Textual output:</a:t>
              </a:r>
            </a:p>
            <a:p>
              <a:pPr marL="0" indent="0">
                <a:spcBef>
                  <a:spcPts val="1200"/>
                </a:spcBef>
                <a:buNone/>
              </a:pPr>
              <a:endParaRPr lang="en-US" sz="1600" dirty="0"/>
            </a:p>
          </p:txBody>
        </p:sp>
        <p:grpSp>
          <p:nvGrpSpPr>
            <p:cNvPr id="20" name="Group 8"/>
            <p:cNvGrpSpPr>
              <a:grpSpLocks/>
            </p:cNvGrpSpPr>
            <p:nvPr/>
          </p:nvGrpSpPr>
          <p:grpSpPr bwMode="auto">
            <a:xfrm>
              <a:off x="5274698" y="3577001"/>
              <a:ext cx="2883781" cy="1858599"/>
              <a:chOff x="384" y="576"/>
              <a:chExt cx="5136" cy="2736"/>
            </a:xfrm>
          </p:grpSpPr>
          <p:pic>
            <p:nvPicPr>
              <p:cNvPr id="21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6" t="12889" b="51041"/>
              <a:stretch>
                <a:fillRect/>
              </a:stretch>
            </p:blipFill>
            <p:spPr bwMode="auto">
              <a:xfrm>
                <a:off x="384" y="576"/>
                <a:ext cx="5136" cy="2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56" t="54529" b="44795"/>
              <a:stretch>
                <a:fillRect/>
              </a:stretch>
            </p:blipFill>
            <p:spPr bwMode="auto">
              <a:xfrm>
                <a:off x="384" y="3168"/>
                <a:ext cx="5136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768918" y="1368117"/>
            <a:ext cx="4857080" cy="170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>
                <a:ea typeface="宋体"/>
              </a:rPr>
              <a:t>Graphical output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宋体"/>
              </a:rPr>
              <a:t>Screen abstraction:</a:t>
            </a:r>
            <a:br>
              <a:rPr lang="en-US" sz="1600" dirty="0">
                <a:ea typeface="宋体"/>
              </a:rPr>
            </a:br>
            <a:r>
              <a:rPr lang="en-US" sz="1600" dirty="0">
                <a:ea typeface="宋体"/>
              </a:rPr>
              <a:t>            256 rows of 512 pixels, b&amp;w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宋体"/>
              </a:rPr>
              <a:t>Managed by the Jack OS class </a:t>
            </a:r>
            <a:r>
              <a:rPr lang="en-US" sz="1600" u="sng" dirty="0">
                <a:latin typeface="Consolas"/>
                <a:ea typeface="宋体"/>
                <a:cs typeface="Consolas"/>
              </a:rPr>
              <a:t>Screen</a:t>
            </a:r>
            <a:endParaRPr lang="en-US" sz="1600" dirty="0">
              <a:ea typeface="宋体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275598" y="1199080"/>
            <a:ext cx="2882881" cy="1838760"/>
            <a:chOff x="5275598" y="1199080"/>
            <a:chExt cx="2882881" cy="1838760"/>
          </a:xfrm>
        </p:grpSpPr>
        <p:grpSp>
          <p:nvGrpSpPr>
            <p:cNvPr id="34" name="Group 33"/>
            <p:cNvGrpSpPr/>
            <p:nvPr/>
          </p:nvGrpSpPr>
          <p:grpSpPr>
            <a:xfrm>
              <a:off x="5275598" y="1199080"/>
              <a:ext cx="2882881" cy="1838760"/>
              <a:chOff x="3060579" y="1634524"/>
              <a:chExt cx="2513580" cy="1516687"/>
            </a:xfrm>
          </p:grpSpPr>
          <p:grpSp>
            <p:nvGrpSpPr>
              <p:cNvPr id="35" name="Group 8"/>
              <p:cNvGrpSpPr>
                <a:grpSpLocks/>
              </p:cNvGrpSpPr>
              <p:nvPr/>
            </p:nvGrpSpPr>
            <p:grpSpPr bwMode="auto">
              <a:xfrm>
                <a:off x="3060579" y="1634524"/>
                <a:ext cx="2513580" cy="1516687"/>
                <a:chOff x="384" y="665"/>
                <a:chExt cx="5136" cy="2647"/>
              </a:xfrm>
            </p:grpSpPr>
            <p:pic>
              <p:nvPicPr>
                <p:cNvPr id="37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12889" b="51041"/>
                <a:stretch>
                  <a:fillRect/>
                </a:stretch>
              </p:blipFill>
              <p:spPr bwMode="auto">
                <a:xfrm>
                  <a:off x="384" y="665"/>
                  <a:ext cx="5136" cy="25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" name="Picture 1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54529" b="44795"/>
                <a:stretch>
                  <a:fillRect/>
                </a:stretch>
              </p:blipFill>
              <p:spPr bwMode="auto">
                <a:xfrm>
                  <a:off x="384" y="3168"/>
                  <a:ext cx="5136" cy="1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6850" y="1717038"/>
                <a:ext cx="2406593" cy="135186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5323839" y="1280160"/>
              <a:ext cx="2749163" cy="164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2541" r="2556" b="7592"/>
            <a:stretch/>
          </p:blipFill>
          <p:spPr>
            <a:xfrm>
              <a:off x="5408163" y="1496486"/>
              <a:ext cx="2579222" cy="1236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3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modes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3528" y="3548366"/>
            <a:ext cx="4715486" cy="2114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>
                <a:ea typeface="宋体"/>
              </a:rPr>
              <a:t>Textual output: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宋体"/>
              </a:rPr>
              <a:t>Screen abstraction:</a:t>
            </a:r>
            <a:br>
              <a:rPr lang="en-US" sz="1600" dirty="0">
                <a:ea typeface="宋体"/>
              </a:rPr>
            </a:br>
            <a:r>
              <a:rPr lang="en-US" sz="1600" dirty="0">
                <a:ea typeface="宋体"/>
              </a:rPr>
              <a:t>            23 rows of 64 characters, b&amp;w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宋体"/>
              </a:rPr>
              <a:t>Managed by the Jack OS class </a:t>
            </a:r>
            <a:r>
              <a:rPr lang="en-US" sz="1600" u="sng" dirty="0">
                <a:latin typeface="Consolas"/>
                <a:ea typeface="宋体"/>
                <a:cs typeface="Consolas"/>
              </a:rPr>
              <a:t>Output</a:t>
            </a:r>
            <a:endParaRPr lang="en-US" sz="1600" u="sng" dirty="0">
              <a:ea typeface="宋体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1600" dirty="0"/>
          </a:p>
        </p:txBody>
      </p:sp>
      <p:grpSp>
        <p:nvGrpSpPr>
          <p:cNvPr id="20" name="Group 8"/>
          <p:cNvGrpSpPr>
            <a:grpSpLocks/>
          </p:cNvGrpSpPr>
          <p:nvPr/>
        </p:nvGrpSpPr>
        <p:grpSpPr bwMode="auto">
          <a:xfrm>
            <a:off x="5274698" y="3577001"/>
            <a:ext cx="2883781" cy="1858599"/>
            <a:chOff x="384" y="576"/>
            <a:chExt cx="5136" cy="2736"/>
          </a:xfrm>
        </p:grpSpPr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6" t="12889" b="51041"/>
            <a:stretch>
              <a:fillRect/>
            </a:stretch>
          </p:blipFill>
          <p:spPr bwMode="auto">
            <a:xfrm>
              <a:off x="384" y="576"/>
              <a:ext cx="5136" cy="2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6" t="54529" b="44795"/>
            <a:stretch>
              <a:fillRect/>
            </a:stretch>
          </p:blipFill>
          <p:spPr bwMode="auto">
            <a:xfrm>
              <a:off x="384" y="3168"/>
              <a:ext cx="513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768918" y="1368117"/>
            <a:ext cx="4857080" cy="170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>
                <a:ea typeface="宋体"/>
              </a:rPr>
              <a:t>Graphical output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宋体"/>
              </a:rPr>
              <a:t>Screen abstraction:</a:t>
            </a:r>
            <a:br>
              <a:rPr lang="en-US" sz="1600" dirty="0">
                <a:ea typeface="宋体"/>
              </a:rPr>
            </a:br>
            <a:r>
              <a:rPr lang="en-US" sz="1600" dirty="0">
                <a:ea typeface="宋体"/>
              </a:rPr>
              <a:t>            256 rows of 512 pixels, b&amp;w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ea typeface="宋体"/>
              </a:rPr>
              <a:t>Managed by the Jack OS class </a:t>
            </a:r>
            <a:r>
              <a:rPr lang="en-US" sz="1600" u="sng" dirty="0">
                <a:latin typeface="Consolas"/>
                <a:ea typeface="宋体"/>
                <a:cs typeface="Consolas"/>
              </a:rPr>
              <a:t>Screen</a:t>
            </a:r>
            <a:endParaRPr lang="en-US" sz="1600" dirty="0">
              <a:ea typeface="宋体"/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275598" y="1199080"/>
            <a:ext cx="2882881" cy="1838760"/>
            <a:chOff x="5275598" y="1199080"/>
            <a:chExt cx="2882881" cy="1838760"/>
          </a:xfrm>
        </p:grpSpPr>
        <p:grpSp>
          <p:nvGrpSpPr>
            <p:cNvPr id="34" name="Group 33"/>
            <p:cNvGrpSpPr/>
            <p:nvPr/>
          </p:nvGrpSpPr>
          <p:grpSpPr>
            <a:xfrm>
              <a:off x="5275598" y="1199080"/>
              <a:ext cx="2882881" cy="1838760"/>
              <a:chOff x="3060579" y="1634524"/>
              <a:chExt cx="2513580" cy="1516687"/>
            </a:xfrm>
          </p:grpSpPr>
          <p:grpSp>
            <p:nvGrpSpPr>
              <p:cNvPr id="35" name="Group 8"/>
              <p:cNvGrpSpPr>
                <a:grpSpLocks/>
              </p:cNvGrpSpPr>
              <p:nvPr/>
            </p:nvGrpSpPr>
            <p:grpSpPr bwMode="auto">
              <a:xfrm>
                <a:off x="3060579" y="1634524"/>
                <a:ext cx="2513580" cy="1516687"/>
                <a:chOff x="384" y="665"/>
                <a:chExt cx="5136" cy="2647"/>
              </a:xfrm>
            </p:grpSpPr>
            <p:pic>
              <p:nvPicPr>
                <p:cNvPr id="37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12889" b="51041"/>
                <a:stretch>
                  <a:fillRect/>
                </a:stretch>
              </p:blipFill>
              <p:spPr bwMode="auto">
                <a:xfrm>
                  <a:off x="384" y="665"/>
                  <a:ext cx="5136" cy="25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" name="Picture 1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56" t="54529" b="44795"/>
                <a:stretch>
                  <a:fillRect/>
                </a:stretch>
              </p:blipFill>
              <p:spPr bwMode="auto">
                <a:xfrm>
                  <a:off x="384" y="3168"/>
                  <a:ext cx="5136" cy="1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6850" y="1717038"/>
                <a:ext cx="2406593" cy="1351866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5323839" y="1280160"/>
              <a:ext cx="2749163" cy="164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2541" r="2556" b="7592"/>
            <a:stretch/>
          </p:blipFill>
          <p:spPr>
            <a:xfrm>
              <a:off x="5408163" y="1496486"/>
              <a:ext cx="2579222" cy="1236554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/>
          <a:srcRect l="28275" r="20230"/>
          <a:stretch/>
        </p:blipFill>
        <p:spPr>
          <a:xfrm>
            <a:off x="419544" y="1392771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6614"/>
            <a:ext cx="8266723" cy="577278"/>
          </a:xfrm>
        </p:spPr>
        <p:txBody>
          <a:bodyPr>
            <a:normAutofit/>
          </a:bodyPr>
          <a:lstStyle/>
          <a:p>
            <a:r>
              <a:rPr lang="en-US" dirty="0"/>
              <a:t>The Hack character set</a:t>
            </a:r>
          </a:p>
        </p:txBody>
      </p:sp>
    </p:spTree>
    <p:extLst>
      <p:ext uri="{BB962C8B-B14F-4D97-AF65-F5344CB8AC3E}">
        <p14:creationId xmlns:p14="http://schemas.microsoft.com/office/powerpoint/2010/main" val="4969376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6614"/>
            <a:ext cx="8266723" cy="577278"/>
          </a:xfrm>
        </p:spPr>
        <p:txBody>
          <a:bodyPr>
            <a:normAutofit/>
          </a:bodyPr>
          <a:lstStyle/>
          <a:p>
            <a:r>
              <a:rPr lang="en-US" dirty="0"/>
              <a:t>The Hack character set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10203"/>
              </p:ext>
            </p:extLst>
          </p:nvPr>
        </p:nvGraphicFramePr>
        <p:xfrm>
          <a:off x="812245" y="1440199"/>
          <a:ext cx="1315799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(space)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!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$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&amp;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‘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281050"/>
              </p:ext>
            </p:extLst>
          </p:nvPr>
        </p:nvGraphicFramePr>
        <p:xfrm>
          <a:off x="2324763" y="1451857"/>
          <a:ext cx="1052791" cy="15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 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41609"/>
              </p:ext>
            </p:extLst>
          </p:nvPr>
        </p:nvGraphicFramePr>
        <p:xfrm>
          <a:off x="2320985" y="3156969"/>
          <a:ext cx="1051925" cy="2137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: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58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59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&lt;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=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&gt;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?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@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956136"/>
              </p:ext>
            </p:extLst>
          </p:nvPr>
        </p:nvGraphicFramePr>
        <p:xfrm>
          <a:off x="3672840" y="1447188"/>
          <a:ext cx="1044409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20916"/>
              </p:ext>
            </p:extLst>
          </p:nvPr>
        </p:nvGraphicFramePr>
        <p:xfrm>
          <a:off x="3682235" y="3507555"/>
          <a:ext cx="1043233" cy="18323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[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/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]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^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_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`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69731"/>
              </p:ext>
            </p:extLst>
          </p:nvPr>
        </p:nvGraphicFramePr>
        <p:xfrm>
          <a:off x="5029525" y="1457252"/>
          <a:ext cx="1044409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971012"/>
              </p:ext>
            </p:extLst>
          </p:nvPr>
        </p:nvGraphicFramePr>
        <p:xfrm>
          <a:off x="6846512" y="1467159"/>
          <a:ext cx="1710174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newline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backspace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left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up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right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down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up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down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insert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esc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65328"/>
              </p:ext>
            </p:extLst>
          </p:nvPr>
        </p:nvGraphicFramePr>
        <p:xfrm>
          <a:off x="5038917" y="3528569"/>
          <a:ext cx="1043233" cy="12215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{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|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}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~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07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1259" y="991650"/>
            <a:ext cx="3348728" cy="1786706"/>
            <a:chOff x="801259" y="991650"/>
            <a:chExt cx="3348728" cy="1786706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81215" y="1357828"/>
              <a:ext cx="3268772" cy="14205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419</a:t>
              </a:r>
              <a:r>
                <a:rPr lang="en-US" sz="1200" dirty="0">
                  <a:latin typeface="Times New Roman"/>
                  <a:cs typeface="Times New Roman"/>
                </a:rPr>
                <a:t>  </a:t>
              </a:r>
              <a:r>
                <a:rPr lang="en-US" sz="1200" dirty="0">
                  <a:latin typeface="Consolas"/>
                  <a:cs typeface="Consolas"/>
                </a:rPr>
                <a:t>*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/>
                  <a:cs typeface="Consolas"/>
                </a:rPr>
                <a:t>5003;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Math.multiply(419,5003);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01259" y="991650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 some class: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51610" y="3083227"/>
            <a:ext cx="33550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OS </a:t>
            </a:r>
            <a:r>
              <a:rPr lang="en-US" sz="1400" dirty="0">
                <a:latin typeface="Consolas"/>
                <a:cs typeface="Consolas"/>
              </a:rPr>
              <a:t>Math </a:t>
            </a:r>
            <a:r>
              <a:rPr lang="en-US" sz="1600" dirty="0">
                <a:latin typeface="Times New Roman"/>
                <a:cs typeface="Times New Roman"/>
              </a:rPr>
              <a:t>class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926570" y="3421747"/>
            <a:ext cx="3268772" cy="290609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6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6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6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6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solidFill>
                  <a:srgbClr val="008000"/>
                </a:solidFill>
                <a:latin typeface="Times New Roman"/>
              </a:rPr>
              <a:t>// Strategy: repetitive addition</a:t>
            </a:r>
          </a:p>
          <a:p>
            <a:pPr>
              <a:spcBef>
                <a:spcPts val="1000"/>
              </a:spcBef>
            </a:pPr>
            <a:r>
              <a:rPr lang="en-US" sz="1600" b="1" dirty="0">
                <a:latin typeface="Times New Roman"/>
              </a:rPr>
              <a:t>multiply(</a:t>
            </a:r>
            <a:r>
              <a:rPr lang="en-US" sz="1600" b="1" i="1" dirty="0">
                <a:latin typeface="Times New Roman"/>
              </a:rPr>
              <a:t>x</a:t>
            </a:r>
            <a:r>
              <a:rPr lang="en-US" sz="1600" b="1" dirty="0">
                <a:latin typeface="Times New Roman"/>
              </a:rPr>
              <a:t>, </a:t>
            </a:r>
            <a:r>
              <a:rPr lang="en-US" sz="1600" b="1" i="1" dirty="0">
                <a:latin typeface="Times New Roman"/>
              </a:rPr>
              <a:t>y</a:t>
            </a:r>
            <a:r>
              <a:rPr lang="en-US" sz="16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600" i="1" dirty="0">
                <a:latin typeface="Times New Roman"/>
              </a:rPr>
              <a:t>     sum</a:t>
            </a:r>
            <a:r>
              <a:rPr lang="is-IS" sz="1600" dirty="0">
                <a:latin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Times New Roman"/>
              </a:rPr>
              <a:t>     for </a:t>
            </a:r>
            <a:r>
              <a:rPr lang="en-US" sz="1600" i="1" dirty="0">
                <a:latin typeface="Times New Roman"/>
              </a:rPr>
              <a:t>i </a:t>
            </a:r>
            <a:r>
              <a:rPr lang="en-US" sz="1600" dirty="0">
                <a:latin typeface="Times New Roman"/>
              </a:rPr>
              <a:t>= 0 ... </a:t>
            </a:r>
            <a:r>
              <a:rPr lang="en-US" sz="1600" i="1" dirty="0">
                <a:latin typeface="Times New Roman"/>
              </a:rPr>
              <a:t>y </a:t>
            </a:r>
            <a:r>
              <a:rPr lang="en-US" sz="1600" dirty="0">
                <a:latin typeface="Times New Roman"/>
              </a:rPr>
              <a:t>- 1   do 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latin typeface="Times New Roman"/>
              </a:rPr>
              <a:t>          sum</a:t>
            </a:r>
            <a:r>
              <a:rPr lang="en-US" sz="1600" dirty="0">
                <a:latin typeface="Times New Roman"/>
              </a:rPr>
              <a:t> = </a:t>
            </a:r>
            <a:r>
              <a:rPr lang="en-US" sz="1600" i="1" dirty="0">
                <a:latin typeface="Times New Roman"/>
              </a:rPr>
              <a:t>sum</a:t>
            </a:r>
            <a:r>
              <a:rPr lang="en-US" sz="1600" dirty="0">
                <a:latin typeface="Times New Roman"/>
              </a:rPr>
              <a:t> + </a:t>
            </a:r>
            <a:r>
              <a:rPr lang="en-US" sz="1600" i="1" dirty="0">
                <a:latin typeface="Times New Roman"/>
              </a:rPr>
              <a:t>x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latin typeface="Times New Roman"/>
              </a:rPr>
              <a:t>     </a:t>
            </a:r>
            <a:r>
              <a:rPr lang="en-US" sz="1600" dirty="0">
                <a:latin typeface="Times New Roman"/>
              </a:rPr>
              <a:t>return</a:t>
            </a:r>
            <a:r>
              <a:rPr lang="en-US" sz="1600" i="1" dirty="0">
                <a:latin typeface="Times New Roman"/>
              </a:rPr>
              <a:t> sum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4542337" y="3522539"/>
            <a:ext cx="3814327" cy="2363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Let </a:t>
            </a:r>
            <a:r>
              <a:rPr lang="en-US" sz="2000" i="1" dirty="0">
                <a:cs typeface="+mn-cs"/>
              </a:rPr>
              <a:t>N</a:t>
            </a:r>
            <a:r>
              <a:rPr lang="en-US" sz="2000" dirty="0">
                <a:cs typeface="+mn-cs"/>
              </a:rPr>
              <a:t> be the largest number that we may be asked to multiply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Algorithm’s run-time:</a:t>
            </a:r>
            <a:endParaRPr lang="en-US" sz="2000" dirty="0"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Proportional to </a:t>
            </a:r>
            <a:r>
              <a:rPr lang="en-US" sz="2000" i="1" dirty="0">
                <a:cs typeface="+mn-cs"/>
              </a:rPr>
              <a:t>N</a:t>
            </a: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01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6614"/>
            <a:ext cx="8266723" cy="577278"/>
          </a:xfrm>
        </p:spPr>
        <p:txBody>
          <a:bodyPr>
            <a:normAutofit/>
          </a:bodyPr>
          <a:lstStyle/>
          <a:p>
            <a:r>
              <a:rPr lang="en-US" dirty="0"/>
              <a:t>The Hack character set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9889"/>
              </p:ext>
            </p:extLst>
          </p:nvPr>
        </p:nvGraphicFramePr>
        <p:xfrm>
          <a:off x="812245" y="1440199"/>
          <a:ext cx="1315799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(space)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!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$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&amp;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‘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332468"/>
              </p:ext>
            </p:extLst>
          </p:nvPr>
        </p:nvGraphicFramePr>
        <p:xfrm>
          <a:off x="2324763" y="1451857"/>
          <a:ext cx="1052791" cy="15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 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11166"/>
              </p:ext>
            </p:extLst>
          </p:nvPr>
        </p:nvGraphicFramePr>
        <p:xfrm>
          <a:off x="2320985" y="3156969"/>
          <a:ext cx="1051925" cy="2137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: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58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59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&lt;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=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&gt;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?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@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31023"/>
              </p:ext>
            </p:extLst>
          </p:nvPr>
        </p:nvGraphicFramePr>
        <p:xfrm>
          <a:off x="3672840" y="1447188"/>
          <a:ext cx="1044409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76867"/>
              </p:ext>
            </p:extLst>
          </p:nvPr>
        </p:nvGraphicFramePr>
        <p:xfrm>
          <a:off x="3682235" y="3507555"/>
          <a:ext cx="1043233" cy="18323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[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/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]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^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_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`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654409"/>
              </p:ext>
            </p:extLst>
          </p:nvPr>
        </p:nvGraphicFramePr>
        <p:xfrm>
          <a:off x="5029525" y="1457252"/>
          <a:ext cx="1044409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92582"/>
              </p:ext>
            </p:extLst>
          </p:nvPr>
        </p:nvGraphicFramePr>
        <p:xfrm>
          <a:off x="6846512" y="1467159"/>
          <a:ext cx="1710174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newline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backspace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left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up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right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down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up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down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insert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esc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47430"/>
              </p:ext>
            </p:extLst>
          </p:nvPr>
        </p:nvGraphicFramePr>
        <p:xfrm>
          <a:off x="5038917" y="3528569"/>
          <a:ext cx="1043233" cy="12215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{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|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}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~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Left Bracket 3"/>
          <p:cNvSpPr/>
          <p:nvPr/>
        </p:nvSpPr>
        <p:spPr>
          <a:xfrm rot="5400000">
            <a:off x="3375660" y="-1297940"/>
            <a:ext cx="182880" cy="4932680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1016000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printable characters</a:t>
            </a:r>
          </a:p>
        </p:txBody>
      </p:sp>
      <p:sp>
        <p:nvSpPr>
          <p:cNvPr id="20" name="Left Bracket 19"/>
          <p:cNvSpPr/>
          <p:nvPr/>
        </p:nvSpPr>
        <p:spPr>
          <a:xfrm rot="5400000">
            <a:off x="7581900" y="276860"/>
            <a:ext cx="203200" cy="1783080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98640" y="1005840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non-printables</a:t>
            </a:r>
          </a:p>
        </p:txBody>
      </p:sp>
    </p:spTree>
    <p:extLst>
      <p:ext uri="{BB962C8B-B14F-4D97-AF65-F5344CB8AC3E}">
        <p14:creationId xmlns:p14="http://schemas.microsoft.com/office/powerpoint/2010/main" val="236628888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output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048967" y="1269073"/>
            <a:ext cx="6833686" cy="3904599"/>
            <a:chOff x="384" y="576"/>
            <a:chExt cx="5136" cy="2736"/>
          </a:xfrm>
        </p:grpSpPr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6" t="12889" b="51041"/>
            <a:stretch>
              <a:fillRect/>
            </a:stretch>
          </p:blipFill>
          <p:spPr bwMode="auto">
            <a:xfrm>
              <a:off x="384" y="576"/>
              <a:ext cx="5136" cy="2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6" t="54529" b="44795"/>
            <a:stretch>
              <a:fillRect/>
            </a:stretch>
          </p:blipFill>
          <p:spPr bwMode="auto">
            <a:xfrm>
              <a:off x="384" y="3168"/>
              <a:ext cx="513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537360" y="1392236"/>
            <a:ext cx="4359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2</a:t>
            </a:r>
          </a:p>
          <a:p>
            <a:pPr algn="r"/>
            <a:r>
              <a:rPr lang="en-US" sz="1100" dirty="0"/>
              <a:t>3</a:t>
            </a:r>
          </a:p>
          <a:p>
            <a:pPr algn="r"/>
            <a:r>
              <a:rPr lang="en-US" sz="1600" dirty="0"/>
              <a:t>...</a:t>
            </a:r>
          </a:p>
          <a:p>
            <a:pPr algn="r"/>
            <a:endParaRPr lang="en-US" sz="16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endParaRPr lang="en-US" sz="1100" dirty="0"/>
          </a:p>
          <a:p>
            <a:pPr algn="r"/>
            <a:r>
              <a:rPr lang="en-US" sz="1100" dirty="0"/>
              <a:t>22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8870" y="956164"/>
            <a:ext cx="679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0 1 2 3 </a:t>
            </a:r>
            <a:r>
              <a:rPr lang="en-US" sz="1600" dirty="0"/>
              <a:t>. . .</a:t>
            </a:r>
            <a:r>
              <a:rPr lang="en-US" sz="1100" dirty="0"/>
              <a:t>                                                                                                                                                                                     63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4860811" y="2229279"/>
            <a:ext cx="3325818" cy="1224276"/>
          </a:xfrm>
          <a:prstGeom prst="wedgeRoundRectCallout">
            <a:avLst>
              <a:gd name="adj1" fmla="val -48759"/>
              <a:gd name="adj2" fmla="val -2428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Challenge: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Use a 256 by 512 pixels grid</a:t>
            </a:r>
            <a:br>
              <a:rPr lang="en-US" sz="16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to realize a 23-by-64 characters grid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65942" y="1717040"/>
            <a:ext cx="1160697" cy="46736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17463" r="36734" b="78447"/>
          <a:stretch/>
        </p:blipFill>
        <p:spPr bwMode="auto">
          <a:xfrm>
            <a:off x="941798" y="1100359"/>
            <a:ext cx="3320284" cy="74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90" y="1031041"/>
            <a:ext cx="872628" cy="1500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4997" y="48329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79123" y="1113187"/>
            <a:ext cx="419338" cy="654212"/>
          </a:xfrm>
          <a:prstGeom prst="rect">
            <a:avLst/>
          </a:prstGeom>
          <a:noFill/>
          <a:ln w="1905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17463" r="36734" b="78447"/>
          <a:stretch/>
        </p:blipFill>
        <p:spPr bwMode="auto">
          <a:xfrm>
            <a:off x="941798" y="1100359"/>
            <a:ext cx="3320284" cy="74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90" y="1031041"/>
            <a:ext cx="872628" cy="1500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4997" y="48329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47828"/>
              </p:ext>
            </p:extLst>
          </p:nvPr>
        </p:nvGraphicFramePr>
        <p:xfrm>
          <a:off x="4636655" y="1056085"/>
          <a:ext cx="354076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79123" y="1113187"/>
            <a:ext cx="419338" cy="654212"/>
          </a:xfrm>
          <a:prstGeom prst="rect">
            <a:avLst/>
          </a:prstGeom>
          <a:noFill/>
          <a:ln w="1905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5570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17463" r="36734" b="78447"/>
          <a:stretch/>
        </p:blipFill>
        <p:spPr bwMode="auto">
          <a:xfrm>
            <a:off x="941798" y="1100359"/>
            <a:ext cx="3320284" cy="74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90" y="1031041"/>
            <a:ext cx="872628" cy="1500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4997" y="48329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939055"/>
              </p:ext>
            </p:extLst>
          </p:nvPr>
        </p:nvGraphicFramePr>
        <p:xfrm>
          <a:off x="4636655" y="1056085"/>
          <a:ext cx="354076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4620152" y="1046849"/>
            <a:ext cx="3360763" cy="4705574"/>
            <a:chOff x="4815532" y="1046849"/>
            <a:chExt cx="3360763" cy="4705574"/>
          </a:xfrm>
        </p:grpSpPr>
        <p:grpSp>
          <p:nvGrpSpPr>
            <p:cNvPr id="16" name="Group 15"/>
            <p:cNvGrpSpPr/>
            <p:nvPr/>
          </p:nvGrpSpPr>
          <p:grpSpPr>
            <a:xfrm>
              <a:off x="4815532" y="1046849"/>
              <a:ext cx="3360763" cy="4704635"/>
              <a:chOff x="4815532" y="1046849"/>
              <a:chExt cx="3360763" cy="470463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6485775" y="1074615"/>
                <a:ext cx="994" cy="4676869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8154478" y="1046849"/>
                <a:ext cx="12500" cy="4695399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4815532" y="3392467"/>
                <a:ext cx="3348182" cy="7697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4828112" y="5741058"/>
                <a:ext cx="3348182" cy="7697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4828113" y="1057405"/>
                <a:ext cx="3348182" cy="7697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flipH="1">
              <a:off x="4826342" y="1057024"/>
              <a:ext cx="12500" cy="4695399"/>
            </a:xfrm>
            <a:prstGeom prst="line">
              <a:avLst/>
            </a:prstGeom>
            <a:ln w="25400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2"/>
          <p:cNvSpPr txBox="1">
            <a:spLocks/>
          </p:cNvSpPr>
          <p:nvPr/>
        </p:nvSpPr>
        <p:spPr>
          <a:xfrm>
            <a:off x="837572" y="2724293"/>
            <a:ext cx="3444650" cy="3402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>
                <a:ea typeface="宋体"/>
              </a:rPr>
              <a:t>Hack font</a:t>
            </a:r>
          </a:p>
          <a:p>
            <a:pPr>
              <a:spcBef>
                <a:spcPts val="1200"/>
              </a:spcBef>
              <a:buSzPct val="60000"/>
              <a:buFont typeface="Wingdings" charset="2"/>
              <a:buChar char="q"/>
            </a:pPr>
            <a:r>
              <a:rPr lang="en-US" sz="1600" dirty="0">
                <a:ea typeface="宋体"/>
              </a:rPr>
              <a:t>Each character occupies a fixed</a:t>
            </a:r>
            <a:br>
              <a:rPr lang="en-US" sz="1600" dirty="0">
                <a:ea typeface="宋体"/>
              </a:rPr>
            </a:br>
            <a:r>
              <a:rPr lang="en-US" sz="1600" dirty="0">
                <a:ea typeface="宋体"/>
              </a:rPr>
              <a:t>11-pixel high and 8-pixel wide frame</a:t>
            </a:r>
          </a:p>
        </p:txBody>
      </p:sp>
    </p:spTree>
    <p:extLst>
      <p:ext uri="{BB962C8B-B14F-4D97-AF65-F5344CB8AC3E}">
        <p14:creationId xmlns:p14="http://schemas.microsoft.com/office/powerpoint/2010/main" val="23232942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17463" r="36734" b="78447"/>
          <a:stretch/>
        </p:blipFill>
        <p:spPr bwMode="auto">
          <a:xfrm>
            <a:off x="941798" y="1100359"/>
            <a:ext cx="3320284" cy="74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90" y="1031041"/>
            <a:ext cx="872628" cy="1500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4997" y="48329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08462"/>
              </p:ext>
            </p:extLst>
          </p:nvPr>
        </p:nvGraphicFramePr>
        <p:xfrm>
          <a:off x="4636655" y="1056085"/>
          <a:ext cx="354076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446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7" name="Content Placeholder 2"/>
          <p:cNvSpPr txBox="1">
            <a:spLocks/>
          </p:cNvSpPr>
          <p:nvPr/>
        </p:nvSpPr>
        <p:spPr>
          <a:xfrm>
            <a:off x="837572" y="2724293"/>
            <a:ext cx="3444650" cy="3402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>
                <a:ea typeface="宋体"/>
              </a:rPr>
              <a:t>Hack font</a:t>
            </a:r>
          </a:p>
          <a:p>
            <a:pPr>
              <a:spcBef>
                <a:spcPts val="1200"/>
              </a:spcBef>
              <a:buSzPct val="60000"/>
              <a:buFont typeface="Wingdings" charset="2"/>
              <a:buChar char="q"/>
            </a:pPr>
            <a:r>
              <a:rPr lang="en-US" sz="1600" dirty="0">
                <a:ea typeface="宋体"/>
              </a:rPr>
              <a:t>Each character occupies a fixed</a:t>
            </a:r>
            <a:br>
              <a:rPr lang="en-US" sz="1600" dirty="0">
                <a:ea typeface="宋体"/>
              </a:rPr>
            </a:br>
            <a:r>
              <a:rPr lang="en-US" sz="1600" dirty="0">
                <a:ea typeface="宋体"/>
              </a:rPr>
              <a:t>11-pixel high and 8-pixel wide frame</a:t>
            </a:r>
          </a:p>
          <a:p>
            <a:pPr>
              <a:spcBef>
                <a:spcPts val="1200"/>
              </a:spcBef>
              <a:buSzPct val="60000"/>
              <a:buFont typeface="Wingdings" charset="2"/>
              <a:buChar char="q"/>
            </a:pPr>
            <a:r>
              <a:rPr lang="en-US" sz="1600" dirty="0">
                <a:ea typeface="宋体"/>
              </a:rPr>
              <a:t>The frame includes 2 empty right columns and 1 empty bottom row for character spacing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>
              <a:ea typeface="宋体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620152" y="1046849"/>
            <a:ext cx="3360763" cy="4705574"/>
            <a:chOff x="4815532" y="1046849"/>
            <a:chExt cx="3360763" cy="4705574"/>
          </a:xfrm>
        </p:grpSpPr>
        <p:grpSp>
          <p:nvGrpSpPr>
            <p:cNvPr id="20" name="Group 19"/>
            <p:cNvGrpSpPr/>
            <p:nvPr/>
          </p:nvGrpSpPr>
          <p:grpSpPr>
            <a:xfrm>
              <a:off x="4815532" y="1046849"/>
              <a:ext cx="3360763" cy="4704635"/>
              <a:chOff x="4815532" y="1046849"/>
              <a:chExt cx="3360763" cy="4704635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6485775" y="1074615"/>
                <a:ext cx="994" cy="4676869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8154478" y="1046849"/>
                <a:ext cx="12500" cy="4695399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815532" y="3392467"/>
                <a:ext cx="3348182" cy="7697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4828112" y="5741058"/>
                <a:ext cx="3348182" cy="7697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4828113" y="1057405"/>
                <a:ext cx="3348182" cy="7697"/>
              </a:xfrm>
              <a:prstGeom prst="line">
                <a:avLst/>
              </a:prstGeom>
              <a:ln w="25400">
                <a:solidFill>
                  <a:srgbClr val="00009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 flipH="1">
              <a:off x="4826342" y="1057024"/>
              <a:ext cx="12500" cy="4695399"/>
            </a:xfrm>
            <a:prstGeom prst="line">
              <a:avLst/>
            </a:prstGeom>
            <a:ln w="25400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25213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implementation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42550" y="976921"/>
            <a:ext cx="7531449" cy="52063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44000"/>
          <a:lstStyle>
            <a:lvl1pPr marL="342900" indent="-3429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class Output {</a:t>
            </a:r>
          </a:p>
          <a:p>
            <a:pPr algn="l" rtl="0"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 static Array charMaps;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character map for displaying characters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</a:t>
            </a:r>
            <a:endParaRPr lang="en-US" sz="12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09" y="317519"/>
            <a:ext cx="1545090" cy="18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4223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implementation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42550" y="976921"/>
            <a:ext cx="7531449" cy="52063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44000"/>
          <a:lstStyle>
            <a:lvl1pPr marL="342900" indent="-3429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class Output {</a:t>
            </a:r>
          </a:p>
          <a:p>
            <a:pPr algn="l" rtl="0"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 static Array charMaps;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character map for displaying characters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// Initializes the character map array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function void initMap() {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let charMaps = Array.new(127);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         // Assigns the bitmap for each character in the character set.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Output.create(97, 0,0,0,14,24,30,27,27,54,0,0);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a</a:t>
            </a:r>
          </a:p>
          <a:p>
            <a:pPr algn="l" rtl="0"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Output.create(98, 3,3,3,15,27,51,51,51,30,0,0);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b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Output.create(99, 0,0,0,30,51,3,3,51,30,0,0);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c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Output.create(48, 12,30,51,51,51,51,51,30,12,0,0);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0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Output.create(49, 12,14,15,12,12,12,12,12,63,0,0);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1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Output.create(50, 30,51,48,24,12,6,3,51,63,0,0);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2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Output.create(51, 30,51,48,48,28,48,48,51,30,0,0);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3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Output.create(32, 0,0,0,0,0,0,0,0,0,0,0);   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(space)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Output.create(33, 12,30,30,30,12,12,0,12,12,0,0);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!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Output.create(34, 54,54,20,0,0,0,0,0,0,0,0);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"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Output.create(35, 0,18,18,63,18,18,63,18,18,0,0);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#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         // black square (used for non printable characters)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Output.create(0,  63,63,63,63,63,63,63,63,63,0,0);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return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09" y="317519"/>
            <a:ext cx="1545090" cy="18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implementation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2550" y="976921"/>
            <a:ext cx="7531449" cy="52063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44000"/>
          <a:lstStyle>
            <a:lvl1pPr marL="342900" indent="-3429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class Output {</a:t>
            </a:r>
          </a:p>
          <a:p>
            <a:pPr algn="l" rtl="0"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 static Array charMaps;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character map for displaying characters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// Initializes the character map array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function void initMap() {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let charMaps = Array.new(127);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         // Assigns the bitmap for each character in the character set.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Output.create(97, 0,0,0,14,24,30,27,27,54,0,0);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a</a:t>
            </a:r>
          </a:p>
          <a:p>
            <a:pPr algn="l" rtl="0"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Output.create(98, 3,3,3,15,27,51,51,51,30,0,0);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b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Output.create(99, 0,0,0,30,51,3,3,51,30,0,0);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c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Output.create(48, 12,30,51,51,51,51,51,30,12,0,0);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0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Output.create(49, 12,14,15,12,12,12,12,12,63,0,0);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1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Output.create(50, 30,51,48,24,12,6,3,51,63,0,0);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2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Output.create(51, 30,51,48,48,28,48,48,51,30,0,0);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3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Output.create(32, 0,0,0,0,0,0,0,0,0,0,0);   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(space)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Output.create(33, 12,30,30,30,12,12,0,12,12,0,0);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!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Output.create(34, 54,54,20,0,0,0,0,0,0,0,0);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"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Output.create(35, 0,18,18,63,18,18,63,18,18,0,0);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#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         // black square (used for non printable characters)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Output.create(0,  63,63,63,63,63,63,63,63,63,0,0);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return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09" y="317519"/>
            <a:ext cx="1545090" cy="1858937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36065" y="4161695"/>
            <a:ext cx="6583832" cy="255954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44000"/>
          <a:lstStyle>
            <a:lvl1pPr marL="342900" indent="-3429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Creates a character map array of the given char index with the given values.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function void create(int index, int a, int b, int c, int d, int e,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                        int f, int g, int h, int i, int j, int k) {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5489056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2550" y="976921"/>
            <a:ext cx="7531449" cy="52063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44000"/>
          <a:lstStyle>
            <a:lvl1pPr marL="342900" indent="-3429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class Output {</a:t>
            </a:r>
          </a:p>
          <a:p>
            <a:pPr algn="l" rtl="0"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 static Array charMaps;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character map for displaying characters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// Initializes the character map array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function void initMap() {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let charMaps = Array.new(127);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         // Assigns the bitmap for each character in the character set.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Output.create(97, 0,0,0,14,24,30,27,27,54,0,0);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a</a:t>
            </a:r>
          </a:p>
          <a:p>
            <a:pPr algn="l" rtl="0"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Output.create(98, 3,3,3,15,27,51,51,51,30,0,0);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b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Output.create(99, 0,0,0,30,51,3,3,51,30,0,0);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c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Output.create(48, 12,30,51,51,51,51,51,30,12,0,0);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0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Output.create(49, 12,14,15,12,12,12,12,12,63,0,0);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1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Output.create(50, 30,51,48,24,12,6,3,51,63,0,0);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2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Output.create(51, 30,51,48,48,28,48,48,51,30,0,0);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3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Output.create(32, 0,0,0,0,0,0,0,0,0,0,0);   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(space)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Output.create(33, 12,30,30,30,12,12,0,12,12,0,0);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!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Output.create(34, 54,54,20,0,0,0,0,0,0,0,0);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"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Output.create(35, 0,18,18,63,18,18,63,18,18,0,0);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#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...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             // black square (used for non printable characters)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do Output.create(0,  63,63,63,63,63,63,63,63,63,0,0);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return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09" y="317519"/>
            <a:ext cx="1545090" cy="1858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implementation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36065" y="4161695"/>
            <a:ext cx="6583832" cy="255954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44000"/>
          <a:lstStyle>
            <a:lvl1pPr marL="342900" indent="-3429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Creates a character map array of the given char index with the given values.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function void create(int index, int a, int b, int c, int d, int e,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                             int f, int g, int h, int i, int j, int k) {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var Array map;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let map = Array.new(11);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let charMaps[index] = map;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let map[0] = a;  let map[1] = b;  let map[2] = c;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let map[3] = d;  let map[4] = e;  let map[5] = f;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let map[6] = g;  let map[7] = h;  let map[8] = i;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let map[9] = j;  let map[10] = k;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return;</a:t>
            </a:r>
          </a:p>
          <a:p>
            <a:pPr algn="l" rtl="0"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61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8256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4960" y="883872"/>
            <a:ext cx="7326336" cy="3676308"/>
            <a:chOff x="384960" y="883872"/>
            <a:chExt cx="7326336" cy="3676308"/>
          </a:xfrm>
        </p:grpSpPr>
        <p:pic>
          <p:nvPicPr>
            <p:cNvPr id="8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6" t="12889" b="54630"/>
            <a:stretch/>
          </p:blipFill>
          <p:spPr bwMode="auto">
            <a:xfrm>
              <a:off x="896567" y="1167473"/>
              <a:ext cx="6784393" cy="329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6" t="54529" b="44795"/>
            <a:stretch>
              <a:fillRect/>
            </a:stretch>
          </p:blipFill>
          <p:spPr bwMode="auto">
            <a:xfrm>
              <a:off x="886357" y="4361744"/>
              <a:ext cx="6784393" cy="198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84960" y="1290636"/>
              <a:ext cx="435978" cy="3139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1</a:t>
              </a:r>
            </a:p>
            <a:p>
              <a:pPr algn="r"/>
              <a:r>
                <a:rPr lang="en-US" sz="1100" dirty="0"/>
                <a:t>2</a:t>
              </a:r>
            </a:p>
            <a:p>
              <a:pPr algn="r"/>
              <a:r>
                <a:rPr lang="en-US" sz="1100" dirty="0"/>
                <a:t>3</a:t>
              </a:r>
            </a:p>
            <a:p>
              <a:pPr algn="r"/>
              <a:r>
                <a:rPr lang="en-US" sz="1100" dirty="0"/>
                <a:t>...</a:t>
              </a:r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endParaRPr lang="en-US" sz="1100" dirty="0"/>
            </a:p>
            <a:p>
              <a:pPr algn="r"/>
              <a:r>
                <a:rPr lang="en-US" sz="1100" dirty="0"/>
                <a:t>22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16470" y="883872"/>
              <a:ext cx="67948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0 1 2 3 ...                                                                                                                                                                                         63</a:t>
              </a:r>
            </a:p>
          </p:txBody>
        </p:sp>
        <p:sp>
          <p:nvSpPr>
            <p:cNvPr id="20" name="Rounded Rectangular Callout 19"/>
            <p:cNvSpPr/>
            <p:nvPr/>
          </p:nvSpPr>
          <p:spPr>
            <a:xfrm>
              <a:off x="3453067" y="1973299"/>
              <a:ext cx="2907291" cy="1175582"/>
            </a:xfrm>
            <a:prstGeom prst="wedgeRoundRectCallout">
              <a:avLst>
                <a:gd name="adj1" fmla="val 15882"/>
                <a:gd name="adj2" fmla="val 98130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6800" rtlCol="0" anchor="ctr"/>
            <a:lstStyle/>
            <a:p>
              <a:pPr>
                <a:spcBef>
                  <a:spcPts val="600"/>
                </a:spcBef>
              </a:pPr>
              <a:r>
                <a:rPr lang="en-US" sz="1400" u="sng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Cursor:</a:t>
              </a:r>
            </a:p>
            <a:p>
              <a:pPr marL="177800" indent="-177800">
                <a:spcBef>
                  <a:spcPts val="600"/>
                </a:spcBef>
                <a:buFont typeface="Arial"/>
                <a:buChar char="•"/>
                <a:tabLst>
                  <a:tab pos="1778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Indicates where the next character will be written</a:t>
              </a:r>
            </a:p>
            <a:p>
              <a:pPr marL="177800" indent="-177800">
                <a:spcBef>
                  <a:spcPts val="600"/>
                </a:spcBef>
                <a:buFont typeface="Arial"/>
                <a:buChar char="•"/>
                <a:tabLst>
                  <a:tab pos="1778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Logical / physical implications</a:t>
              </a:r>
              <a:endParaRPr lang="en-US" sz="14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01063" y="3850640"/>
              <a:ext cx="104057" cy="152400"/>
            </a:xfrm>
            <a:prstGeom prst="rect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745056" y="4756690"/>
            <a:ext cx="6967881" cy="2296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dirty="0">
                <a:ea typeface="宋体"/>
              </a:rPr>
              <a:t>Must be managed as follows:</a:t>
            </a:r>
          </a:p>
          <a:p>
            <a:r>
              <a:rPr lang="en-US" sz="1600" dirty="0">
                <a:ea typeface="宋体"/>
              </a:rPr>
              <a:t>if asked to display </a:t>
            </a:r>
            <a:r>
              <a:rPr lang="en-US" sz="1200" dirty="0">
                <a:latin typeface="Consolas"/>
                <a:ea typeface="宋体"/>
                <a:cs typeface="Consolas"/>
              </a:rPr>
              <a:t>newLine</a:t>
            </a:r>
            <a:r>
              <a:rPr lang="en-US" sz="1600" dirty="0">
                <a:ea typeface="宋体"/>
              </a:rPr>
              <a:t>:      move the cursor to the beginning of the next line</a:t>
            </a:r>
          </a:p>
          <a:p>
            <a:r>
              <a:rPr lang="en-US" sz="1600" dirty="0">
                <a:ea typeface="宋体"/>
              </a:rPr>
              <a:t>if asked to display </a:t>
            </a:r>
            <a:r>
              <a:rPr lang="en-US" sz="1200" dirty="0">
                <a:latin typeface="Consolas"/>
                <a:ea typeface="宋体"/>
                <a:cs typeface="Consolas"/>
              </a:rPr>
              <a:t>backspace</a:t>
            </a:r>
            <a:r>
              <a:rPr lang="en-US" sz="1600" dirty="0">
                <a:ea typeface="宋体"/>
              </a:rPr>
              <a:t>:   move the cursor one column left </a:t>
            </a:r>
          </a:p>
          <a:p>
            <a:r>
              <a:rPr lang="en-US" sz="1600" dirty="0">
                <a:ea typeface="宋体"/>
              </a:rPr>
              <a:t>if asked to display any other character:</a:t>
            </a:r>
            <a:br>
              <a:rPr lang="en-US" sz="1600" dirty="0">
                <a:ea typeface="宋体"/>
              </a:rPr>
            </a:br>
            <a:r>
              <a:rPr lang="en-US" sz="1600" dirty="0">
                <a:ea typeface="宋体"/>
              </a:rPr>
              <a:t>                                                 display the character, and</a:t>
            </a:r>
            <a:br>
              <a:rPr lang="en-US" sz="1600" dirty="0">
                <a:ea typeface="宋体"/>
              </a:rPr>
            </a:br>
            <a:r>
              <a:rPr lang="en-US" sz="1600" dirty="0">
                <a:ea typeface="宋体"/>
              </a:rPr>
              <a:t>                                                 move the cursor one column to the right.</a:t>
            </a:r>
          </a:p>
          <a:p>
            <a:pPr>
              <a:spcBef>
                <a:spcPts val="6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060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62758" y="994909"/>
            <a:ext cx="7326337" cy="396325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class Output { 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100" dirty="0">
                <a:latin typeface="Consolas"/>
                <a:cs typeface="Consolas"/>
              </a:rPr>
              <a:t>  </a:t>
            </a:r>
            <a:r>
              <a:rPr lang="en-US" sz="1200" dirty="0">
                <a:latin typeface="Consolas"/>
                <a:cs typeface="Consolas"/>
              </a:rPr>
              <a:t>function void init()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Moves the cursor to the j’th column of the i’th row, erasing the character that was there.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void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moveCursor(int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i,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int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j)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{}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Displays c at the cursor location, and advances the cursor one column right.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void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printChar(char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c)</a:t>
            </a:r>
            <a:r>
              <a:rPr lang="en-US" sz="1200" dirty="0">
                <a:latin typeface="Times New Roman"/>
                <a:cs typeface="Times New Roman"/>
              </a:rPr>
              <a:t>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Displays </a:t>
            </a:r>
            <a:r>
              <a:rPr lang="en-US" sz="1400">
                <a:solidFill>
                  <a:srgbClr val="008000"/>
                </a:solidFill>
                <a:latin typeface="Times New Roman"/>
                <a:cs typeface="Times New Roman"/>
              </a:rPr>
              <a:t>str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starting at the cursor location, and advances the cursor appropriately.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void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printString(String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>
                <a:latin typeface="Consolas"/>
                <a:cs typeface="Consolas"/>
              </a:rPr>
              <a:t>str</a:t>
            </a:r>
            <a:r>
              <a:rPr lang="en-US" sz="1200" dirty="0">
                <a:latin typeface="Consolas"/>
                <a:cs typeface="Consolas"/>
              </a:rPr>
              <a:t>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{}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Displays i starting at the cursor location, and advances the cursor appropriately.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void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printInt(int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i)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{}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Advances the cursor to the beginning of the next line.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void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println()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{}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Erases the character that was last written and moves the cursor one column back.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Times New Roman"/>
                <a:cs typeface="Times New Roman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function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void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backSpace()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{}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2695" y="5198186"/>
            <a:ext cx="8740124" cy="1071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>
                <a:ea typeface="宋体"/>
              </a:rPr>
              <a:t>Implementation:</a:t>
            </a:r>
            <a:endParaRPr lang="en-US" sz="2000" dirty="0">
              <a:ea typeface="宋体"/>
            </a:endParaRPr>
          </a:p>
          <a:p>
            <a:pPr>
              <a:spcBef>
                <a:spcPts val="800"/>
              </a:spcBef>
            </a:pPr>
            <a:r>
              <a:rPr lang="en-US" sz="1800" dirty="0">
                <a:ea typeface="宋体"/>
              </a:rPr>
              <a:t>The Hack font implementation: given</a:t>
            </a:r>
          </a:p>
          <a:p>
            <a:pPr>
              <a:spcBef>
                <a:spcPts val="800"/>
              </a:spcBef>
            </a:pPr>
            <a:r>
              <a:rPr lang="en-US" sz="1800" dirty="0">
                <a:ea typeface="宋体"/>
              </a:rPr>
              <a:t>Given that fonts are taken care of, the implementation of the </a:t>
            </a:r>
            <a:r>
              <a:rPr lang="en-US" sz="1600" dirty="0">
                <a:latin typeface="Consolas"/>
                <a:ea typeface="宋体"/>
                <a:cs typeface="Consolas"/>
              </a:rPr>
              <a:t>Output</a:t>
            </a:r>
            <a:r>
              <a:rPr lang="en-US" sz="1800" dirty="0">
                <a:ea typeface="宋体"/>
              </a:rPr>
              <a:t> functions is simple.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190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956444" y="1517025"/>
            <a:ext cx="385186" cy="41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06086" y="1980154"/>
            <a:ext cx="385186" cy="419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828706" y="2402754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9768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b="1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b="1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b="1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491153" y="2819400"/>
            <a:ext cx="4425462" cy="208475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Keyboard</a:t>
            </a:r>
            <a:r>
              <a:rPr lang="en-US" dirty="0"/>
              <a:t> {</a:t>
            </a:r>
          </a:p>
          <a:p>
            <a:r>
              <a:rPr lang="en-US" dirty="0"/>
              <a:t>   function char </a:t>
            </a:r>
            <a:r>
              <a:rPr lang="en-US" b="1" dirty="0"/>
              <a:t>keyPressed</a:t>
            </a:r>
            <a:r>
              <a:rPr lang="en-US" dirty="0"/>
              <a:t>()</a:t>
            </a:r>
          </a:p>
          <a:p>
            <a:r>
              <a:rPr lang="en-US" dirty="0"/>
              <a:t>   function char </a:t>
            </a:r>
            <a:r>
              <a:rPr lang="en-US" b="1" dirty="0"/>
              <a:t>readChar</a:t>
            </a:r>
            <a:r>
              <a:rPr lang="en-US" dirty="0"/>
              <a:t>()</a:t>
            </a:r>
          </a:p>
          <a:p>
            <a:r>
              <a:rPr lang="en-US" dirty="0"/>
              <a:t>   function String </a:t>
            </a:r>
            <a:r>
              <a:rPr lang="en-US" b="1" dirty="0"/>
              <a:t>readLine</a:t>
            </a:r>
            <a:r>
              <a:rPr lang="en-US" dirty="0"/>
              <a:t>(String message) </a:t>
            </a:r>
          </a:p>
          <a:p>
            <a:r>
              <a:rPr lang="en-US" dirty="0"/>
              <a:t>   function int </a:t>
            </a:r>
            <a:r>
              <a:rPr lang="en-US" b="1" dirty="0"/>
              <a:t>readInt</a:t>
            </a:r>
            <a:r>
              <a:rPr lang="en-US" dirty="0"/>
              <a:t>(String message)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7013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265293" y="1173926"/>
            <a:ext cx="3414442" cy="4583092"/>
            <a:chOff x="376273" y="1240267"/>
            <a:chExt cx="3414442" cy="4583092"/>
          </a:xfrm>
        </p:grpSpPr>
        <p:sp>
          <p:nvSpPr>
            <p:cNvPr id="28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29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16384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24575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24576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32767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369020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I/O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37387" y="3692859"/>
            <a:ext cx="1657304" cy="1137280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8K screen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memory map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020059" y="3254031"/>
            <a:ext cx="3325161" cy="2808525"/>
            <a:chOff x="5054182" y="3406675"/>
            <a:chExt cx="3325161" cy="2808525"/>
          </a:xfrm>
        </p:grpSpPr>
        <p:grpSp>
          <p:nvGrpSpPr>
            <p:cNvPr id="36" name="Group 35"/>
            <p:cNvGrpSpPr/>
            <p:nvPr/>
          </p:nvGrpSpPr>
          <p:grpSpPr>
            <a:xfrm>
              <a:off x="5090508" y="3406675"/>
              <a:ext cx="3288835" cy="1889209"/>
              <a:chOff x="4829716" y="3327293"/>
              <a:chExt cx="3288835" cy="1889209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5846307" y="3327293"/>
                <a:ext cx="2272244" cy="1889209"/>
                <a:chOff x="7094055" y="2782755"/>
                <a:chExt cx="1365913" cy="1446133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094055" y="2782755"/>
                  <a:ext cx="1365913" cy="1446133"/>
                  <a:chOff x="7862095" y="3501167"/>
                  <a:chExt cx="1829853" cy="1800298"/>
                </a:xfrm>
              </p:grpSpPr>
              <p:pic>
                <p:nvPicPr>
                  <p:cNvPr id="74" name="Picture 7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862095" y="3501167"/>
                    <a:ext cx="1829853" cy="1800298"/>
                  </a:xfrm>
                  <a:prstGeom prst="rect">
                    <a:avLst/>
                  </a:prstGeom>
                </p:spPr>
              </p:pic>
              <p:sp>
                <p:nvSpPr>
                  <p:cNvPr id="75" name="TextBox 74"/>
                  <p:cNvSpPr txBox="1"/>
                  <p:nvPr/>
                </p:nvSpPr>
                <p:spPr>
                  <a:xfrm rot="411091">
                    <a:off x="8281675" y="3845041"/>
                    <a:ext cx="1035682" cy="79213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noAutofit/>
                  </a:bodyPr>
                  <a:lstStyle/>
                  <a:p>
                    <a:endParaRPr lang="en-US" sz="900" dirty="0">
                      <a:latin typeface="Courier"/>
                      <a:cs typeface="Courier"/>
                    </a:endParaRPr>
                  </a:p>
                </p:txBody>
              </p:sp>
            </p:grpSp>
            <p:sp>
              <p:nvSpPr>
                <p:cNvPr id="73" name="Extract 72"/>
                <p:cNvSpPr/>
                <p:nvPr/>
              </p:nvSpPr>
              <p:spPr>
                <a:xfrm rot="5197166">
                  <a:off x="7230547" y="3224007"/>
                  <a:ext cx="131070" cy="147990"/>
                </a:xfrm>
                <a:prstGeom prst="flowChartExtra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1" name="Freeform 50"/>
              <p:cNvSpPr/>
              <p:nvPr/>
            </p:nvSpPr>
            <p:spPr>
              <a:xfrm>
                <a:off x="4829716" y="3989427"/>
                <a:ext cx="1242275" cy="291460"/>
              </a:xfrm>
              <a:custGeom>
                <a:avLst/>
                <a:gdLst>
                  <a:gd name="connsiteX0" fmla="*/ 1561520 w 1561520"/>
                  <a:gd name="connsiteY0" fmla="*/ 0 h 291460"/>
                  <a:gd name="connsiteX1" fmla="*/ 1526819 w 1561520"/>
                  <a:gd name="connsiteY1" fmla="*/ 13879 h 291460"/>
                  <a:gd name="connsiteX2" fmla="*/ 1499059 w 1561520"/>
                  <a:gd name="connsiteY2" fmla="*/ 20818 h 291460"/>
                  <a:gd name="connsiteX3" fmla="*/ 1436598 w 1561520"/>
                  <a:gd name="connsiteY3" fmla="*/ 41637 h 291460"/>
                  <a:gd name="connsiteX4" fmla="*/ 1381077 w 1561520"/>
                  <a:gd name="connsiteY4" fmla="*/ 76334 h 291460"/>
                  <a:gd name="connsiteX5" fmla="*/ 1339437 w 1561520"/>
                  <a:gd name="connsiteY5" fmla="*/ 104093 h 291460"/>
                  <a:gd name="connsiteX6" fmla="*/ 1304736 w 1561520"/>
                  <a:gd name="connsiteY6" fmla="*/ 111032 h 291460"/>
                  <a:gd name="connsiteX7" fmla="*/ 1263096 w 1561520"/>
                  <a:gd name="connsiteY7" fmla="*/ 145730 h 291460"/>
                  <a:gd name="connsiteX8" fmla="*/ 1186755 w 1561520"/>
                  <a:gd name="connsiteY8" fmla="*/ 208186 h 291460"/>
                  <a:gd name="connsiteX9" fmla="*/ 1165935 w 1561520"/>
                  <a:gd name="connsiteY9" fmla="*/ 222065 h 291460"/>
                  <a:gd name="connsiteX10" fmla="*/ 1117354 w 1561520"/>
                  <a:gd name="connsiteY10" fmla="*/ 235944 h 291460"/>
                  <a:gd name="connsiteX11" fmla="*/ 1068773 w 1561520"/>
                  <a:gd name="connsiteY11" fmla="*/ 263702 h 291460"/>
                  <a:gd name="connsiteX12" fmla="*/ 1006313 w 1561520"/>
                  <a:gd name="connsiteY12" fmla="*/ 277581 h 291460"/>
                  <a:gd name="connsiteX13" fmla="*/ 957732 w 1561520"/>
                  <a:gd name="connsiteY13" fmla="*/ 291460 h 291460"/>
                  <a:gd name="connsiteX14" fmla="*/ 694009 w 1561520"/>
                  <a:gd name="connsiteY14" fmla="*/ 284521 h 291460"/>
                  <a:gd name="connsiteX15" fmla="*/ 610728 w 1561520"/>
                  <a:gd name="connsiteY15" fmla="*/ 263702 h 291460"/>
                  <a:gd name="connsiteX16" fmla="*/ 589907 w 1561520"/>
                  <a:gd name="connsiteY16" fmla="*/ 256762 h 291460"/>
                  <a:gd name="connsiteX17" fmla="*/ 562147 w 1561520"/>
                  <a:gd name="connsiteY17" fmla="*/ 242883 h 291460"/>
                  <a:gd name="connsiteX18" fmla="*/ 541327 w 1561520"/>
                  <a:gd name="connsiteY18" fmla="*/ 235944 h 291460"/>
                  <a:gd name="connsiteX19" fmla="*/ 471926 w 1561520"/>
                  <a:gd name="connsiteY19" fmla="*/ 222065 h 291460"/>
                  <a:gd name="connsiteX20" fmla="*/ 430285 w 1561520"/>
                  <a:gd name="connsiteY20" fmla="*/ 208186 h 291460"/>
                  <a:gd name="connsiteX21" fmla="*/ 402525 w 1561520"/>
                  <a:gd name="connsiteY21" fmla="*/ 194307 h 291460"/>
                  <a:gd name="connsiteX22" fmla="*/ 333124 w 1561520"/>
                  <a:gd name="connsiteY22" fmla="*/ 173488 h 291460"/>
                  <a:gd name="connsiteX23" fmla="*/ 291484 w 1561520"/>
                  <a:gd name="connsiteY23" fmla="*/ 145730 h 291460"/>
                  <a:gd name="connsiteX24" fmla="*/ 270663 w 1561520"/>
                  <a:gd name="connsiteY24" fmla="*/ 138790 h 291460"/>
                  <a:gd name="connsiteX25" fmla="*/ 249843 w 1561520"/>
                  <a:gd name="connsiteY25" fmla="*/ 124911 h 291460"/>
                  <a:gd name="connsiteX26" fmla="*/ 159622 w 1561520"/>
                  <a:gd name="connsiteY26" fmla="*/ 111032 h 291460"/>
                  <a:gd name="connsiteX27" fmla="*/ 117981 w 1561520"/>
                  <a:gd name="connsiteY27" fmla="*/ 104093 h 291460"/>
                  <a:gd name="connsiteX28" fmla="*/ 20820 w 1561520"/>
                  <a:gd name="connsiteY28" fmla="*/ 111032 h 291460"/>
                  <a:gd name="connsiteX29" fmla="*/ 0 w 1561520"/>
                  <a:gd name="connsiteY29" fmla="*/ 117972 h 29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561520" h="291460">
                    <a:moveTo>
                      <a:pt x="1561520" y="0"/>
                    </a:moveTo>
                    <a:cubicBezTo>
                      <a:pt x="1549953" y="4626"/>
                      <a:pt x="1538638" y="9940"/>
                      <a:pt x="1526819" y="13879"/>
                    </a:cubicBezTo>
                    <a:cubicBezTo>
                      <a:pt x="1517770" y="16895"/>
                      <a:pt x="1507990" y="17469"/>
                      <a:pt x="1499059" y="20818"/>
                    </a:cubicBezTo>
                    <a:cubicBezTo>
                      <a:pt x="1433378" y="45446"/>
                      <a:pt x="1512651" y="26427"/>
                      <a:pt x="1436598" y="41637"/>
                    </a:cubicBezTo>
                    <a:cubicBezTo>
                      <a:pt x="1390441" y="64714"/>
                      <a:pt x="1426117" y="44809"/>
                      <a:pt x="1381077" y="76334"/>
                    </a:cubicBezTo>
                    <a:cubicBezTo>
                      <a:pt x="1367411" y="85900"/>
                      <a:pt x="1355795" y="100822"/>
                      <a:pt x="1339437" y="104093"/>
                    </a:cubicBezTo>
                    <a:lnTo>
                      <a:pt x="1304736" y="111032"/>
                    </a:lnTo>
                    <a:cubicBezTo>
                      <a:pt x="1221187" y="194577"/>
                      <a:pt x="1340379" y="78113"/>
                      <a:pt x="1263096" y="145730"/>
                    </a:cubicBezTo>
                    <a:cubicBezTo>
                      <a:pt x="1188702" y="210820"/>
                      <a:pt x="1270455" y="152390"/>
                      <a:pt x="1186755" y="208186"/>
                    </a:cubicBezTo>
                    <a:cubicBezTo>
                      <a:pt x="1179815" y="212812"/>
                      <a:pt x="1174027" y="220042"/>
                      <a:pt x="1165935" y="222065"/>
                    </a:cubicBezTo>
                    <a:cubicBezTo>
                      <a:pt x="1151840" y="225588"/>
                      <a:pt x="1131298" y="229968"/>
                      <a:pt x="1117354" y="235944"/>
                    </a:cubicBezTo>
                    <a:cubicBezTo>
                      <a:pt x="1032188" y="272442"/>
                      <a:pt x="1138471" y="228856"/>
                      <a:pt x="1068773" y="263702"/>
                    </a:cubicBezTo>
                    <a:cubicBezTo>
                      <a:pt x="1050761" y="272707"/>
                      <a:pt x="1024090" y="274026"/>
                      <a:pt x="1006313" y="277581"/>
                    </a:cubicBezTo>
                    <a:cubicBezTo>
                      <a:pt x="984532" y="281937"/>
                      <a:pt x="977572" y="284848"/>
                      <a:pt x="957732" y="291460"/>
                    </a:cubicBezTo>
                    <a:lnTo>
                      <a:pt x="694009" y="284521"/>
                    </a:lnTo>
                    <a:cubicBezTo>
                      <a:pt x="661548" y="283046"/>
                      <a:pt x="641169" y="273848"/>
                      <a:pt x="610728" y="263702"/>
                    </a:cubicBezTo>
                    <a:cubicBezTo>
                      <a:pt x="603788" y="261389"/>
                      <a:pt x="596450" y="260034"/>
                      <a:pt x="589907" y="256762"/>
                    </a:cubicBezTo>
                    <a:cubicBezTo>
                      <a:pt x="580654" y="252136"/>
                      <a:pt x="571656" y="246958"/>
                      <a:pt x="562147" y="242883"/>
                    </a:cubicBezTo>
                    <a:cubicBezTo>
                      <a:pt x="555423" y="240002"/>
                      <a:pt x="548361" y="237953"/>
                      <a:pt x="541327" y="235944"/>
                    </a:cubicBezTo>
                    <a:cubicBezTo>
                      <a:pt x="512333" y="227661"/>
                      <a:pt x="504655" y="227519"/>
                      <a:pt x="471926" y="222065"/>
                    </a:cubicBezTo>
                    <a:cubicBezTo>
                      <a:pt x="458046" y="217439"/>
                      <a:pt x="443372" y="214729"/>
                      <a:pt x="430285" y="208186"/>
                    </a:cubicBezTo>
                    <a:cubicBezTo>
                      <a:pt x="421032" y="203560"/>
                      <a:pt x="412131" y="198149"/>
                      <a:pt x="402525" y="194307"/>
                    </a:cubicBezTo>
                    <a:cubicBezTo>
                      <a:pt x="374368" y="183045"/>
                      <a:pt x="360389" y="180304"/>
                      <a:pt x="333124" y="173488"/>
                    </a:cubicBezTo>
                    <a:cubicBezTo>
                      <a:pt x="319244" y="164235"/>
                      <a:pt x="307309" y="151005"/>
                      <a:pt x="291484" y="145730"/>
                    </a:cubicBezTo>
                    <a:cubicBezTo>
                      <a:pt x="284544" y="143417"/>
                      <a:pt x="277206" y="142062"/>
                      <a:pt x="270663" y="138790"/>
                    </a:cubicBezTo>
                    <a:cubicBezTo>
                      <a:pt x="263203" y="135060"/>
                      <a:pt x="257509" y="128196"/>
                      <a:pt x="249843" y="124911"/>
                    </a:cubicBezTo>
                    <a:cubicBezTo>
                      <a:pt x="228380" y="115713"/>
                      <a:pt x="173097" y="112828"/>
                      <a:pt x="159622" y="111032"/>
                    </a:cubicBezTo>
                    <a:cubicBezTo>
                      <a:pt x="145674" y="109172"/>
                      <a:pt x="131861" y="106406"/>
                      <a:pt x="117981" y="104093"/>
                    </a:cubicBezTo>
                    <a:cubicBezTo>
                      <a:pt x="85594" y="106406"/>
                      <a:pt x="53067" y="107239"/>
                      <a:pt x="20820" y="111032"/>
                    </a:cubicBezTo>
                    <a:cubicBezTo>
                      <a:pt x="13555" y="111887"/>
                      <a:pt x="0" y="117972"/>
                      <a:pt x="0" y="117972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9" name="Group 68"/>
              <p:cNvGrpSpPr/>
              <p:nvPr/>
            </p:nvGrpSpPr>
            <p:grpSpPr>
              <a:xfrm rot="603100">
                <a:off x="6747460" y="3792934"/>
                <a:ext cx="667636" cy="583639"/>
                <a:chOff x="6270332" y="4638151"/>
                <a:chExt cx="771037" cy="712353"/>
              </a:xfrm>
            </p:grpSpPr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2496" t="44888" r="53788" b="51843"/>
                <a:stretch/>
              </p:blipFill>
              <p:spPr>
                <a:xfrm>
                  <a:off x="6369534" y="4765416"/>
                  <a:ext cx="637685" cy="585088"/>
                </a:xfrm>
                <a:prstGeom prst="rect">
                  <a:avLst/>
                </a:prstGeom>
              </p:spPr>
            </p:pic>
            <p:sp>
              <p:nvSpPr>
                <p:cNvPr id="71" name="TextBox 70"/>
                <p:cNvSpPr txBox="1"/>
                <p:nvPr/>
              </p:nvSpPr>
              <p:spPr>
                <a:xfrm>
                  <a:off x="6270332" y="4638151"/>
                  <a:ext cx="771037" cy="14742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noAutofit/>
                </a:bodyPr>
                <a:lstStyle/>
                <a:p>
                  <a:endParaRPr lang="en-US" sz="900" dirty="0">
                    <a:latin typeface="Courier"/>
                    <a:cs typeface="Courier"/>
                  </a:endParaRPr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5054182" y="5004323"/>
              <a:ext cx="2410334" cy="1210877"/>
              <a:chOff x="4453227" y="4142472"/>
              <a:chExt cx="2410334" cy="1210877"/>
            </a:xfrm>
          </p:grpSpPr>
          <p:sp>
            <p:nvSpPr>
              <p:cNvPr id="39" name="Extract 38"/>
              <p:cNvSpPr/>
              <p:nvPr/>
            </p:nvSpPr>
            <p:spPr>
              <a:xfrm rot="16200000">
                <a:off x="4470770" y="4155971"/>
                <a:ext cx="163170" cy="198256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2684" y="4142472"/>
                <a:ext cx="1210877" cy="1210877"/>
              </a:xfrm>
              <a:prstGeom prst="rect">
                <a:avLst/>
              </a:prstGeom>
            </p:spPr>
          </p:pic>
          <p:sp>
            <p:nvSpPr>
              <p:cNvPr id="41" name="Freeform 40"/>
              <p:cNvSpPr/>
              <p:nvPr/>
            </p:nvSpPr>
            <p:spPr>
              <a:xfrm>
                <a:off x="4663440" y="4264461"/>
                <a:ext cx="1026160" cy="538480"/>
              </a:xfrm>
              <a:custGeom>
                <a:avLst/>
                <a:gdLst>
                  <a:gd name="connsiteX0" fmla="*/ 0 w 1026160"/>
                  <a:gd name="connsiteY0" fmla="*/ 0 h 538480"/>
                  <a:gd name="connsiteX1" fmla="*/ 223520 w 1026160"/>
                  <a:gd name="connsiteY1" fmla="*/ 10160 h 538480"/>
                  <a:gd name="connsiteX2" fmla="*/ 254000 w 1026160"/>
                  <a:gd name="connsiteY2" fmla="*/ 30480 h 538480"/>
                  <a:gd name="connsiteX3" fmla="*/ 294640 w 1026160"/>
                  <a:gd name="connsiteY3" fmla="*/ 60960 h 538480"/>
                  <a:gd name="connsiteX4" fmla="*/ 355600 w 1026160"/>
                  <a:gd name="connsiteY4" fmla="*/ 142240 h 538480"/>
                  <a:gd name="connsiteX5" fmla="*/ 406400 w 1026160"/>
                  <a:gd name="connsiteY5" fmla="*/ 243840 h 538480"/>
                  <a:gd name="connsiteX6" fmla="*/ 436880 w 1026160"/>
                  <a:gd name="connsiteY6" fmla="*/ 274320 h 538480"/>
                  <a:gd name="connsiteX7" fmla="*/ 497840 w 1026160"/>
                  <a:gd name="connsiteY7" fmla="*/ 294640 h 538480"/>
                  <a:gd name="connsiteX8" fmla="*/ 528320 w 1026160"/>
                  <a:gd name="connsiteY8" fmla="*/ 304800 h 538480"/>
                  <a:gd name="connsiteX9" fmla="*/ 629920 w 1026160"/>
                  <a:gd name="connsiteY9" fmla="*/ 264160 h 538480"/>
                  <a:gd name="connsiteX10" fmla="*/ 640080 w 1026160"/>
                  <a:gd name="connsiteY10" fmla="*/ 233680 h 538480"/>
                  <a:gd name="connsiteX11" fmla="*/ 629920 w 1026160"/>
                  <a:gd name="connsiteY11" fmla="*/ 182880 h 538480"/>
                  <a:gd name="connsiteX12" fmla="*/ 599440 w 1026160"/>
                  <a:gd name="connsiteY12" fmla="*/ 172720 h 538480"/>
                  <a:gd name="connsiteX13" fmla="*/ 477520 w 1026160"/>
                  <a:gd name="connsiteY13" fmla="*/ 182880 h 538480"/>
                  <a:gd name="connsiteX14" fmla="*/ 447040 w 1026160"/>
                  <a:gd name="connsiteY14" fmla="*/ 213360 h 538480"/>
                  <a:gd name="connsiteX15" fmla="*/ 436880 w 1026160"/>
                  <a:gd name="connsiteY15" fmla="*/ 254000 h 538480"/>
                  <a:gd name="connsiteX16" fmla="*/ 467360 w 1026160"/>
                  <a:gd name="connsiteY16" fmla="*/ 406400 h 538480"/>
                  <a:gd name="connsiteX17" fmla="*/ 497840 w 1026160"/>
                  <a:gd name="connsiteY17" fmla="*/ 436880 h 538480"/>
                  <a:gd name="connsiteX18" fmla="*/ 518160 w 1026160"/>
                  <a:gd name="connsiteY18" fmla="*/ 467360 h 538480"/>
                  <a:gd name="connsiteX19" fmla="*/ 558800 w 1026160"/>
                  <a:gd name="connsiteY19" fmla="*/ 477520 h 538480"/>
                  <a:gd name="connsiteX20" fmla="*/ 589280 w 1026160"/>
                  <a:gd name="connsiteY20" fmla="*/ 487680 h 538480"/>
                  <a:gd name="connsiteX21" fmla="*/ 619760 w 1026160"/>
                  <a:gd name="connsiteY21" fmla="*/ 508000 h 538480"/>
                  <a:gd name="connsiteX22" fmla="*/ 650240 w 1026160"/>
                  <a:gd name="connsiteY22" fmla="*/ 518160 h 538480"/>
                  <a:gd name="connsiteX23" fmla="*/ 690880 w 1026160"/>
                  <a:gd name="connsiteY23" fmla="*/ 538480 h 538480"/>
                  <a:gd name="connsiteX24" fmla="*/ 924560 w 1026160"/>
                  <a:gd name="connsiteY24" fmla="*/ 518160 h 538480"/>
                  <a:gd name="connsiteX25" fmla="*/ 1016000 w 1026160"/>
                  <a:gd name="connsiteY25" fmla="*/ 477520 h 538480"/>
                  <a:gd name="connsiteX26" fmla="*/ 1026160 w 1026160"/>
                  <a:gd name="connsiteY26" fmla="*/ 467360 h 53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26160" h="538480">
                    <a:moveTo>
                      <a:pt x="0" y="0"/>
                    </a:moveTo>
                    <a:cubicBezTo>
                      <a:pt x="74507" y="3387"/>
                      <a:pt x="149468" y="1274"/>
                      <a:pt x="223520" y="10160"/>
                    </a:cubicBezTo>
                    <a:cubicBezTo>
                      <a:pt x="235644" y="11615"/>
                      <a:pt x="244064" y="23383"/>
                      <a:pt x="254000" y="30480"/>
                    </a:cubicBezTo>
                    <a:cubicBezTo>
                      <a:pt x="267779" y="40322"/>
                      <a:pt x="283249" y="48430"/>
                      <a:pt x="294640" y="60960"/>
                    </a:cubicBezTo>
                    <a:cubicBezTo>
                      <a:pt x="317421" y="86019"/>
                      <a:pt x="355600" y="142240"/>
                      <a:pt x="355600" y="142240"/>
                    </a:cubicBezTo>
                    <a:cubicBezTo>
                      <a:pt x="367072" y="188129"/>
                      <a:pt x="366079" y="203519"/>
                      <a:pt x="406400" y="243840"/>
                    </a:cubicBezTo>
                    <a:cubicBezTo>
                      <a:pt x="416560" y="254000"/>
                      <a:pt x="424320" y="267342"/>
                      <a:pt x="436880" y="274320"/>
                    </a:cubicBezTo>
                    <a:cubicBezTo>
                      <a:pt x="455604" y="284722"/>
                      <a:pt x="477520" y="287867"/>
                      <a:pt x="497840" y="294640"/>
                    </a:cubicBezTo>
                    <a:lnTo>
                      <a:pt x="528320" y="304800"/>
                    </a:lnTo>
                    <a:cubicBezTo>
                      <a:pt x="575721" y="296900"/>
                      <a:pt x="597675" y="302854"/>
                      <a:pt x="629920" y="264160"/>
                    </a:cubicBezTo>
                    <a:cubicBezTo>
                      <a:pt x="636776" y="255933"/>
                      <a:pt x="636693" y="243840"/>
                      <a:pt x="640080" y="233680"/>
                    </a:cubicBezTo>
                    <a:cubicBezTo>
                      <a:pt x="636693" y="216747"/>
                      <a:pt x="639499" y="197248"/>
                      <a:pt x="629920" y="182880"/>
                    </a:cubicBezTo>
                    <a:cubicBezTo>
                      <a:pt x="623979" y="173969"/>
                      <a:pt x="610150" y="172720"/>
                      <a:pt x="599440" y="172720"/>
                    </a:cubicBezTo>
                    <a:cubicBezTo>
                      <a:pt x="558659" y="172720"/>
                      <a:pt x="518160" y="179493"/>
                      <a:pt x="477520" y="182880"/>
                    </a:cubicBezTo>
                    <a:cubicBezTo>
                      <a:pt x="467360" y="193040"/>
                      <a:pt x="454169" y="200885"/>
                      <a:pt x="447040" y="213360"/>
                    </a:cubicBezTo>
                    <a:cubicBezTo>
                      <a:pt x="440112" y="225484"/>
                      <a:pt x="436880" y="240036"/>
                      <a:pt x="436880" y="254000"/>
                    </a:cubicBezTo>
                    <a:cubicBezTo>
                      <a:pt x="436880" y="309797"/>
                      <a:pt x="434980" y="361068"/>
                      <a:pt x="467360" y="406400"/>
                    </a:cubicBezTo>
                    <a:cubicBezTo>
                      <a:pt x="475711" y="418092"/>
                      <a:pt x="488642" y="425842"/>
                      <a:pt x="497840" y="436880"/>
                    </a:cubicBezTo>
                    <a:cubicBezTo>
                      <a:pt x="505657" y="446261"/>
                      <a:pt x="508000" y="460587"/>
                      <a:pt x="518160" y="467360"/>
                    </a:cubicBezTo>
                    <a:cubicBezTo>
                      <a:pt x="529778" y="475106"/>
                      <a:pt x="545374" y="473684"/>
                      <a:pt x="558800" y="477520"/>
                    </a:cubicBezTo>
                    <a:cubicBezTo>
                      <a:pt x="569098" y="480462"/>
                      <a:pt x="579701" y="482891"/>
                      <a:pt x="589280" y="487680"/>
                    </a:cubicBezTo>
                    <a:cubicBezTo>
                      <a:pt x="600202" y="493141"/>
                      <a:pt x="608838" y="502539"/>
                      <a:pt x="619760" y="508000"/>
                    </a:cubicBezTo>
                    <a:cubicBezTo>
                      <a:pt x="629339" y="512789"/>
                      <a:pt x="640396" y="513941"/>
                      <a:pt x="650240" y="518160"/>
                    </a:cubicBezTo>
                    <a:cubicBezTo>
                      <a:pt x="664161" y="524126"/>
                      <a:pt x="677333" y="531707"/>
                      <a:pt x="690880" y="538480"/>
                    </a:cubicBezTo>
                    <a:cubicBezTo>
                      <a:pt x="801652" y="532650"/>
                      <a:pt x="842258" y="542851"/>
                      <a:pt x="924560" y="518160"/>
                    </a:cubicBezTo>
                    <a:cubicBezTo>
                      <a:pt x="976040" y="502716"/>
                      <a:pt x="979706" y="504740"/>
                      <a:pt x="1016000" y="477520"/>
                    </a:cubicBezTo>
                    <a:cubicBezTo>
                      <a:pt x="1019832" y="474646"/>
                      <a:pt x="1022773" y="470747"/>
                      <a:pt x="1026160" y="467360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3331692" y="4843473"/>
            <a:ext cx="1648958" cy="215444"/>
          </a:xfrm>
          <a:prstGeom prst="rect">
            <a:avLst/>
          </a:prstGeom>
          <a:solidFill>
            <a:srgbClr val="FFE0BC"/>
          </a:solidFill>
          <a:ln>
            <a:noFill/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 word kb map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20302" y="3695945"/>
            <a:ext cx="1668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324626" y="5072733"/>
            <a:ext cx="1668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23256" y="4837884"/>
            <a:ext cx="16686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2831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3" name="Group 52"/>
          <p:cNvGrpSpPr/>
          <p:nvPr/>
        </p:nvGrpSpPr>
        <p:grpSpPr>
          <a:xfrm>
            <a:off x="734001" y="1721747"/>
            <a:ext cx="7263744" cy="2216107"/>
            <a:chOff x="952087" y="1721747"/>
            <a:chExt cx="7263744" cy="2216107"/>
          </a:xfrm>
        </p:grpSpPr>
        <p:grpSp>
          <p:nvGrpSpPr>
            <p:cNvPr id="55" name="Group 54"/>
            <p:cNvGrpSpPr/>
            <p:nvPr/>
          </p:nvGrpSpPr>
          <p:grpSpPr>
            <a:xfrm>
              <a:off x="952087" y="1721747"/>
              <a:ext cx="7263744" cy="1872493"/>
              <a:chOff x="952087" y="1721747"/>
              <a:chExt cx="7263744" cy="1872493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52087" y="1721747"/>
                <a:ext cx="1950030" cy="622548"/>
                <a:chOff x="1194381" y="2799640"/>
                <a:chExt cx="1950030" cy="622548"/>
              </a:xfrm>
            </p:grpSpPr>
            <p:sp>
              <p:nvSpPr>
                <p:cNvPr id="59" name="TextBox 58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1194381" y="2799640"/>
                  <a:ext cx="1950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onsolas"/>
                      <a:cs typeface="Consolas"/>
                    </a:rPr>
                    <a:t>RAM[24576]</a:t>
                  </a:r>
                </a:p>
              </p:txBody>
            </p:sp>
          </p:grpSp>
          <p:sp>
            <p:nvSpPr>
              <p:cNvPr id="58" name="Freeform 57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Left Arrow 55"/>
            <p:cNvSpPr/>
            <p:nvPr/>
          </p:nvSpPr>
          <p:spPr>
            <a:xfrm>
              <a:off x="4921628" y="3673232"/>
              <a:ext cx="969218" cy="264622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47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34001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0721" y="2087651"/>
            <a:ext cx="5430804" cy="1462707"/>
            <a:chOff x="1044311" y="2089869"/>
            <a:chExt cx="5430804" cy="1462707"/>
          </a:xfrm>
        </p:grpSpPr>
        <p:grpSp>
          <p:nvGrpSpPr>
            <p:cNvPr id="15" name="Group 14"/>
            <p:cNvGrpSpPr/>
            <p:nvPr/>
          </p:nvGrpSpPr>
          <p:grpSpPr>
            <a:xfrm>
              <a:off x="3281602" y="2089869"/>
              <a:ext cx="3193513" cy="1462707"/>
              <a:chOff x="3277219" y="2078980"/>
              <a:chExt cx="3193513" cy="146270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277219" y="31723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Scan-code of </a:t>
                </a:r>
                <a:r>
                  <a:rPr lang="en-US" dirty="0">
                    <a:latin typeface="Courier"/>
                    <a:cs typeface="Courier"/>
                  </a:rPr>
                  <a:t>‘</a:t>
                </a:r>
                <a:r>
                  <a:rPr lang="en-US" dirty="0">
                    <a:latin typeface="Consolas"/>
                    <a:cs typeface="Consolas"/>
                  </a:rPr>
                  <a:t>k</a:t>
                </a:r>
                <a:r>
                  <a:rPr lang="en-US" dirty="0">
                    <a:latin typeface="Courier"/>
                    <a:cs typeface="Courier"/>
                  </a:rPr>
                  <a:t>’</a:t>
                </a:r>
                <a:r>
                  <a:rPr lang="en-US" dirty="0">
                    <a:latin typeface="Times New Roman"/>
                    <a:cs typeface="Times New Roman"/>
                  </a:rPr>
                  <a:t>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sp>
        <p:nvSpPr>
          <p:cNvPr id="21" name="Left Arrow 20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194737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34001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Left Arrow 13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410274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34001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8022" y="1669843"/>
            <a:ext cx="5498243" cy="1886067"/>
            <a:chOff x="1045873" y="1673702"/>
            <a:chExt cx="5498243" cy="1886067"/>
          </a:xfrm>
        </p:grpSpPr>
        <p:grpSp>
          <p:nvGrpSpPr>
            <p:cNvPr id="15" name="Group 14"/>
            <p:cNvGrpSpPr/>
            <p:nvPr/>
          </p:nvGrpSpPr>
          <p:grpSpPr>
            <a:xfrm>
              <a:off x="3350603" y="1673702"/>
              <a:ext cx="3193513" cy="1886067"/>
              <a:chOff x="3351990" y="1678420"/>
              <a:chExt cx="3193513" cy="188606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432526" y="1678420"/>
                <a:ext cx="234881" cy="272108"/>
                <a:chOff x="6275646" y="1871620"/>
                <a:chExt cx="234881" cy="272108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351990" y="31951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Scan-code of </a:t>
                </a:r>
                <a:r>
                  <a:rPr lang="en-US" dirty="0">
                    <a:latin typeface="Courier"/>
                    <a:cs typeface="Courier"/>
                  </a:rPr>
                  <a:t>‘</a:t>
                </a:r>
                <a:r>
                  <a:rPr lang="en-US" dirty="0">
                    <a:latin typeface="Consolas"/>
                    <a:cs typeface="Consolas"/>
                  </a:rPr>
                  <a:t>4</a:t>
                </a:r>
                <a:r>
                  <a:rPr lang="en-US" dirty="0">
                    <a:latin typeface="Courier"/>
                    <a:cs typeface="Courier"/>
                  </a:rPr>
                  <a:t>’</a:t>
                </a:r>
                <a:r>
                  <a:rPr lang="en-US" dirty="0">
                    <a:latin typeface="Times New Roman"/>
                    <a:cs typeface="Times New Roman"/>
                  </a:rPr>
                  <a:t> = </a:t>
                </a:r>
                <a:r>
                  <a:rPr lang="en-US" sz="1600" dirty="0">
                    <a:latin typeface="Consolas"/>
                    <a:cs typeface="Consolas"/>
                  </a:rPr>
                  <a:t>52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5873" y="2098662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0000000000110100</a:t>
              </a:r>
            </a:p>
          </p:txBody>
        </p:sp>
      </p:grpSp>
      <p:sp>
        <p:nvSpPr>
          <p:cNvPr id="21" name="Left Arrow 20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149249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34001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Left Arrow 13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154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6562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575235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4615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34001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3377" y="2099378"/>
            <a:ext cx="5655234" cy="1424863"/>
            <a:chOff x="1049684" y="2097904"/>
            <a:chExt cx="5655234" cy="1424863"/>
          </a:xfrm>
        </p:grpSpPr>
        <p:grpSp>
          <p:nvGrpSpPr>
            <p:cNvPr id="15" name="Group 14"/>
            <p:cNvGrpSpPr/>
            <p:nvPr/>
          </p:nvGrpSpPr>
          <p:grpSpPr>
            <a:xfrm>
              <a:off x="3511405" y="2489801"/>
              <a:ext cx="3193513" cy="1032966"/>
              <a:chOff x="3395067" y="2496961"/>
              <a:chExt cx="3193513" cy="103296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337237" y="2496961"/>
                <a:ext cx="1373243" cy="285119"/>
                <a:chOff x="8596336" y="2911681"/>
                <a:chExt cx="1373243" cy="285119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8682852" y="2938048"/>
                  <a:ext cx="1286727" cy="258752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8596336" y="2911681"/>
                  <a:ext cx="1355843" cy="25875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1600" dirty="0">
                      <a:solidFill>
                        <a:schemeClr val="tx1"/>
                      </a:solidFill>
                    </a:rPr>
                    <a:t>space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395067" y="316059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Scan-code of </a:t>
                </a:r>
                <a:r>
                  <a:rPr lang="en-US" dirty="0">
                    <a:latin typeface="Courier"/>
                    <a:cs typeface="Courier"/>
                  </a:rPr>
                  <a:t>‘</a:t>
                </a:r>
                <a:r>
                  <a:rPr lang="en-US" dirty="0">
                    <a:latin typeface="Consolas"/>
                    <a:cs typeface="Consolas"/>
                  </a:rPr>
                  <a:t>space</a:t>
                </a:r>
                <a:r>
                  <a:rPr lang="en-US" dirty="0">
                    <a:latin typeface="Courier"/>
                    <a:cs typeface="Courier"/>
                  </a:rPr>
                  <a:t>’</a:t>
                </a:r>
                <a:r>
                  <a:rPr lang="en-US" dirty="0">
                    <a:latin typeface="Times New Roman"/>
                    <a:cs typeface="Times New Roman"/>
                  </a:rPr>
                  <a:t> = </a:t>
                </a:r>
                <a:r>
                  <a:rPr lang="he-IL" sz="1600" dirty="0">
                    <a:latin typeface="Consolas"/>
                    <a:cs typeface="Consolas"/>
                  </a:rPr>
                  <a:t>32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9684" y="2097904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Calibri"/>
                  <a:cs typeface="Calibri"/>
                </a:rPr>
                <a:t>00000000001000</a:t>
              </a:r>
              <a:r>
                <a:rPr lang="he-IL" sz="1600" dirty="0">
                  <a:latin typeface="Calibri"/>
                  <a:cs typeface="Calibri"/>
                </a:rPr>
                <a:t>00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  <p:sp>
        <p:nvSpPr>
          <p:cNvPr id="21" name="Left Arrow 20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94534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34001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Left Arrow 13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550171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22662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1358" y="2093781"/>
            <a:ext cx="6478767" cy="1387995"/>
            <a:chOff x="1044535" y="2098010"/>
            <a:chExt cx="6478767" cy="1387995"/>
          </a:xfrm>
        </p:grpSpPr>
        <p:grpSp>
          <p:nvGrpSpPr>
            <p:cNvPr id="15" name="Group 14"/>
            <p:cNvGrpSpPr/>
            <p:nvPr/>
          </p:nvGrpSpPr>
          <p:grpSpPr>
            <a:xfrm>
              <a:off x="3778123" y="2320298"/>
              <a:ext cx="3745179" cy="1165707"/>
              <a:chOff x="3766548" y="2338300"/>
              <a:chExt cx="3745179" cy="116570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268206" y="2338300"/>
                <a:ext cx="243521" cy="242948"/>
                <a:chOff x="10775701" y="981820"/>
                <a:chExt cx="243521" cy="242948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10775701" y="98402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0785662" y="9818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Wingdings"/>
                      <a:ea typeface="Wingdings"/>
                      <a:cs typeface="Wingdings"/>
                      <a:sym typeface="Wingdings"/>
                    </a:rPr>
                    <a:t>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3766548" y="313467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Scan-code of </a:t>
                </a:r>
                <a:r>
                  <a:rPr lang="en-US" dirty="0">
                    <a:latin typeface="Courier"/>
                    <a:cs typeface="Courier"/>
                  </a:rPr>
                  <a:t>‘</a:t>
                </a:r>
                <a:r>
                  <a:rPr lang="en-US" sz="1200" dirty="0">
                    <a:latin typeface="Wingdings"/>
                    <a:ea typeface="Wingdings"/>
                    <a:cs typeface="Wingdings"/>
                    <a:sym typeface="Wingdings"/>
                  </a:rPr>
                  <a:t></a:t>
                </a:r>
                <a:r>
                  <a:rPr lang="en-US" dirty="0">
                    <a:latin typeface="Courier"/>
                    <a:cs typeface="Courier"/>
                  </a:rPr>
                  <a:t>’</a:t>
                </a:r>
                <a:r>
                  <a:rPr lang="en-US" dirty="0">
                    <a:latin typeface="Times New Roman"/>
                    <a:cs typeface="Times New Roman"/>
                  </a:rPr>
                  <a:t> = </a:t>
                </a:r>
                <a:r>
                  <a:rPr lang="en-US" sz="1600" dirty="0">
                    <a:latin typeface="Consolas"/>
                    <a:cs typeface="Consolas"/>
                  </a:rPr>
                  <a:t>131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044535" y="2098010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0000000010000011</a:t>
              </a:r>
            </a:p>
          </p:txBody>
        </p:sp>
      </p:grpSp>
      <p:sp>
        <p:nvSpPr>
          <p:cNvPr id="21" name="Left Arrow 20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910869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memory map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54" name="Rectangle 4"/>
          <p:cNvSpPr txBox="1">
            <a:spLocks noChangeArrowheads="1"/>
          </p:cNvSpPr>
          <p:nvPr/>
        </p:nvSpPr>
        <p:spPr>
          <a:xfrm>
            <a:off x="803493" y="4480492"/>
            <a:ext cx="7686493" cy="209302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u="sng" dirty="0"/>
              <a:t>Keyboard memory map</a:t>
            </a:r>
            <a:endParaRPr lang="en-US" sz="2000" dirty="0"/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keyboard register is set to the key’s </a:t>
            </a:r>
            <a:r>
              <a:rPr lang="en-US" sz="2000" i="1" dirty="0"/>
              <a:t>scan code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r>
              <a:rPr lang="en-US" sz="2000" dirty="0"/>
              <a:t>when no key is pressed, the keyboard register is set to </a:t>
            </a:r>
            <a:r>
              <a:rPr lang="en-US" sz="2000" dirty="0">
                <a:latin typeface="Consolas"/>
                <a:cs typeface="Consolas"/>
              </a:rPr>
              <a:t>0</a:t>
            </a:r>
          </a:p>
          <a:p>
            <a:pPr>
              <a:lnSpc>
                <a:spcPct val="100000"/>
              </a:lnSpc>
              <a:spcBef>
                <a:spcPct val="50000"/>
              </a:spcBef>
              <a:buSzPct val="60000"/>
              <a:buFont typeface="Wingdings" charset="2"/>
              <a:buChar char="q"/>
            </a:pP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734001" y="1721747"/>
            <a:ext cx="7263744" cy="1872493"/>
            <a:chOff x="952087" y="1721747"/>
            <a:chExt cx="7263744" cy="1872493"/>
          </a:xfrm>
        </p:grpSpPr>
        <p:grpSp>
          <p:nvGrpSpPr>
            <p:cNvPr id="57" name="Group 56"/>
            <p:cNvGrpSpPr/>
            <p:nvPr/>
          </p:nvGrpSpPr>
          <p:grpSpPr>
            <a:xfrm>
              <a:off x="952087" y="1721747"/>
              <a:ext cx="1950030" cy="622548"/>
              <a:chOff x="1194381" y="2799640"/>
              <a:chExt cx="1950030" cy="62254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287640" y="3175967"/>
                <a:ext cx="1798320" cy="246221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0" rIns="36000" bIns="0" rtlCol="0" anchor="ctr" anchorCtr="0">
                <a:spAutoFit/>
              </a:bodyPr>
              <a:lstStyle/>
              <a:p>
                <a:pPr algn="ctr"/>
                <a:r>
                  <a:rPr lang="en-US" sz="1600" dirty="0"/>
                  <a:t>0000000000000000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94381" y="2799640"/>
                <a:ext cx="19500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RAM[24576]</a:t>
                </a:r>
              </a:p>
            </p:txBody>
          </p:sp>
        </p:grpSp>
        <p:sp>
          <p:nvSpPr>
            <p:cNvPr id="58" name="Freeform 57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Left Arrow 13"/>
          <p:cNvSpPr/>
          <p:nvPr/>
        </p:nvSpPr>
        <p:spPr>
          <a:xfrm>
            <a:off x="4703542" y="3673232"/>
            <a:ext cx="969218" cy="264622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29751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6614"/>
            <a:ext cx="8266723" cy="577278"/>
          </a:xfrm>
        </p:spPr>
        <p:txBody>
          <a:bodyPr>
            <a:normAutofit/>
          </a:bodyPr>
          <a:lstStyle/>
          <a:p>
            <a:r>
              <a:rPr lang="en-US" dirty="0"/>
              <a:t>The Hack character set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95809"/>
              </p:ext>
            </p:extLst>
          </p:nvPr>
        </p:nvGraphicFramePr>
        <p:xfrm>
          <a:off x="822405" y="1064279"/>
          <a:ext cx="1315799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(space)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!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$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&amp;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‘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24970"/>
              </p:ext>
            </p:extLst>
          </p:nvPr>
        </p:nvGraphicFramePr>
        <p:xfrm>
          <a:off x="2334923" y="1075937"/>
          <a:ext cx="1117679" cy="15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char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877923"/>
              </p:ext>
            </p:extLst>
          </p:nvPr>
        </p:nvGraphicFramePr>
        <p:xfrm>
          <a:off x="2331145" y="2781049"/>
          <a:ext cx="1146118" cy="2137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54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: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58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59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&lt;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=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&gt;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?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@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51562"/>
              </p:ext>
            </p:extLst>
          </p:nvPr>
        </p:nvGraphicFramePr>
        <p:xfrm>
          <a:off x="3683001" y="1071268"/>
          <a:ext cx="1113650" cy="204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char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801970"/>
              </p:ext>
            </p:extLst>
          </p:nvPr>
        </p:nvGraphicFramePr>
        <p:xfrm>
          <a:off x="3692395" y="3131635"/>
          <a:ext cx="1128917" cy="18323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2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[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/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]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^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_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`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63068"/>
              </p:ext>
            </p:extLst>
          </p:nvPr>
        </p:nvGraphicFramePr>
        <p:xfrm>
          <a:off x="5039685" y="1081332"/>
          <a:ext cx="1125675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char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84166"/>
              </p:ext>
            </p:extLst>
          </p:nvPr>
        </p:nvGraphicFramePr>
        <p:xfrm>
          <a:off x="6856672" y="1091239"/>
          <a:ext cx="1710174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char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newline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backspace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left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up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right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down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up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down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insert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esc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86773"/>
              </p:ext>
            </p:extLst>
          </p:nvPr>
        </p:nvGraphicFramePr>
        <p:xfrm>
          <a:off x="5049077" y="3152649"/>
          <a:ext cx="1153275" cy="12215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36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{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|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}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~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84228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</a:t>
            </a:r>
            <a:r>
              <a:rPr lang="en-US" sz="2400" dirty="0">
                <a:latin typeface="Consolas"/>
                <a:cs typeface="Consolas"/>
              </a:rPr>
              <a:t>Keyboard</a:t>
            </a:r>
            <a:r>
              <a:rPr lang="en-US" dirty="0"/>
              <a:t> class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040947" y="5221982"/>
            <a:ext cx="4849409" cy="1516367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941117" y="997941"/>
            <a:ext cx="7041369" cy="39010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Keyboard {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970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</a:t>
            </a:r>
            <a:r>
              <a:rPr lang="en-US" sz="2400" dirty="0">
                <a:latin typeface="Consolas"/>
                <a:cs typeface="Consolas"/>
              </a:rPr>
              <a:t>Keyboard</a:t>
            </a:r>
            <a:r>
              <a:rPr lang="en-US" dirty="0"/>
              <a:t> class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040947" y="5221982"/>
            <a:ext cx="4849409" cy="1516367"/>
            <a:chOff x="3481575" y="1313280"/>
            <a:chExt cx="5140296" cy="1581120"/>
          </a:xfrm>
        </p:grpSpPr>
        <p:sp>
          <p:nvSpPr>
            <p:cNvPr id="23" name="Rounded Rectangle 22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941117" y="997941"/>
            <a:ext cx="7041369" cy="39010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Keyboard {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Returns the ASCII code (as char) of the currently pressed key,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or 0 if no key is currently pressed.*/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keyPressed()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Reads the next character from the keyboard: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waits until a key is pressed and then released, then echoes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the key to the screen, and returns the value of the pressed key.*/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readChar()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Prints the message on the screen, reads the next line (until a newLine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character) from the keyboard, and returns its value.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String readLine(String message) {}   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Prints the message on the screen, reads the next line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(until a newline character) from the keyboard, and returns its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integer value (until the first non numeric character).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int readInt(String message) {}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224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keypressed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85743" y="4072114"/>
            <a:ext cx="7263744" cy="2216107"/>
            <a:chOff x="952087" y="1721747"/>
            <a:chExt cx="7263744" cy="2216107"/>
          </a:xfrm>
        </p:grpSpPr>
        <p:grpSp>
          <p:nvGrpSpPr>
            <p:cNvPr id="14" name="Group 13"/>
            <p:cNvGrpSpPr/>
            <p:nvPr/>
          </p:nvGrpSpPr>
          <p:grpSpPr>
            <a:xfrm>
              <a:off x="952087" y="1721747"/>
              <a:ext cx="7263744" cy="1872493"/>
              <a:chOff x="952087" y="1721747"/>
              <a:chExt cx="7263744" cy="187249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952087" y="1721747"/>
                <a:ext cx="1950030" cy="622548"/>
                <a:chOff x="1194381" y="2799640"/>
                <a:chExt cx="1950030" cy="622548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194381" y="2799640"/>
                  <a:ext cx="1950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onsolas"/>
                      <a:cs typeface="Consolas"/>
                    </a:rPr>
                    <a:t>RAM[24576]</a:t>
                  </a:r>
                </a:p>
              </p:txBody>
            </p:sp>
          </p:grpSp>
          <p:sp>
            <p:nvSpPr>
              <p:cNvPr id="17" name="Freeform 16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Left Arrow 14"/>
            <p:cNvSpPr/>
            <p:nvPr/>
          </p:nvSpPr>
          <p:spPr>
            <a:xfrm>
              <a:off x="4921628" y="3673232"/>
              <a:ext cx="969218" cy="264622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5231" y="3663647"/>
            <a:ext cx="5140296" cy="1581120"/>
            <a:chOff x="3481575" y="1313280"/>
            <a:chExt cx="5140296" cy="1581120"/>
          </a:xfrm>
        </p:grpSpPr>
        <p:sp>
          <p:nvSpPr>
            <p:cNvPr id="21" name="Rounded Rectangle 20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77969" y="4440243"/>
            <a:ext cx="5430804" cy="1462707"/>
            <a:chOff x="1044311" y="2089869"/>
            <a:chExt cx="5430804" cy="1462707"/>
          </a:xfrm>
        </p:grpSpPr>
        <p:grpSp>
          <p:nvGrpSpPr>
            <p:cNvPr id="24" name="Group 23"/>
            <p:cNvGrpSpPr/>
            <p:nvPr/>
          </p:nvGrpSpPr>
          <p:grpSpPr>
            <a:xfrm>
              <a:off x="3281602" y="2089869"/>
              <a:ext cx="3193513" cy="1462707"/>
              <a:chOff x="3277219" y="2078980"/>
              <a:chExt cx="3193513" cy="1462707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277219" y="31723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Scan-code of </a:t>
                </a:r>
                <a:r>
                  <a:rPr lang="en-US" dirty="0">
                    <a:latin typeface="Courier"/>
                    <a:cs typeface="Courier"/>
                  </a:rPr>
                  <a:t>‘</a:t>
                </a:r>
                <a:r>
                  <a:rPr lang="en-US" dirty="0">
                    <a:latin typeface="Consolas"/>
                    <a:cs typeface="Consolas"/>
                  </a:rPr>
                  <a:t>k</a:t>
                </a:r>
                <a:r>
                  <a:rPr lang="en-US" dirty="0">
                    <a:latin typeface="Courier"/>
                    <a:cs typeface="Courier"/>
                  </a:rPr>
                  <a:t>’</a:t>
                </a:r>
                <a:r>
                  <a:rPr lang="en-US" dirty="0">
                    <a:latin typeface="Times New Roman"/>
                    <a:cs typeface="Times New Roman"/>
                  </a:rPr>
                  <a:t>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83347" y="4448275"/>
            <a:ext cx="1798320" cy="246221"/>
          </a:xfrm>
          <a:prstGeom prst="rect">
            <a:avLst/>
          </a:prstGeom>
          <a:solidFill>
            <a:srgbClr val="FFE0BC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00000000001000</a:t>
            </a:r>
            <a:r>
              <a:rPr lang="he-IL" sz="1600" dirty="0">
                <a:latin typeface="Calibri"/>
                <a:cs typeface="Calibri"/>
              </a:rPr>
              <a:t>00</a:t>
            </a:r>
            <a:endParaRPr lang="en-US" sz="1600" dirty="0">
              <a:latin typeface="Calibri"/>
              <a:cs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78191" y="4448378"/>
            <a:ext cx="6251987" cy="485708"/>
            <a:chOff x="1044535" y="2098010"/>
            <a:chExt cx="6251987" cy="485708"/>
          </a:xfrm>
        </p:grpSpPr>
        <p:sp>
          <p:nvSpPr>
            <p:cNvPr id="32" name="Rectangle 31"/>
            <p:cNvSpPr/>
            <p:nvPr/>
          </p:nvSpPr>
          <p:spPr>
            <a:xfrm>
              <a:off x="7062962" y="2342978"/>
              <a:ext cx="233560" cy="24074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t" anchorCtr="0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4535" y="2098010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34092" y="847281"/>
            <a:ext cx="3355069" cy="1892932"/>
            <a:chOff x="234092" y="847281"/>
            <a:chExt cx="3355069" cy="1892932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4092" y="847281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listens to the keyboard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 Box 3"/>
            <p:cNvSpPr txBox="1">
              <a:spLocks noChangeArrowheads="1"/>
            </p:cNvSpPr>
            <p:nvPr/>
          </p:nvSpPr>
          <p:spPr bwMode="auto">
            <a:xfrm>
              <a:off x="243461" y="1190814"/>
              <a:ext cx="2903167" cy="154939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keyPressed()</a:t>
              </a:r>
              <a:r>
                <a:rPr lang="en-US" sz="1200" dirty="0">
                  <a:latin typeface="Consolas"/>
                  <a:cs typeface="Consolas"/>
                </a:rPr>
                <a:t>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16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keypressed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85743" y="4072114"/>
            <a:ext cx="7263744" cy="2216107"/>
            <a:chOff x="952087" y="1721747"/>
            <a:chExt cx="7263744" cy="2216107"/>
          </a:xfrm>
        </p:grpSpPr>
        <p:grpSp>
          <p:nvGrpSpPr>
            <p:cNvPr id="14" name="Group 13"/>
            <p:cNvGrpSpPr/>
            <p:nvPr/>
          </p:nvGrpSpPr>
          <p:grpSpPr>
            <a:xfrm>
              <a:off x="952087" y="1721747"/>
              <a:ext cx="7263744" cy="1872493"/>
              <a:chOff x="952087" y="1721747"/>
              <a:chExt cx="7263744" cy="187249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952087" y="1721747"/>
                <a:ext cx="1950030" cy="622548"/>
                <a:chOff x="1194381" y="2799640"/>
                <a:chExt cx="1950030" cy="622548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194381" y="2799640"/>
                  <a:ext cx="19500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onsolas"/>
                      <a:cs typeface="Consolas"/>
                    </a:rPr>
                    <a:t>RAM[24576]</a:t>
                  </a:r>
                </a:p>
              </p:txBody>
            </p:sp>
          </p:grpSp>
          <p:sp>
            <p:nvSpPr>
              <p:cNvPr id="17" name="Freeform 16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Left Arrow 14"/>
            <p:cNvSpPr/>
            <p:nvPr/>
          </p:nvSpPr>
          <p:spPr>
            <a:xfrm>
              <a:off x="4921628" y="3673232"/>
              <a:ext cx="969218" cy="264622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15231" y="3663647"/>
            <a:ext cx="5140296" cy="1581120"/>
            <a:chOff x="3481575" y="1313280"/>
            <a:chExt cx="5140296" cy="1581120"/>
          </a:xfrm>
        </p:grpSpPr>
        <p:sp>
          <p:nvSpPr>
            <p:cNvPr id="21" name="Rounded Rectangle 20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77969" y="4440243"/>
            <a:ext cx="5430804" cy="1462707"/>
            <a:chOff x="1044311" y="2089869"/>
            <a:chExt cx="5430804" cy="1462707"/>
          </a:xfrm>
        </p:grpSpPr>
        <p:grpSp>
          <p:nvGrpSpPr>
            <p:cNvPr id="24" name="Group 23"/>
            <p:cNvGrpSpPr/>
            <p:nvPr/>
          </p:nvGrpSpPr>
          <p:grpSpPr>
            <a:xfrm>
              <a:off x="3281602" y="2089869"/>
              <a:ext cx="3193513" cy="1462707"/>
              <a:chOff x="3277219" y="2078980"/>
              <a:chExt cx="3193513" cy="1462707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277219" y="31723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Scan-code of </a:t>
                </a:r>
                <a:r>
                  <a:rPr lang="en-US" dirty="0">
                    <a:latin typeface="Courier"/>
                    <a:cs typeface="Courier"/>
                  </a:rPr>
                  <a:t>‘</a:t>
                </a:r>
                <a:r>
                  <a:rPr lang="en-US" dirty="0">
                    <a:latin typeface="Consolas"/>
                    <a:cs typeface="Consolas"/>
                  </a:rPr>
                  <a:t>k</a:t>
                </a:r>
                <a:r>
                  <a:rPr lang="en-US" dirty="0">
                    <a:latin typeface="Courier"/>
                    <a:cs typeface="Courier"/>
                  </a:rPr>
                  <a:t>’</a:t>
                </a:r>
                <a:r>
                  <a:rPr lang="en-US" dirty="0">
                    <a:latin typeface="Times New Roman"/>
                    <a:cs typeface="Times New Roman"/>
                  </a:rPr>
                  <a:t>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83347" y="4448275"/>
            <a:ext cx="1798320" cy="246221"/>
          </a:xfrm>
          <a:prstGeom prst="rect">
            <a:avLst/>
          </a:prstGeom>
          <a:solidFill>
            <a:srgbClr val="FFE0BC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00000000001000</a:t>
            </a:r>
            <a:r>
              <a:rPr lang="he-IL" sz="1600" dirty="0">
                <a:latin typeface="Calibri"/>
                <a:cs typeface="Calibri"/>
              </a:rPr>
              <a:t>00</a:t>
            </a:r>
            <a:endParaRPr lang="en-US" sz="1600" dirty="0">
              <a:latin typeface="Calibri"/>
              <a:cs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78191" y="4448378"/>
            <a:ext cx="6251987" cy="485708"/>
            <a:chOff x="1044535" y="2098010"/>
            <a:chExt cx="6251987" cy="485708"/>
          </a:xfrm>
        </p:grpSpPr>
        <p:sp>
          <p:nvSpPr>
            <p:cNvPr id="32" name="Rectangle 31"/>
            <p:cNvSpPr/>
            <p:nvPr/>
          </p:nvSpPr>
          <p:spPr>
            <a:xfrm>
              <a:off x="7062962" y="2342978"/>
              <a:ext cx="233560" cy="24074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t" anchorCtr="0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4535" y="2098010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34092" y="847281"/>
            <a:ext cx="3355069" cy="1892932"/>
            <a:chOff x="234092" y="847281"/>
            <a:chExt cx="3355069" cy="1892932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34092" y="847281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listens to the keyboard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37" name="Text Box 3"/>
            <p:cNvSpPr txBox="1">
              <a:spLocks noChangeArrowheads="1"/>
            </p:cNvSpPr>
            <p:nvPr/>
          </p:nvSpPr>
          <p:spPr bwMode="auto">
            <a:xfrm>
              <a:off x="243461" y="1190814"/>
              <a:ext cx="2903167" cy="154939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keyPressed()</a:t>
              </a:r>
              <a:r>
                <a:rPr lang="en-US" sz="1200" dirty="0">
                  <a:latin typeface="Consolas"/>
                  <a:cs typeface="Consolas"/>
                </a:rPr>
                <a:t>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if a keyboard key is pressed: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the key’s scan code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else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0 </a:t>
              </a:r>
            </a:p>
            <a:p>
              <a:pPr>
                <a:spcBef>
                  <a:spcPts val="400"/>
                </a:spcBef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6768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keypressed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4092" y="847281"/>
            <a:ext cx="3355069" cy="1892932"/>
            <a:chOff x="234092" y="847281"/>
            <a:chExt cx="3355069" cy="1892932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34092" y="847281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listens to the keyboard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243461" y="1190814"/>
              <a:ext cx="2903167" cy="154939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keyPressed()</a:t>
              </a:r>
              <a:r>
                <a:rPr lang="en-US" sz="1200" dirty="0">
                  <a:latin typeface="Consolas"/>
                  <a:cs typeface="Consolas"/>
                </a:rPr>
                <a:t>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if a keyboard key is pressed: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the key’s scan code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else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0 </a:t>
              </a:r>
            </a:p>
            <a:p>
              <a:pPr>
                <a:spcBef>
                  <a:spcPts val="400"/>
                </a:spcBef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2" name="Rounded Rectangle 11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727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234468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138540"/>
              </p:ext>
            </p:extLst>
          </p:nvPr>
        </p:nvGraphicFramePr>
        <p:xfrm>
          <a:off x="5065558" y="989658"/>
          <a:ext cx="21060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312"/>
              </p:ext>
            </p:extLst>
          </p:nvPr>
        </p:nvGraphicFramePr>
        <p:xfrm>
          <a:off x="4051496" y="991638"/>
          <a:ext cx="6820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50503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40473"/>
              </p:ext>
            </p:extLst>
          </p:nvPr>
        </p:nvGraphicFramePr>
        <p:xfrm>
          <a:off x="4687664" y="988544"/>
          <a:ext cx="390998" cy="60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00166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keypressed / readchar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4092" y="847281"/>
            <a:ext cx="3355069" cy="1892932"/>
            <a:chOff x="234092" y="847281"/>
            <a:chExt cx="3355069" cy="1892932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34092" y="847281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listens to the keyboard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243461" y="1190814"/>
              <a:ext cx="2903167" cy="154939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keyPressed()</a:t>
              </a:r>
              <a:r>
                <a:rPr lang="en-US" sz="1200" dirty="0">
                  <a:latin typeface="Consolas"/>
                  <a:cs typeface="Consolas"/>
                </a:rPr>
                <a:t>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if a keyboard key is pressed: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the key’s scan code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else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0 </a:t>
              </a:r>
            </a:p>
            <a:p>
              <a:pPr>
                <a:spcBef>
                  <a:spcPts val="400"/>
                </a:spcBef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2" name="Rounded Rectangle 11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532396" y="2158192"/>
            <a:ext cx="3813081" cy="391150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Waits until a key is pressed and released;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echoes the key on the screen, advances the cursor, 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and returns the key’s character value. */</a:t>
            </a:r>
          </a:p>
          <a:p>
            <a:pPr marL="0" indent="0"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latin typeface="Consolas"/>
                <a:cs typeface="Consolas"/>
              </a:rPr>
              <a:t>readChar():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</a:t>
            </a:r>
            <a:endParaRPr lang="en-US" sz="1400" i="1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320971" y="1789001"/>
            <a:ext cx="192887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gets a character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591584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keypressed / readchar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4092" y="847281"/>
            <a:ext cx="3355069" cy="1892932"/>
            <a:chOff x="234092" y="847281"/>
            <a:chExt cx="3355069" cy="1892932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34092" y="847281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listens to the keyboard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243461" y="1190814"/>
              <a:ext cx="2903167" cy="154939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keyPressed()</a:t>
              </a:r>
              <a:r>
                <a:rPr lang="en-US" sz="1200" dirty="0">
                  <a:latin typeface="Consolas"/>
                  <a:cs typeface="Consolas"/>
                </a:rPr>
                <a:t>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if a keyboard key is pressed: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the key’s scan code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else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0 </a:t>
              </a:r>
            </a:p>
            <a:p>
              <a:pPr>
                <a:spcBef>
                  <a:spcPts val="400"/>
                </a:spcBef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20971" y="1789001"/>
            <a:ext cx="192887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gets a character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2" name="Rounded Rectangle 11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532396" y="2158192"/>
            <a:ext cx="3813081" cy="391150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Waits until a key is pressed and released;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echoes the key on the screen, advances the cursor, 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and returns the key’s character value. */</a:t>
            </a:r>
          </a:p>
          <a:p>
            <a:pPr marL="0" indent="0"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latin typeface="Consolas"/>
                <a:cs typeface="Consolas"/>
              </a:rPr>
              <a:t>readChar():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display the cursor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waits until a key is pressed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while (</a:t>
            </a:r>
            <a:r>
              <a:rPr lang="en-US" sz="1200" dirty="0">
                <a:latin typeface="Consolas"/>
                <a:cs typeface="Consolas"/>
              </a:rPr>
              <a:t>keyPressed()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  <a:cs typeface="Times New Roman"/>
              </a:rPr>
              <a:t> 0):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do nothing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= code of the currently pressed key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waits until the key is released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while (</a:t>
            </a:r>
            <a:r>
              <a:rPr lang="en-US" sz="1200" dirty="0">
                <a:latin typeface="Consolas"/>
                <a:cs typeface="Consolas"/>
              </a:rPr>
              <a:t>keyPressed()</a:t>
            </a:r>
            <a:r>
              <a:rPr lang="en-US" sz="1400" dirty="0">
                <a:latin typeface="Times New Roman"/>
                <a:cs typeface="Times New Roman"/>
              </a:rPr>
              <a:t> ≠ 0):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do nothing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display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at the current cursor location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advance the cursor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latin typeface="Times New Roman"/>
                <a:cs typeface="Times New Roman"/>
              </a:rPr>
              <a:t>   return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7757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keypressed / readchar / readLine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4092" y="847281"/>
            <a:ext cx="3355069" cy="1892932"/>
            <a:chOff x="234092" y="847281"/>
            <a:chExt cx="3355069" cy="1892932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34092" y="847281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listens to the keyboard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243461" y="1190814"/>
              <a:ext cx="2903167" cy="154939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keyPressed()</a:t>
              </a:r>
              <a:r>
                <a:rPr lang="en-US" sz="1200" dirty="0">
                  <a:latin typeface="Consolas"/>
                  <a:cs typeface="Consolas"/>
                </a:rPr>
                <a:t>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if a keyboard key is pressed: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the key’s scan code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else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0 </a:t>
              </a:r>
            </a:p>
            <a:p>
              <a:pPr>
                <a:spcBef>
                  <a:spcPts val="400"/>
                </a:spcBef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532396" y="2158192"/>
            <a:ext cx="3813081" cy="391150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Waits until a key is pressed and released;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echoes the key on the screen, advances the cursor, 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and returns the key’s character value. */</a:t>
            </a:r>
          </a:p>
          <a:p>
            <a:pPr marL="0" indent="0"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latin typeface="Consolas"/>
                <a:cs typeface="Consolas"/>
              </a:rPr>
              <a:t>readChar():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display the cursor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waits until a key is pressed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while (</a:t>
            </a:r>
            <a:r>
              <a:rPr lang="en-US" sz="1200" dirty="0">
                <a:latin typeface="Consolas"/>
                <a:cs typeface="Consolas"/>
              </a:rPr>
              <a:t>keyPressed()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  <a:cs typeface="Times New Roman"/>
              </a:rPr>
              <a:t> 0):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do nothing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= code of the currently pressed key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waits until the key is released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while (</a:t>
            </a:r>
            <a:r>
              <a:rPr lang="en-US" sz="1200" dirty="0">
                <a:latin typeface="Consolas"/>
                <a:cs typeface="Consolas"/>
              </a:rPr>
              <a:t>keyPressed()</a:t>
            </a:r>
            <a:r>
              <a:rPr lang="en-US" sz="1400" dirty="0">
                <a:latin typeface="Times New Roman"/>
                <a:cs typeface="Times New Roman"/>
              </a:rPr>
              <a:t> ≠ 0):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do nothing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display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at the current cursor location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advance the cursor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latin typeface="Times New Roman"/>
                <a:cs typeface="Times New Roman"/>
              </a:rPr>
              <a:t>   return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20971" y="1789001"/>
            <a:ext cx="192887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gets a character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86829" y="2199237"/>
            <a:ext cx="3681099" cy="4526080"/>
            <a:chOff x="4886829" y="2199237"/>
            <a:chExt cx="3681099" cy="4526080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4886829" y="2556326"/>
              <a:ext cx="3681099" cy="416899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/** Displays the message on the screen, gets the next line (until a newLine character) from the keyboard,</a:t>
              </a:r>
              <a:b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</a:b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and returns its value, as a string. */</a:t>
              </a:r>
            </a:p>
            <a:p>
              <a:pPr>
                <a:spcBef>
                  <a:spcPts val="4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readLine():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</a:t>
              </a:r>
              <a:endParaRPr lang="en-US" sz="1400" i="1" dirty="0">
                <a:latin typeface="Times New Roman"/>
                <a:cs typeface="Times New Roman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571112" y="2199237"/>
              <a:ext cx="14512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gets a string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4" name="Rounded Rectangle 13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818593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keypressed / readchar / readLine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4092" y="847281"/>
            <a:ext cx="3355069" cy="1892932"/>
            <a:chOff x="234092" y="847281"/>
            <a:chExt cx="3355069" cy="1892932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34092" y="847281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listens to the keyboard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243461" y="1190814"/>
              <a:ext cx="2903167" cy="154939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keyPressed()</a:t>
              </a:r>
              <a:r>
                <a:rPr lang="en-US" sz="1200" dirty="0">
                  <a:latin typeface="Consolas"/>
                  <a:cs typeface="Consolas"/>
                </a:rPr>
                <a:t>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if a keyboard key is pressed: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the key’s scan code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else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 return 0 </a:t>
              </a:r>
            </a:p>
            <a:p>
              <a:pPr>
                <a:spcBef>
                  <a:spcPts val="400"/>
                </a:spcBef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20971" y="1789001"/>
            <a:ext cx="183816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gets a character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571112" y="2199237"/>
            <a:ext cx="14512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gets a string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4" name="Rounded Rectangle 13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532396" y="2158192"/>
            <a:ext cx="3813081" cy="391150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Waits until a key is pressed and released;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echoes the key on the screen, advances the cursor, 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and returns the key’s character value. */</a:t>
            </a:r>
          </a:p>
          <a:p>
            <a:pPr marL="0" indent="0"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b="1" dirty="0">
                <a:latin typeface="Consolas"/>
                <a:cs typeface="Consolas"/>
              </a:rPr>
              <a:t>readChar():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display the cursor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waits until a key is pressed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while (</a:t>
            </a:r>
            <a:r>
              <a:rPr lang="en-US" sz="1200" dirty="0">
                <a:latin typeface="Consolas"/>
                <a:cs typeface="Consolas"/>
              </a:rPr>
              <a:t>keyPressed()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  <a:cs typeface="Times New Roman"/>
              </a:rPr>
              <a:t> 0):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do nothing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= code of the currently pressed key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waits until the key is released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while (</a:t>
            </a:r>
            <a:r>
              <a:rPr lang="en-US" sz="1200" dirty="0">
                <a:latin typeface="Consolas"/>
                <a:cs typeface="Consolas"/>
              </a:rPr>
              <a:t>keyPressed()</a:t>
            </a:r>
            <a:r>
              <a:rPr lang="en-US" sz="1400" dirty="0">
                <a:latin typeface="Times New Roman"/>
                <a:cs typeface="Times New Roman"/>
              </a:rPr>
              <a:t> ≠ 0):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do nothing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display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at the current cursor location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advance the cursor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latin typeface="Times New Roman"/>
                <a:cs typeface="Times New Roman"/>
              </a:rPr>
              <a:t>   return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886829" y="2556326"/>
            <a:ext cx="3681099" cy="41689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Displays the message on the screen, gets the next line (until a newLine character) from the keyboard,</a:t>
            </a:r>
            <a:b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and returns its value, as a string. */</a:t>
            </a:r>
          </a:p>
          <a:p>
            <a:pPr>
              <a:spcBef>
                <a:spcPts val="400"/>
              </a:spcBef>
            </a:pPr>
            <a:r>
              <a:rPr lang="en-US" sz="1200" b="1" dirty="0">
                <a:latin typeface="Consolas"/>
                <a:cs typeface="Consolas"/>
              </a:rPr>
              <a:t>readLine():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i="1">
                <a:latin typeface="Times New Roman"/>
                <a:cs typeface="Times New Roman"/>
              </a:rPr>
              <a:t>str</a:t>
            </a:r>
            <a:r>
              <a:rPr lang="en-US" sz="1400" dirty="0">
                <a:latin typeface="Times New Roman"/>
                <a:cs typeface="Times New Roman"/>
              </a:rPr>
              <a:t> = empty string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repeat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200" dirty="0">
                <a:latin typeface="Consolas"/>
                <a:cs typeface="Consolas"/>
              </a:rPr>
              <a:t>readChar()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if (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  <a:cs typeface="Times New Roman"/>
              </a:rPr>
              <a:t> newLine):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display newLine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return </a:t>
            </a:r>
            <a:r>
              <a:rPr lang="en-US" sz="1400" i="1">
                <a:latin typeface="Times New Roman"/>
                <a:cs typeface="Times New Roman"/>
              </a:rPr>
              <a:t>str</a:t>
            </a:r>
            <a:endParaRPr lang="en-US" sz="1400" i="1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else if (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 = backSpace):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       remove the last character from </a:t>
            </a:r>
            <a:r>
              <a:rPr lang="en-US" sz="1400" i="1">
                <a:latin typeface="Times New Roman"/>
                <a:cs typeface="Times New Roman"/>
              </a:rPr>
              <a:t>str</a:t>
            </a:r>
            <a:endParaRPr lang="en-US" sz="1400" i="1" dirty="0"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       do Output.backspace()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   else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        </a:t>
            </a:r>
            <a:r>
              <a:rPr lang="en-US" sz="1400" i="1">
                <a:latin typeface="Times New Roman"/>
                <a:cs typeface="Times New Roman"/>
              </a:rPr>
              <a:t>str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>
                <a:latin typeface="Times New Roman"/>
                <a:cs typeface="Times New Roman"/>
              </a:rPr>
              <a:t>str</a:t>
            </a:r>
            <a:r>
              <a:rPr lang="en-US" sz="1400" dirty="0">
                <a:latin typeface="Times New Roman"/>
                <a:cs typeface="Times New Roman"/>
              </a:rPr>
              <a:t>.append(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/>
                <a:cs typeface="Times New Roman"/>
              </a:rPr>
              <a:t>   return </a:t>
            </a:r>
            <a:r>
              <a:rPr lang="en-US" sz="1400" i="1">
                <a:latin typeface="Times New Roman"/>
                <a:cs typeface="Times New Roman"/>
              </a:rPr>
              <a:t>str</a:t>
            </a:r>
            <a:endParaRPr lang="en-US" sz="1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92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941117" y="997941"/>
            <a:ext cx="7041369" cy="39010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Keyboard {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6" name="Rounded Rectangle 15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26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941117" y="997941"/>
            <a:ext cx="7041369" cy="39010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Keyboard {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Returns the ASCII code (as char) of the currently pressed key,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or 0 if no key is currently pressed.*/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keyPressed()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916880" y="5078137"/>
            <a:ext cx="7303720" cy="191878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keyPressed</a:t>
            </a:r>
            <a:r>
              <a:rPr lang="en-US" sz="1800" dirty="0"/>
              <a:t>: use </a:t>
            </a:r>
            <a:r>
              <a:rPr lang="en-US" sz="1400" dirty="0">
                <a:latin typeface="Consolas"/>
                <a:cs typeface="Consolas"/>
              </a:rPr>
              <a:t>Memory.peek</a:t>
            </a:r>
            <a:r>
              <a:rPr lang="en-US" sz="1800" dirty="0"/>
              <a:t> to access the keyboard’s memory map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6" name="Rounded Rectangle 15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9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941117" y="997941"/>
            <a:ext cx="7041369" cy="39010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Keyboard {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Returns the ASCII code (as char) of the currently pressed key,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or 0 if no key is currently pressed.*/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keyPressed()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Reads the next character from the keyboard: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waits until a key is pressed and then released, then echoes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the key to the screen, and returns the value of the pressed key.*/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readChar()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916880" y="5078137"/>
            <a:ext cx="7303720" cy="191878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keyPressed</a:t>
            </a:r>
            <a:r>
              <a:rPr lang="en-US" sz="1800" dirty="0"/>
              <a:t>: use </a:t>
            </a:r>
            <a:r>
              <a:rPr lang="en-US" sz="1400" dirty="0">
                <a:latin typeface="Consolas"/>
                <a:cs typeface="Consolas"/>
              </a:rPr>
              <a:t>Memory.peek</a:t>
            </a:r>
            <a:r>
              <a:rPr lang="en-US" sz="1800" dirty="0"/>
              <a:t> to access the keyboard’s memory map</a:t>
            </a:r>
          </a:p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readChar</a:t>
            </a:r>
            <a:r>
              <a:rPr lang="en-US" sz="1800" dirty="0"/>
              <a:t>: implement the algorithm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6" name="Rounded Rectangle 15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4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941117" y="997941"/>
            <a:ext cx="7041369" cy="39010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Keyboard {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Returns the ASCII code (as char) of the currently pressed key,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or 0 if no key is currently pressed.*/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keyPressed()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Reads the next character from the keyboard: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waits until a key is pressed and then released, then echoes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the key to the screen, and returns the value of the pressed key.*/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readChar()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Prints the message on the screen, reads the next line (until a newLine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character) from the keyboard, and returns its value.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String readLine(String message) {}   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916880" y="5078137"/>
            <a:ext cx="7303720" cy="191878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keyPressed</a:t>
            </a:r>
            <a:r>
              <a:rPr lang="en-US" sz="1800" dirty="0"/>
              <a:t>: use </a:t>
            </a:r>
            <a:r>
              <a:rPr lang="en-US" sz="1400" dirty="0">
                <a:latin typeface="Consolas"/>
                <a:cs typeface="Consolas"/>
              </a:rPr>
              <a:t>Memory.peek</a:t>
            </a:r>
            <a:r>
              <a:rPr lang="en-US" sz="1800" dirty="0"/>
              <a:t> to access the keyboard’s memory map</a:t>
            </a:r>
          </a:p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readChar</a:t>
            </a:r>
            <a:r>
              <a:rPr lang="en-US" sz="1800" dirty="0"/>
              <a:t>: implement the algorithm</a:t>
            </a:r>
          </a:p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readLine</a:t>
            </a:r>
            <a:r>
              <a:rPr lang="en-US" sz="1800" dirty="0"/>
              <a:t>: implement the algorithm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6" name="Rounded Rectangle 15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61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941117" y="997941"/>
            <a:ext cx="7041369" cy="390103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Keyboard {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Returns the ASCII code (as char) of the currently pressed key,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or 0 if no key is currently pressed.*/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keyPressed()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Reads the next character from the keyboard: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waits until a key is pressed and then released, then echoes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the key to the screen, and returns the value of the pressed key.*/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char readChar() {}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Prints the message on the screen, reads the next line (until a newLine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 character) from the keyboard, and returns its value.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String readLine(String message) {}   </a:t>
            </a:r>
          </a:p>
          <a:p>
            <a:pPr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/** Prints the message on the screen, reads the next line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(until a newline character) from the keyboard, and returns its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* integer value (until the first non numeric character).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function int readInt(String message) {}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916880" y="5078137"/>
            <a:ext cx="7303720" cy="191878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keyPressed</a:t>
            </a:r>
            <a:r>
              <a:rPr lang="en-US" sz="1800" dirty="0"/>
              <a:t>: use </a:t>
            </a:r>
            <a:r>
              <a:rPr lang="en-US" sz="1400" dirty="0">
                <a:latin typeface="Consolas"/>
                <a:cs typeface="Consolas"/>
              </a:rPr>
              <a:t>Memory.peek</a:t>
            </a:r>
            <a:r>
              <a:rPr lang="en-US" sz="1800" dirty="0"/>
              <a:t> to access the keyboard’s memory map</a:t>
            </a:r>
          </a:p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readChar</a:t>
            </a:r>
            <a:r>
              <a:rPr lang="en-US" sz="1800" dirty="0"/>
              <a:t>: implement the algorithm</a:t>
            </a:r>
          </a:p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readLine</a:t>
            </a:r>
            <a:r>
              <a:rPr lang="en-US" sz="1800" dirty="0"/>
              <a:t>: implement the algorithm</a:t>
            </a:r>
          </a:p>
          <a:p>
            <a:pPr>
              <a:lnSpc>
                <a:spcPct val="100000"/>
              </a:lnSpc>
              <a:spcBef>
                <a:spcPts val="8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readInt</a:t>
            </a:r>
            <a:r>
              <a:rPr lang="en-US" sz="1800" dirty="0"/>
              <a:t>: read characters (digits) and build the integer value.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71284" y="362888"/>
            <a:ext cx="2210107" cy="839176"/>
            <a:chOff x="3481575" y="1313280"/>
            <a:chExt cx="5140296" cy="1581120"/>
          </a:xfrm>
        </p:grpSpPr>
        <p:sp>
          <p:nvSpPr>
            <p:cNvPr id="16" name="Rounded Rectangle 15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306" y="1367494"/>
              <a:ext cx="4907711" cy="139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956444" y="1517025"/>
            <a:ext cx="385186" cy="41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06086" y="1980154"/>
            <a:ext cx="385186" cy="419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828706" y="2402754"/>
            <a:ext cx="385186" cy="4195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291859" y="2892904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34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60004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44411"/>
              </p:ext>
            </p:extLst>
          </p:nvPr>
        </p:nvGraphicFramePr>
        <p:xfrm>
          <a:off x="5065558" y="989658"/>
          <a:ext cx="210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5690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84020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30675"/>
              </p:ext>
            </p:extLst>
          </p:nvPr>
        </p:nvGraphicFramePr>
        <p:xfrm>
          <a:off x="4687664" y="988544"/>
          <a:ext cx="390998" cy="1829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39774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Keyboard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moveCursor(int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printChar(char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printString(String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printInt(int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println()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backSpace()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Sys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944447" y="1387225"/>
            <a:ext cx="4441091" cy="439615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String</a:t>
            </a:r>
            <a:r>
              <a:rPr lang="en-US" dirty="0"/>
              <a:t> {</a:t>
            </a:r>
          </a:p>
          <a:p>
            <a:r>
              <a:rPr lang="en-US" dirty="0"/>
              <a:t>   constructor String </a:t>
            </a:r>
            <a:r>
              <a:rPr lang="en-US" b="1" dirty="0"/>
              <a:t>new</a:t>
            </a:r>
            <a:r>
              <a:rPr lang="en-US" dirty="0"/>
              <a:t>(int maxLength)</a:t>
            </a:r>
          </a:p>
          <a:p>
            <a:r>
              <a:rPr lang="en-US" dirty="0"/>
              <a:t>   method void   </a:t>
            </a:r>
            <a:r>
              <a:rPr lang="en-US" b="1" dirty="0"/>
              <a:t>dispose</a:t>
            </a:r>
            <a:r>
              <a:rPr lang="en-US" dirty="0"/>
              <a:t>()</a:t>
            </a:r>
          </a:p>
          <a:p>
            <a:r>
              <a:rPr lang="en-US" dirty="0"/>
              <a:t>   method int    </a:t>
            </a:r>
            <a:r>
              <a:rPr lang="en-US" b="1" dirty="0"/>
              <a:t>length</a:t>
            </a:r>
            <a:r>
              <a:rPr lang="en-US" dirty="0"/>
              <a:t>()</a:t>
            </a:r>
          </a:p>
          <a:p>
            <a:r>
              <a:rPr lang="en-US" dirty="0"/>
              <a:t>   method char   </a:t>
            </a:r>
            <a:r>
              <a:rPr lang="en-US" b="1" dirty="0"/>
              <a:t>charAt</a:t>
            </a:r>
            <a:r>
              <a:rPr lang="en-US" dirty="0"/>
              <a:t>(int j)</a:t>
            </a:r>
          </a:p>
          <a:p>
            <a:r>
              <a:rPr lang="en-US" dirty="0"/>
              <a:t>   method void   </a:t>
            </a:r>
            <a:r>
              <a:rPr lang="en-US" b="1" dirty="0"/>
              <a:t>setCharAt</a:t>
            </a:r>
            <a:r>
              <a:rPr lang="en-US" dirty="0"/>
              <a:t>(int j, char c)</a:t>
            </a:r>
          </a:p>
          <a:p>
            <a:r>
              <a:rPr lang="en-US" dirty="0"/>
              <a:t>   method String </a:t>
            </a:r>
            <a:r>
              <a:rPr lang="en-US" b="1" dirty="0"/>
              <a:t>appendChar</a:t>
            </a:r>
            <a:r>
              <a:rPr lang="en-US" dirty="0"/>
              <a:t>(char c)</a:t>
            </a:r>
          </a:p>
          <a:p>
            <a:r>
              <a:rPr lang="en-US" dirty="0"/>
              <a:t>   method void   </a:t>
            </a:r>
            <a:r>
              <a:rPr lang="en-US" b="1" dirty="0"/>
              <a:t>eraseLastChar</a:t>
            </a:r>
            <a:r>
              <a:rPr lang="en-US" dirty="0"/>
              <a:t>()</a:t>
            </a:r>
          </a:p>
          <a:p>
            <a:r>
              <a:rPr lang="en-US" dirty="0"/>
              <a:t>   method int    </a:t>
            </a:r>
            <a:r>
              <a:rPr lang="en-US" b="1" dirty="0"/>
              <a:t>intValue</a:t>
            </a:r>
            <a:r>
              <a:rPr lang="en-US" dirty="0"/>
              <a:t>()</a:t>
            </a:r>
          </a:p>
          <a:p>
            <a:r>
              <a:rPr lang="en-US" dirty="0"/>
              <a:t>   method void   </a:t>
            </a:r>
            <a:r>
              <a:rPr lang="en-US" b="1" dirty="0"/>
              <a:t>setInt</a:t>
            </a:r>
            <a:r>
              <a:rPr lang="en-US" dirty="0"/>
              <a:t>(int j)</a:t>
            </a:r>
          </a:p>
          <a:p>
            <a:r>
              <a:rPr lang="en-US" dirty="0"/>
              <a:t>   function char </a:t>
            </a:r>
            <a:r>
              <a:rPr lang="en-US" b="1" dirty="0"/>
              <a:t>backSpace</a:t>
            </a:r>
            <a:r>
              <a:rPr lang="en-US" dirty="0"/>
              <a:t>()</a:t>
            </a:r>
          </a:p>
          <a:p>
            <a:r>
              <a:rPr lang="en-US" dirty="0"/>
              <a:t>   function char </a:t>
            </a:r>
            <a:r>
              <a:rPr lang="en-US" b="1" dirty="0"/>
              <a:t>doubleQuote</a:t>
            </a:r>
            <a:r>
              <a:rPr lang="en-US" dirty="0"/>
              <a:t>()</a:t>
            </a:r>
          </a:p>
          <a:p>
            <a:r>
              <a:rPr lang="en-US" dirty="0"/>
              <a:t>   function char </a:t>
            </a:r>
            <a:r>
              <a:rPr lang="en-US" b="1" dirty="0"/>
              <a:t>newLine</a:t>
            </a:r>
            <a:r>
              <a:rPr lang="en-US" dirty="0"/>
              <a:t>()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51220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nsolas"/>
                <a:cs typeface="Consolas"/>
              </a:rPr>
              <a:t>String</a:t>
            </a:r>
            <a:r>
              <a:rPr lang="en-US" dirty="0"/>
              <a:t> </a:t>
            </a:r>
            <a:r>
              <a:rPr lang="en-US" sz="2400" dirty="0"/>
              <a:t>API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793345" y="946614"/>
            <a:ext cx="5832884" cy="555066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504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Represents a string object. Implements the String type.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class String {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Constructs a new empty string with a maximum length.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constructor String new(int maxLength)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De-allocates the string and frees its memory space.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dispose()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/** Returns the length of this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int length()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Returns the character value at the specified index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char charAt(int j)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Sets the j'th character of this string to the given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setCharAt(int j, char c)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Appends the given character to the end of this string, and returns the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String appendChar(char c)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   /** Erases the last character from this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eraseLastChar()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Returns the integer value of this string until the first non-numeric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int intValue()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Sets this String to the representation of the given number.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setInt(int number)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Returns the new line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function char newLine()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Returns the backspace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function char backSpace()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/** Returns the double quote (")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function char doubleQuote() {}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81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client’s view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43073" y="941013"/>
            <a:ext cx="5894967" cy="5044474"/>
            <a:chOff x="1743073" y="941013"/>
            <a:chExt cx="5894967" cy="5044474"/>
          </a:xfrm>
        </p:grpSpPr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1858632" y="1278784"/>
              <a:ext cx="5779408" cy="470670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201600" tIns="14400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latin typeface="Consolas"/>
                  <a:cs typeface="Consolas"/>
                </a:rPr>
                <a:t>var String s;            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// declares a String variable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latin typeface="Consolas"/>
                  <a:cs typeface="Consolas"/>
                </a:rPr>
                <a:t>var int x;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43073" y="941013"/>
              <a:ext cx="417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Typical string usage (in some Jack class):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81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client’s view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858632" y="1278784"/>
            <a:ext cx="5779408" cy="470670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var String s;         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declares a String variable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var int x;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s = String.new(6);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constructs a string with a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                          // maximum capacity of 6 characters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s = s.appendChar(97);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s = "a"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s = s.appendChar(98);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s = "ab"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s = s.appendChar(99);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s = "abc"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s = s.appendChar(100);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s = "abcd"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x = s.length();   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x = 4 (actual length)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do s.setInt(314);        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s = "314"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x = 2 * s.intValue();   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x = 628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948174" y="4244923"/>
            <a:ext cx="1076795" cy="432711"/>
          </a:xfrm>
          <a:prstGeom prst="wedgeRoundRectCallout">
            <a:avLst>
              <a:gd name="adj1" fmla="val 115776"/>
              <a:gd name="adj2" fmla="val 63730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4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int to string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249882" y="5853733"/>
            <a:ext cx="1076795" cy="432711"/>
          </a:xfrm>
          <a:prstGeom prst="wedgeRoundRectCallout">
            <a:avLst>
              <a:gd name="adj1" fmla="val -13719"/>
              <a:gd name="adj2" fmla="val -129187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4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string to 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3073" y="941013"/>
            <a:ext cx="417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Typical string usage (in some Jack class):</a:t>
            </a:r>
          </a:p>
        </p:txBody>
      </p:sp>
    </p:spTree>
    <p:extLst>
      <p:ext uri="{BB962C8B-B14F-4D97-AF65-F5344CB8AC3E}">
        <p14:creationId xmlns:p14="http://schemas.microsoft.com/office/powerpoint/2010/main" val="19707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 </a:t>
            </a:r>
            <a:r>
              <a:rPr lang="en-US" sz="1600" dirty="0">
                <a:latin typeface="Wingdings"/>
                <a:ea typeface="Wingdings"/>
                <a:cs typeface="Wingdings"/>
                <a:sym typeface="Wingdings"/>
              </a:rPr>
              <a:t>   </a:t>
            </a:r>
            <a:r>
              <a:rPr lang="en-US" dirty="0">
                <a:sym typeface="Wingdings"/>
              </a:rPr>
              <a:t>s</a:t>
            </a:r>
            <a:r>
              <a:rPr lang="en-US" dirty="0"/>
              <a:t>tring algorithms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42371" y="1626322"/>
            <a:ext cx="3736180" cy="3153497"/>
            <a:chOff x="642371" y="1626322"/>
            <a:chExt cx="3736180" cy="3153497"/>
          </a:xfrm>
        </p:grpSpPr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642371" y="1626322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int to string: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704786" y="1986503"/>
              <a:ext cx="3673765" cy="27933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</a:rPr>
                <a:t>// Returns the string representation of</a:t>
              </a:r>
            </a:p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</a:rPr>
                <a:t>// a non-negative integer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latin typeface="Times New Roman"/>
                </a:rPr>
                <a:t>int2String</a:t>
              </a:r>
              <a:r>
                <a:rPr lang="en-US" sz="800" b="1" dirty="0">
                  <a:latin typeface="Times New Roman"/>
                </a:rPr>
                <a:t> </a:t>
              </a:r>
              <a:r>
                <a:rPr lang="en-US" sz="1400" b="1" dirty="0">
                  <a:latin typeface="Times New Roman"/>
                </a:rPr>
                <a:t>(</a:t>
              </a:r>
              <a:r>
                <a:rPr lang="en-US" sz="1400" b="1" i="1" dirty="0">
                  <a:latin typeface="Times New Roman"/>
                </a:rPr>
                <a:t>val</a:t>
              </a:r>
              <a:r>
                <a:rPr lang="en-US" sz="1400" b="1" dirty="0">
                  <a:latin typeface="Times New Roman"/>
                </a:rPr>
                <a:t>)</a:t>
              </a:r>
              <a:r>
                <a:rPr lang="en-US" sz="800" b="1" dirty="0">
                  <a:latin typeface="Times New Roman"/>
                </a:rPr>
                <a:t> </a:t>
              </a:r>
              <a:r>
                <a:rPr lang="en-US" sz="1400" b="1" dirty="0">
                  <a:latin typeface="Times New Roman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400" b="1" i="1" dirty="0">
                  <a:latin typeface="Times New Roman"/>
                </a:rPr>
                <a:t>      </a:t>
              </a:r>
              <a:endParaRPr lang="en-US" sz="1400" dirty="0">
                <a:latin typeface="Consolas"/>
                <a:cs typeface="Consola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86349" y="337461"/>
            <a:ext cx="570386" cy="5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 </a:t>
            </a:r>
            <a:r>
              <a:rPr lang="en-US" sz="1600" dirty="0">
                <a:latin typeface="Wingdings"/>
                <a:ea typeface="Wingdings"/>
                <a:cs typeface="Wingdings"/>
                <a:sym typeface="Wingdings"/>
              </a:rPr>
              <a:t>   </a:t>
            </a:r>
            <a:r>
              <a:rPr lang="en-US" dirty="0">
                <a:sym typeface="Wingdings"/>
              </a:rPr>
              <a:t>s</a:t>
            </a:r>
            <a:r>
              <a:rPr lang="en-US" dirty="0"/>
              <a:t>tring algorithms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642371" y="1626322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int to string: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04786" y="1986503"/>
            <a:ext cx="3673765" cy="279331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the string representation of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</a:rPr>
              <a:t>// a non-negative integer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Times New Roman"/>
              </a:rPr>
              <a:t>int2String</a:t>
            </a:r>
            <a:r>
              <a:rPr lang="en-US" sz="800" b="1" dirty="0">
                <a:latin typeface="Times New Roman"/>
              </a:rPr>
              <a:t> </a:t>
            </a:r>
            <a:r>
              <a:rPr lang="en-US" sz="1400" b="1" dirty="0">
                <a:latin typeface="Times New Roman"/>
              </a:rPr>
              <a:t>(</a:t>
            </a:r>
            <a:r>
              <a:rPr lang="en-US" sz="1400" b="1" i="1" dirty="0">
                <a:latin typeface="Times New Roman"/>
              </a:rPr>
              <a:t>val</a:t>
            </a:r>
            <a:r>
              <a:rPr lang="en-US" sz="1400" b="1" dirty="0">
                <a:latin typeface="Times New Roman"/>
              </a:rPr>
              <a:t>)</a:t>
            </a:r>
            <a:r>
              <a:rPr lang="en-US" sz="800" b="1" dirty="0">
                <a:latin typeface="Times New Roman"/>
              </a:rPr>
              <a:t> </a:t>
            </a:r>
            <a:r>
              <a:rPr lang="en-US" sz="1400" b="1" dirty="0">
                <a:latin typeface="Times New Roman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b="1" i="1" dirty="0">
                <a:latin typeface="Times New Roman"/>
              </a:rPr>
              <a:t>      </a:t>
            </a:r>
            <a:r>
              <a:rPr lang="es-ES_tradnl" sz="1400" i="1" dirty="0">
                <a:latin typeface="Times New Roman"/>
              </a:rPr>
              <a:t>lastDigit</a:t>
            </a:r>
            <a:r>
              <a:rPr lang="es-ES_tradnl" sz="1400" dirty="0">
                <a:latin typeface="Times New Roman"/>
              </a:rPr>
              <a:t> = </a:t>
            </a:r>
            <a:r>
              <a:rPr lang="es-ES_tradnl" sz="1400" i="1" dirty="0">
                <a:latin typeface="Times New Roman"/>
              </a:rPr>
              <a:t>val</a:t>
            </a:r>
            <a:r>
              <a:rPr lang="es-ES_tradnl" sz="1400" dirty="0">
                <a:latin typeface="Times New Roman"/>
              </a:rPr>
              <a:t> % 10</a:t>
            </a:r>
          </a:p>
          <a:p>
            <a:pPr>
              <a:spcBef>
                <a:spcPts val="600"/>
              </a:spcBef>
            </a:pPr>
            <a:r>
              <a:rPr lang="es-ES_tradnl" sz="1400" i="1" dirty="0">
                <a:latin typeface="Times New Roman"/>
              </a:rPr>
              <a:t>      c</a:t>
            </a:r>
            <a:r>
              <a:rPr lang="es-ES_tradnl" sz="1400" dirty="0">
                <a:latin typeface="Times New Roman"/>
              </a:rPr>
              <a:t> = character representing </a:t>
            </a:r>
            <a:r>
              <a:rPr lang="es-ES_tradnl" sz="1400" i="1" dirty="0">
                <a:latin typeface="Times New Roman"/>
              </a:rPr>
              <a:t>lastDigit</a:t>
            </a:r>
            <a:endParaRPr lang="es-ES_tradnl" sz="1400" dirty="0">
              <a:latin typeface="Times New Roman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</a:rPr>
              <a:t>      if (</a:t>
            </a:r>
            <a:r>
              <a:rPr lang="en-US" sz="1400" i="1" dirty="0">
                <a:latin typeface="Times New Roman"/>
              </a:rPr>
              <a:t>val</a:t>
            </a:r>
            <a:r>
              <a:rPr lang="en-US" sz="1400" dirty="0">
                <a:latin typeface="Times New Roman"/>
              </a:rPr>
              <a:t> &lt; 10)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</a:rPr>
              <a:t>            return  </a:t>
            </a:r>
            <a:r>
              <a:rPr lang="en-US" sz="1400" i="1" dirty="0">
                <a:latin typeface="Times New Roman"/>
              </a:rPr>
              <a:t>c</a:t>
            </a:r>
            <a:r>
              <a:rPr lang="en-US" sz="1400" dirty="0">
                <a:latin typeface="Times New Roman"/>
              </a:rPr>
              <a:t>  (as a string)</a:t>
            </a:r>
          </a:p>
          <a:p>
            <a:pPr>
              <a:spcBef>
                <a:spcPts val="600"/>
              </a:spcBef>
            </a:pPr>
            <a:r>
              <a:rPr lang="da-DK" sz="1400" dirty="0">
                <a:latin typeface="Times New Roman"/>
              </a:rPr>
              <a:t>      else</a:t>
            </a:r>
          </a:p>
          <a:p>
            <a:pPr>
              <a:spcBef>
                <a:spcPts val="600"/>
              </a:spcBef>
            </a:pPr>
            <a:r>
              <a:rPr lang="da-DK" sz="1400" dirty="0">
                <a:latin typeface="Times New Roman"/>
              </a:rPr>
              <a:t>            return  int2String</a:t>
            </a:r>
            <a:r>
              <a:rPr lang="da-DK" sz="800" dirty="0">
                <a:latin typeface="Times New Roman"/>
              </a:rPr>
              <a:t> </a:t>
            </a:r>
            <a:r>
              <a:rPr lang="da-DK" sz="1400" dirty="0">
                <a:latin typeface="Times New Roman"/>
              </a:rPr>
              <a:t>(</a:t>
            </a:r>
            <a:r>
              <a:rPr lang="da-DK" sz="1400" i="1" dirty="0">
                <a:latin typeface="Times New Roman"/>
              </a:rPr>
              <a:t>val</a:t>
            </a:r>
            <a:r>
              <a:rPr lang="da-DK" sz="1400" dirty="0">
                <a:latin typeface="Times New Roman"/>
              </a:rPr>
              <a:t> / 10</a:t>
            </a:r>
            <a:r>
              <a:rPr lang="da-DK" sz="1400" spc="160" dirty="0">
                <a:latin typeface="Times New Roman"/>
              </a:rPr>
              <a:t>)</a:t>
            </a:r>
            <a:r>
              <a:rPr lang="da-DK" sz="1400" b="1" spc="160" dirty="0">
                <a:latin typeface="Times New Roman"/>
              </a:rPr>
              <a:t>.</a:t>
            </a:r>
            <a:r>
              <a:rPr lang="da-DK" sz="1400" dirty="0">
                <a:latin typeface="Times New Roman"/>
              </a:rPr>
              <a:t>append(</a:t>
            </a:r>
            <a:r>
              <a:rPr lang="da-DK" sz="1400" i="1" dirty="0">
                <a:latin typeface="Times New Roman"/>
              </a:rPr>
              <a:t>c</a:t>
            </a:r>
            <a:r>
              <a:rPr lang="da-DK" sz="1400" dirty="0">
                <a:latin typeface="Times New Roman"/>
              </a:rPr>
              <a:t>)</a:t>
            </a:r>
            <a:endParaRPr lang="en-US" sz="1400" dirty="0">
              <a:latin typeface="Consolas"/>
              <a:cs typeface="Consola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12529" y="1647874"/>
            <a:ext cx="3351822" cy="3162732"/>
            <a:chOff x="4712529" y="1647874"/>
            <a:chExt cx="3351822" cy="3162732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712529" y="1647874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string to int: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4774945" y="2008054"/>
              <a:ext cx="3289406" cy="280255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</a:rPr>
                <a:t>// Returns the integer value of a string</a:t>
              </a:r>
            </a:p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</a:rPr>
                <a:t>// of digit characters, assuming that </a:t>
              </a:r>
              <a:r>
                <a:rPr lang="en-US" sz="1400">
                  <a:solidFill>
                    <a:srgbClr val="008000"/>
                  </a:solidFill>
                  <a:latin typeface="Times New Roman"/>
                </a:rPr>
                <a:t>str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</a:rPr>
                <a:t>[0]</a:t>
              </a:r>
            </a:p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</a:rPr>
                <a:t>// represents the most significant digit.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latin typeface="Times New Roman"/>
                </a:rPr>
                <a:t>string2Int</a:t>
              </a:r>
              <a:r>
                <a:rPr lang="en-US" sz="800" b="1" dirty="0">
                  <a:latin typeface="Times New Roman"/>
                </a:rPr>
                <a:t> </a:t>
              </a:r>
              <a:r>
                <a:rPr lang="en-US" sz="1400" b="1" dirty="0">
                  <a:latin typeface="Times New Roman"/>
                </a:rPr>
                <a:t>(</a:t>
              </a:r>
              <a:r>
                <a:rPr lang="en-US" sz="1400" b="1" i="1">
                  <a:latin typeface="Times New Roman"/>
                </a:rPr>
                <a:t>str</a:t>
              </a:r>
              <a:r>
                <a:rPr lang="en-US" sz="1400" b="1" dirty="0">
                  <a:latin typeface="Times New Roman"/>
                </a:rPr>
                <a:t>)</a:t>
              </a:r>
              <a:r>
                <a:rPr lang="en-US" sz="800" b="1" dirty="0">
                  <a:latin typeface="Times New Roman"/>
                </a:rPr>
                <a:t> </a:t>
              </a:r>
              <a:r>
                <a:rPr lang="en-US" sz="1400" b="1" dirty="0">
                  <a:latin typeface="Times New Roman"/>
                </a:rPr>
                <a:t>:</a:t>
              </a:r>
              <a:endParaRPr lang="en-US" sz="1400" b="1" u="sng" dirty="0">
                <a:latin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latin typeface="Times New Roman"/>
                </a:rPr>
                <a:t>      </a:t>
              </a:r>
              <a:endParaRPr lang="sk-SK" sz="1400">
                <a:latin typeface="Times New Roman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86349" y="337461"/>
            <a:ext cx="570386" cy="5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4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 </a:t>
            </a:r>
            <a:r>
              <a:rPr lang="en-US" sz="1600" dirty="0">
                <a:latin typeface="Wingdings"/>
                <a:ea typeface="Wingdings"/>
                <a:cs typeface="Wingdings"/>
                <a:sym typeface="Wingdings"/>
              </a:rPr>
              <a:t>   </a:t>
            </a:r>
            <a:r>
              <a:rPr lang="en-US" dirty="0">
                <a:sym typeface="Wingdings"/>
              </a:rPr>
              <a:t>s</a:t>
            </a:r>
            <a:r>
              <a:rPr lang="en-US" dirty="0"/>
              <a:t>tring algorithms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642371" y="1626322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int to string: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04786" y="1986503"/>
            <a:ext cx="3673765" cy="279331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the string representation of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</a:rPr>
              <a:t>// a non-negative integer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Times New Roman"/>
              </a:rPr>
              <a:t>int2String</a:t>
            </a:r>
            <a:r>
              <a:rPr lang="en-US" sz="800" b="1" dirty="0">
                <a:latin typeface="Times New Roman"/>
              </a:rPr>
              <a:t> </a:t>
            </a:r>
            <a:r>
              <a:rPr lang="en-US" sz="1400" b="1" dirty="0">
                <a:latin typeface="Times New Roman"/>
              </a:rPr>
              <a:t>(</a:t>
            </a:r>
            <a:r>
              <a:rPr lang="en-US" sz="1400" b="1" i="1" dirty="0">
                <a:latin typeface="Times New Roman"/>
              </a:rPr>
              <a:t>val</a:t>
            </a:r>
            <a:r>
              <a:rPr lang="en-US" sz="1400" b="1" dirty="0">
                <a:latin typeface="Times New Roman"/>
              </a:rPr>
              <a:t>)</a:t>
            </a:r>
            <a:r>
              <a:rPr lang="en-US" sz="800" b="1" dirty="0">
                <a:latin typeface="Times New Roman"/>
              </a:rPr>
              <a:t> </a:t>
            </a:r>
            <a:r>
              <a:rPr lang="en-US" sz="1400" b="1" dirty="0">
                <a:latin typeface="Times New Roman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b="1" i="1" dirty="0">
                <a:latin typeface="Times New Roman"/>
              </a:rPr>
              <a:t>      </a:t>
            </a:r>
            <a:r>
              <a:rPr lang="es-ES_tradnl" sz="1400" i="1" dirty="0">
                <a:latin typeface="Times New Roman"/>
              </a:rPr>
              <a:t>lastDigit</a:t>
            </a:r>
            <a:r>
              <a:rPr lang="es-ES_tradnl" sz="1400" dirty="0">
                <a:latin typeface="Times New Roman"/>
              </a:rPr>
              <a:t> = </a:t>
            </a:r>
            <a:r>
              <a:rPr lang="es-ES_tradnl" sz="1400" i="1" dirty="0">
                <a:latin typeface="Times New Roman"/>
              </a:rPr>
              <a:t>val</a:t>
            </a:r>
            <a:r>
              <a:rPr lang="es-ES_tradnl" sz="1400" dirty="0">
                <a:latin typeface="Times New Roman"/>
              </a:rPr>
              <a:t> % 10</a:t>
            </a:r>
          </a:p>
          <a:p>
            <a:pPr>
              <a:spcBef>
                <a:spcPts val="600"/>
              </a:spcBef>
            </a:pPr>
            <a:r>
              <a:rPr lang="es-ES_tradnl" sz="1400" i="1" dirty="0">
                <a:latin typeface="Times New Roman"/>
              </a:rPr>
              <a:t>      c</a:t>
            </a:r>
            <a:r>
              <a:rPr lang="es-ES_tradnl" sz="1400" dirty="0">
                <a:latin typeface="Times New Roman"/>
              </a:rPr>
              <a:t> = character representing </a:t>
            </a:r>
            <a:r>
              <a:rPr lang="es-ES_tradnl" sz="1400" i="1" dirty="0">
                <a:latin typeface="Times New Roman"/>
              </a:rPr>
              <a:t>lastDigit</a:t>
            </a:r>
            <a:endParaRPr lang="es-ES_tradnl" sz="1400" dirty="0">
              <a:latin typeface="Times New Roman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</a:rPr>
              <a:t>      if (</a:t>
            </a:r>
            <a:r>
              <a:rPr lang="en-US" sz="1400" i="1" dirty="0">
                <a:latin typeface="Times New Roman"/>
              </a:rPr>
              <a:t>val</a:t>
            </a:r>
            <a:r>
              <a:rPr lang="en-US" sz="1400" dirty="0">
                <a:latin typeface="Times New Roman"/>
              </a:rPr>
              <a:t> &lt; 10)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</a:rPr>
              <a:t>            return  </a:t>
            </a:r>
            <a:r>
              <a:rPr lang="en-US" sz="1400" i="1" dirty="0">
                <a:latin typeface="Times New Roman"/>
              </a:rPr>
              <a:t>c</a:t>
            </a:r>
            <a:r>
              <a:rPr lang="en-US" sz="1400" dirty="0">
                <a:latin typeface="Times New Roman"/>
              </a:rPr>
              <a:t>  (as a string)</a:t>
            </a:r>
          </a:p>
          <a:p>
            <a:pPr>
              <a:spcBef>
                <a:spcPts val="600"/>
              </a:spcBef>
            </a:pPr>
            <a:r>
              <a:rPr lang="da-DK" sz="1400" dirty="0">
                <a:latin typeface="Times New Roman"/>
              </a:rPr>
              <a:t>      else</a:t>
            </a:r>
          </a:p>
          <a:p>
            <a:pPr>
              <a:spcBef>
                <a:spcPts val="600"/>
              </a:spcBef>
            </a:pPr>
            <a:r>
              <a:rPr lang="da-DK" sz="1400" dirty="0">
                <a:latin typeface="Times New Roman"/>
              </a:rPr>
              <a:t>            return  int2String</a:t>
            </a:r>
            <a:r>
              <a:rPr lang="da-DK" sz="800" dirty="0">
                <a:latin typeface="Times New Roman"/>
              </a:rPr>
              <a:t> </a:t>
            </a:r>
            <a:r>
              <a:rPr lang="da-DK" sz="1400" dirty="0">
                <a:latin typeface="Times New Roman"/>
              </a:rPr>
              <a:t>(</a:t>
            </a:r>
            <a:r>
              <a:rPr lang="da-DK" sz="1400" i="1" dirty="0">
                <a:latin typeface="Times New Roman"/>
              </a:rPr>
              <a:t>val</a:t>
            </a:r>
            <a:r>
              <a:rPr lang="da-DK" sz="1400" dirty="0">
                <a:latin typeface="Times New Roman"/>
              </a:rPr>
              <a:t> / 10</a:t>
            </a:r>
            <a:r>
              <a:rPr lang="da-DK" sz="1400" spc="160" dirty="0">
                <a:latin typeface="Times New Roman"/>
              </a:rPr>
              <a:t>)</a:t>
            </a:r>
            <a:r>
              <a:rPr lang="da-DK" sz="1400" b="1" spc="160" dirty="0">
                <a:latin typeface="Times New Roman"/>
              </a:rPr>
              <a:t>.</a:t>
            </a:r>
            <a:r>
              <a:rPr lang="da-DK" sz="1400" dirty="0">
                <a:latin typeface="Times New Roman"/>
              </a:rPr>
              <a:t>append(</a:t>
            </a:r>
            <a:r>
              <a:rPr lang="da-DK" sz="1400" i="1" dirty="0">
                <a:latin typeface="Times New Roman"/>
              </a:rPr>
              <a:t>c</a:t>
            </a:r>
            <a:r>
              <a:rPr lang="da-DK" sz="1400" dirty="0">
                <a:latin typeface="Times New Roman"/>
              </a:rPr>
              <a:t>)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712529" y="1647874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string to int: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774945" y="2008054"/>
            <a:ext cx="3289406" cy="280255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the integer value of a string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</a:rPr>
              <a:t>// of digit characters, assuming that </a:t>
            </a:r>
            <a:r>
              <a:rPr lang="en-US" sz="1400">
                <a:solidFill>
                  <a:srgbClr val="008000"/>
                </a:solidFill>
                <a:latin typeface="Times New Roman"/>
              </a:rPr>
              <a:t>str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[0]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represents the most significant digit.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Times New Roman"/>
              </a:rPr>
              <a:t>string2Int</a:t>
            </a:r>
            <a:r>
              <a:rPr lang="en-US" sz="800" b="1" dirty="0">
                <a:latin typeface="Times New Roman"/>
              </a:rPr>
              <a:t> </a:t>
            </a:r>
            <a:r>
              <a:rPr lang="en-US" sz="1400" b="1" dirty="0">
                <a:latin typeface="Times New Roman"/>
              </a:rPr>
              <a:t>(</a:t>
            </a:r>
            <a:r>
              <a:rPr lang="en-US" sz="1400" b="1" i="1">
                <a:latin typeface="Times New Roman"/>
              </a:rPr>
              <a:t>str</a:t>
            </a:r>
            <a:r>
              <a:rPr lang="en-US" sz="1400" b="1" dirty="0">
                <a:latin typeface="Times New Roman"/>
              </a:rPr>
              <a:t>)</a:t>
            </a:r>
            <a:r>
              <a:rPr lang="en-US" sz="800" b="1" dirty="0">
                <a:latin typeface="Times New Roman"/>
              </a:rPr>
              <a:t> </a:t>
            </a:r>
            <a:r>
              <a:rPr lang="en-US" sz="1400" b="1" dirty="0">
                <a:latin typeface="Times New Roman"/>
              </a:rPr>
              <a:t>:</a:t>
            </a:r>
            <a:endParaRPr lang="en-US" sz="1400" b="1" u="sng" dirty="0">
              <a:latin typeface="Times New Roman"/>
            </a:endParaRP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</a:rPr>
              <a:t>      val</a:t>
            </a:r>
            <a:r>
              <a:rPr lang="en-US" sz="1400" dirty="0">
                <a:latin typeface="Times New Roman"/>
              </a:rPr>
              <a:t> = 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</a:rPr>
              <a:t>      for (</a:t>
            </a:r>
            <a:r>
              <a:rPr lang="en-US" sz="800" dirty="0">
                <a:latin typeface="Times New Roman"/>
              </a:rPr>
              <a:t> </a:t>
            </a:r>
            <a:r>
              <a:rPr lang="en-US" sz="1400" i="1" dirty="0">
                <a:latin typeface="Times New Roman"/>
              </a:rPr>
              <a:t>i</a:t>
            </a:r>
            <a:r>
              <a:rPr lang="en-US" sz="1400" dirty="0">
                <a:latin typeface="Times New Roman"/>
              </a:rPr>
              <a:t> = 0 ... </a:t>
            </a:r>
            <a:r>
              <a:rPr lang="en-US" sz="1400">
                <a:latin typeface="Times New Roman"/>
              </a:rPr>
              <a:t>str</a:t>
            </a:r>
            <a:r>
              <a:rPr lang="en-US" sz="1400" dirty="0">
                <a:latin typeface="Times New Roman"/>
              </a:rPr>
              <a:t>.length</a:t>
            </a:r>
            <a:r>
              <a:rPr lang="en-US" sz="800" dirty="0">
                <a:latin typeface="Times New Roman"/>
              </a:rPr>
              <a:t> </a:t>
            </a:r>
            <a:r>
              <a:rPr lang="en-US" sz="1400" dirty="0">
                <a:latin typeface="Times New Roman"/>
              </a:rPr>
              <a:t>) do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latin typeface="Times New Roman"/>
              </a:rPr>
              <a:t>            d</a:t>
            </a:r>
            <a:r>
              <a:rPr lang="en-US" sz="1400" dirty="0">
                <a:latin typeface="Times New Roman"/>
              </a:rPr>
              <a:t> = integer value of </a:t>
            </a:r>
            <a:r>
              <a:rPr lang="en-US" sz="1400" i="1">
                <a:latin typeface="Times New Roman"/>
              </a:rPr>
              <a:t>str</a:t>
            </a:r>
            <a:r>
              <a:rPr lang="en-US" sz="1400" dirty="0">
                <a:latin typeface="Times New Roman"/>
              </a:rPr>
              <a:t>[</a:t>
            </a:r>
            <a:r>
              <a:rPr lang="en-US" sz="1400" i="1" dirty="0">
                <a:latin typeface="Times New Roman"/>
              </a:rPr>
              <a:t>i</a:t>
            </a:r>
            <a:r>
              <a:rPr lang="en-US" sz="1400" dirty="0">
                <a:latin typeface="Times New Roman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sk-SK" sz="1400" i="1">
                <a:latin typeface="Times New Roman"/>
              </a:rPr>
              <a:t>            val</a:t>
            </a:r>
            <a:r>
              <a:rPr lang="sk-SK" sz="1400">
                <a:latin typeface="Times New Roman"/>
              </a:rPr>
              <a:t> = </a:t>
            </a:r>
            <a:r>
              <a:rPr lang="sk-SK" sz="1400" i="1">
                <a:latin typeface="Times New Roman"/>
              </a:rPr>
              <a:t>val</a:t>
            </a:r>
            <a:r>
              <a:rPr lang="sk-SK" sz="1400">
                <a:latin typeface="Times New Roman"/>
              </a:rPr>
              <a:t> * 10 + </a:t>
            </a:r>
            <a:r>
              <a:rPr lang="sk-SK" sz="1400" i="1">
                <a:latin typeface="Times New Roman"/>
              </a:rPr>
              <a:t>d</a:t>
            </a:r>
            <a:endParaRPr lang="sk-SK" sz="1400">
              <a:latin typeface="Times New Roman"/>
            </a:endParaRPr>
          </a:p>
          <a:p>
            <a:pPr>
              <a:spcBef>
                <a:spcPts val="600"/>
              </a:spcBef>
            </a:pPr>
            <a:r>
              <a:rPr lang="sk-SK" sz="1400">
                <a:latin typeface="Times New Roman"/>
              </a:rPr>
              <a:t>       return  </a:t>
            </a:r>
            <a:r>
              <a:rPr lang="sk-SK" sz="1400" i="1">
                <a:latin typeface="Times New Roman"/>
              </a:rPr>
              <a:t>val</a:t>
            </a:r>
            <a:endParaRPr lang="sk-SK" sz="1400"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86349" y="337461"/>
            <a:ext cx="570386" cy="570386"/>
          </a:xfrm>
          <a:prstGeom prst="rect">
            <a:avLst/>
          </a:prstGeom>
        </p:spPr>
      </p:pic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726818" y="5354617"/>
            <a:ext cx="7303720" cy="494663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SzPct val="123000"/>
              <a:buNone/>
            </a:pPr>
            <a:r>
              <a:rPr lang="en-US" sz="1800" dirty="0"/>
              <a:t>These algorithms will help us implement the </a:t>
            </a:r>
            <a:r>
              <a:rPr lang="en-US" sz="1600" dirty="0">
                <a:latin typeface="Consolas"/>
                <a:cs typeface="Consolas"/>
              </a:rPr>
              <a:t>String</a:t>
            </a:r>
            <a:r>
              <a:rPr lang="en-US" sz="1800" dirty="0"/>
              <a:t> class API.</a:t>
            </a:r>
          </a:p>
        </p:txBody>
      </p:sp>
    </p:spTree>
    <p:extLst>
      <p:ext uri="{BB962C8B-B14F-4D97-AF65-F5344CB8AC3E}">
        <p14:creationId xmlns:p14="http://schemas.microsoft.com/office/powerpoint/2010/main" val="26903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nsolas"/>
                <a:cs typeface="Consolas"/>
              </a:rPr>
              <a:t>String</a:t>
            </a:r>
            <a:r>
              <a:rPr lang="en-US" dirty="0"/>
              <a:t> </a:t>
            </a:r>
            <a:r>
              <a:rPr lang="en-US" sz="2400" dirty="0"/>
              <a:t>API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793345" y="946614"/>
            <a:ext cx="5608265" cy="555066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504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Represents a string object. Implements the String type.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class String {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Constructs a new empty string with a maximum length.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constructor String new(int maxLength)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De-allocates the string and frees its memory space.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dispose()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/** Returns the length of this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int length()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Returns the character value at the specified index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char charAt(int j)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Sets the j'th character of this string to the given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setCharAt(int j, char c)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Appends the given character to the end of this string, and returns the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String appendChar(char c)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   /** Erases the last character from this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eraseLastChar()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Returns the integer value of this string until the first non-numeric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int intValue()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Sets this String to the representation of the given number.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setInt(int number)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Returns the new line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function char newLine()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Returns the backspace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function char backSpace()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/** Returns the double quote (")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function char doubleQuote() {}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158320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nsolas"/>
                <a:cs typeface="Consolas"/>
              </a:rPr>
              <a:t>String</a:t>
            </a:r>
            <a:r>
              <a:rPr lang="en-US" dirty="0"/>
              <a:t> class implementation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93345" y="946614"/>
            <a:ext cx="5608265" cy="55593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504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Represents a string object. Implements the String type.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class String {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5576040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nsolas"/>
                <a:cs typeface="Consolas"/>
              </a:rPr>
              <a:t>String</a:t>
            </a:r>
            <a:r>
              <a:rPr lang="en-US" dirty="0"/>
              <a:t> class implementation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93345" y="946614"/>
            <a:ext cx="5608265" cy="55593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504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Represents a string object. Implements the String type.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class String {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field Array str;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field int length;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Constructs a new empty String with a maximum length.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constructor String new(int maxLength) {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   let str = Array.new(maxLength);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   let length = 0;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   return this;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   /** De-allocates the string and frees its memory space.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dispose()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/** Returns the length of this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int length()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Returns the character value at the specified index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char charAt(int j)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Sets the j'th character of this string to the given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setCharAt(int j, char c)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Appends the given character to the end of this string, and returns the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String appendChar(char c)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   /** Erases the last character from this string.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eraseLastChar()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/** Returns the integer value of this string until the first non-numeric character.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int intValue() {}</a:t>
            </a:r>
          </a:p>
          <a:p>
            <a:pPr>
              <a:spcBef>
                <a:spcPts val="8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/** Sets this String to the representation of the given number.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method void setInt(int number) {}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// Remaining functions: newLine(), backSpace(), doubleQuote()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754039" y="1117630"/>
            <a:ext cx="2965004" cy="3824450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SzPct val="123000"/>
              <a:buNone/>
            </a:pPr>
            <a:r>
              <a:rPr lang="en-US" sz="1800" u="sng" dirty="0"/>
              <a:t>Implementation notes: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SzPct val="123000"/>
            </a:pPr>
            <a:r>
              <a:rPr lang="en-US" sz="1200" dirty="0">
                <a:latin typeface="Consolas"/>
                <a:cs typeface="Consolas"/>
              </a:rPr>
              <a:t>length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charAt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setCharAt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appendChar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eraseLastChar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400" dirty="0"/>
              <a:t>Implement using array manipulations</a:t>
            </a:r>
          </a:p>
          <a:p>
            <a:pPr>
              <a:lnSpc>
                <a:spcPct val="100000"/>
              </a:lnSpc>
              <a:spcBef>
                <a:spcPts val="2000"/>
              </a:spcBef>
              <a:buSzPct val="123000"/>
            </a:pPr>
            <a:r>
              <a:rPr lang="en-US" sz="1200" dirty="0">
                <a:latin typeface="Consolas"/>
                <a:cs typeface="Consolas"/>
              </a:rPr>
              <a:t>intValue: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400" dirty="0"/>
              <a:t>Implement the </a:t>
            </a:r>
            <a:r>
              <a:rPr lang="en-US" sz="1400" i="1" dirty="0"/>
              <a:t>string2int</a:t>
            </a:r>
            <a:r>
              <a:rPr lang="en-US" sz="1400" dirty="0"/>
              <a:t> algorithm</a:t>
            </a:r>
          </a:p>
          <a:p>
            <a:pPr>
              <a:lnSpc>
                <a:spcPct val="100000"/>
              </a:lnSpc>
              <a:spcBef>
                <a:spcPts val="2000"/>
              </a:spcBef>
              <a:buSzPct val="123000"/>
            </a:pPr>
            <a:r>
              <a:rPr lang="en-US" sz="1200" dirty="0">
                <a:latin typeface="Consolas"/>
                <a:cs typeface="Consolas"/>
              </a:rPr>
              <a:t>setInt</a:t>
            </a:r>
            <a:r>
              <a:rPr lang="en-US" sz="1200" dirty="0"/>
              <a:t>: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400" dirty="0"/>
              <a:t>Implement the </a:t>
            </a:r>
            <a:r>
              <a:rPr lang="en-US" sz="1400" i="1" dirty="0"/>
              <a:t>int2String</a:t>
            </a:r>
            <a:r>
              <a:rPr lang="en-US" sz="1400" dirty="0"/>
              <a:t> algorithm</a:t>
            </a:r>
          </a:p>
          <a:p>
            <a:pPr>
              <a:lnSpc>
                <a:spcPct val="100000"/>
              </a:lnSpc>
              <a:spcBef>
                <a:spcPts val="2000"/>
              </a:spcBef>
              <a:buSzPct val="123000"/>
            </a:pPr>
            <a:r>
              <a:rPr lang="en-US" sz="1200" dirty="0">
                <a:latin typeface="Consolas"/>
                <a:cs typeface="Consolas"/>
              </a:rPr>
              <a:t>newLine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backSpace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doubleQuote: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3000"/>
              <a:buNone/>
            </a:pPr>
            <a:r>
              <a:rPr lang="en-US" sz="1400" dirty="0"/>
              <a:t>Implement by returning the </a:t>
            </a:r>
            <a:r>
              <a:rPr lang="en-US" sz="1200" dirty="0">
                <a:latin typeface="Consolas"/>
                <a:cs typeface="Consolas"/>
              </a:rPr>
              <a:t>int</a:t>
            </a:r>
            <a:r>
              <a:rPr lang="en-US" sz="1400" dirty="0"/>
              <a:t> values </a:t>
            </a:r>
            <a:r>
              <a:rPr lang="en-US" sz="1200" dirty="0">
                <a:latin typeface="Consolas"/>
                <a:cs typeface="Consolas"/>
              </a:rPr>
              <a:t>128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129</a:t>
            </a:r>
            <a:r>
              <a:rPr lang="en-US" sz="1400" dirty="0"/>
              <a:t>, </a:t>
            </a:r>
            <a:r>
              <a:rPr lang="en-US" sz="1200" dirty="0">
                <a:latin typeface="Consolas"/>
                <a:cs typeface="Consolas"/>
              </a:rPr>
              <a:t>34.</a:t>
            </a:r>
          </a:p>
        </p:txBody>
      </p:sp>
    </p:spTree>
    <p:extLst>
      <p:ext uri="{BB962C8B-B14F-4D97-AF65-F5344CB8AC3E}">
        <p14:creationId xmlns:p14="http://schemas.microsoft.com/office/powerpoint/2010/main" val="30201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63875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01227"/>
              </p:ext>
            </p:extLst>
          </p:nvPr>
        </p:nvGraphicFramePr>
        <p:xfrm>
          <a:off x="5065558" y="989658"/>
          <a:ext cx="210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59182"/>
              </p:ext>
            </p:extLst>
          </p:nvPr>
        </p:nvGraphicFramePr>
        <p:xfrm>
          <a:off x="7193603" y="989200"/>
          <a:ext cx="100299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93249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959692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505935"/>
              </p:ext>
            </p:extLst>
          </p:nvPr>
        </p:nvGraphicFramePr>
        <p:xfrm>
          <a:off x="4687664" y="988544"/>
          <a:ext cx="390998" cy="1829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22786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956444" y="1517025"/>
            <a:ext cx="385186" cy="41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06086" y="1980154"/>
            <a:ext cx="385186" cy="419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828706" y="2402754"/>
            <a:ext cx="385186" cy="4195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291859" y="2892904"/>
            <a:ext cx="385186" cy="4195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712072" y="3304504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0151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Array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Math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init()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abs(int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multiply(int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divide(int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min(int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max(int x, int y  function int sqrt(int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Memory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int peek(int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poke(int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Array alloc(int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function void deAlloc(Array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Screen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clearScreen()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setColor(boolean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drawPixel(int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drawLine(int x1, int y1,</a:t>
            </a:r>
            <a:b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drawRectang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Output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keyPressed()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char readChar()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String readLine(String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int readInt(String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Keyboard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moveCursor(int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printChar(char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printString(String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printInt(int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println()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backSpace()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String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Sys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501292" y="3798275"/>
            <a:ext cx="4411785" cy="160410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defPPr>
              <a:defRPr lang="en-US"/>
            </a:defPPr>
            <a:lvl1pPr marL="342900" indent="-342900">
              <a:spcBef>
                <a:spcPts val="9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Class </a:t>
            </a:r>
            <a:r>
              <a:rPr lang="en-US" b="1" dirty="0"/>
              <a:t>Array</a:t>
            </a:r>
            <a:r>
              <a:rPr lang="en-US" dirty="0"/>
              <a:t> {</a:t>
            </a:r>
          </a:p>
          <a:p>
            <a:r>
              <a:rPr lang="en-US" dirty="0"/>
              <a:t>   function Array </a:t>
            </a:r>
            <a:r>
              <a:rPr lang="en-US" b="1" dirty="0"/>
              <a:t>new</a:t>
            </a:r>
            <a:r>
              <a:rPr lang="en-US" dirty="0"/>
              <a:t>(int size) </a:t>
            </a:r>
          </a:p>
          <a:p>
            <a:r>
              <a:rPr lang="en-US" dirty="0"/>
              <a:t>   method void </a:t>
            </a:r>
            <a:r>
              <a:rPr lang="en-US" b="1" dirty="0"/>
              <a:t>dispose</a:t>
            </a:r>
            <a:r>
              <a:rPr lang="en-US" dirty="0"/>
              <a:t>()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7300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client’s view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56601" y="952354"/>
            <a:ext cx="3390685" cy="3561055"/>
            <a:chOff x="756601" y="952354"/>
            <a:chExt cx="3390685" cy="3561055"/>
          </a:xfrm>
        </p:grpSpPr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872160" y="1290126"/>
              <a:ext cx="2370725" cy="322328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201600" tIns="14400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latin typeface="Consolas"/>
                  <a:cs typeface="Consolas"/>
                </a:rPr>
                <a:t>var Array a, b;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601" y="952354"/>
              <a:ext cx="3390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Typical array usage (in Jack):</a:t>
              </a:r>
            </a:p>
          </p:txBody>
        </p:sp>
      </p:grp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6204" y="3418158"/>
            <a:ext cx="3390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OS </a:t>
            </a:r>
            <a:r>
              <a:rPr lang="en-US" sz="1400" dirty="0">
                <a:latin typeface="Consolas"/>
                <a:cs typeface="Consolas"/>
              </a:rPr>
              <a:t>Array</a:t>
            </a:r>
            <a:r>
              <a:rPr lang="en-US" sz="1600" dirty="0">
                <a:latin typeface="Times New Roman"/>
                <a:cs typeface="Times New Roman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07085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client’s view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872160" y="1290126"/>
            <a:ext cx="2370725" cy="322328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var Array a, b;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a = Array.new(3);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a[2] = 222;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b = Array.new(50);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let b[1] = a[2] - 100;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do a.dispose();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601" y="952354"/>
            <a:ext cx="3390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Typical array usage (in Jack):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6204" y="3418158"/>
            <a:ext cx="3390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OS </a:t>
            </a:r>
            <a:r>
              <a:rPr lang="en-US" sz="1400" dirty="0">
                <a:latin typeface="Consolas"/>
                <a:cs typeface="Consolas"/>
              </a:rPr>
              <a:t>Array</a:t>
            </a:r>
            <a:r>
              <a:rPr lang="en-US" sz="1600" dirty="0">
                <a:latin typeface="Times New Roman"/>
                <a:cs typeface="Times New Roman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2439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6204" y="3418158"/>
            <a:ext cx="3390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OS </a:t>
            </a:r>
            <a:r>
              <a:rPr lang="en-US" sz="1400" dirty="0">
                <a:latin typeface="Consolas"/>
                <a:cs typeface="Consolas"/>
              </a:rPr>
              <a:t>Array</a:t>
            </a:r>
            <a:r>
              <a:rPr lang="en-US" sz="1600" dirty="0">
                <a:latin typeface="Times New Roman"/>
                <a:cs typeface="Times New Roman"/>
              </a:rPr>
              <a:t> class</a:t>
            </a: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855658" y="1436167"/>
            <a:ext cx="7303720" cy="152363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Arrray.new:</a:t>
            </a:r>
            <a:r>
              <a:rPr lang="en-US" sz="1800" dirty="0"/>
              <a:t>       implemented as a </a:t>
            </a:r>
            <a:r>
              <a:rPr lang="en-US" sz="1800" i="1" dirty="0"/>
              <a:t>function</a:t>
            </a:r>
            <a:r>
              <a:rPr lang="en-US" sz="1800" dirty="0"/>
              <a:t>, not as a </a:t>
            </a:r>
            <a:r>
              <a:rPr lang="en-US" sz="1800" i="1" dirty="0"/>
              <a:t>constructor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23000"/>
            </a:pPr>
            <a:r>
              <a:rPr lang="en-US" sz="1800" dirty="0"/>
              <a:t>                          (the implementatin of </a:t>
            </a:r>
            <a:r>
              <a:rPr lang="en-US" sz="1400" dirty="0">
                <a:latin typeface="Consolas"/>
                <a:cs typeface="Consolas"/>
              </a:rPr>
              <a:t>Array.new</a:t>
            </a:r>
            <a:r>
              <a:rPr lang="en-US" sz="1800" dirty="0"/>
              <a:t> must call </a:t>
            </a:r>
            <a:r>
              <a:rPr lang="en-US" sz="1400" dirty="0">
                <a:latin typeface="Consolas"/>
                <a:cs typeface="Consolas"/>
              </a:rPr>
              <a:t>Memory.alloc)</a:t>
            </a:r>
          </a:p>
          <a:p>
            <a:pPr>
              <a:lnSpc>
                <a:spcPct val="100000"/>
              </a:lnSpc>
              <a:spcBef>
                <a:spcPts val="24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Array.dispose</a:t>
            </a:r>
            <a:r>
              <a:rPr lang="en-US" sz="1800" dirty="0"/>
              <a:t>:   uses </a:t>
            </a:r>
            <a:r>
              <a:rPr lang="en-US" sz="1400" dirty="0">
                <a:latin typeface="Consolas"/>
                <a:cs typeface="Consolas"/>
              </a:rPr>
              <a:t>Memory.deAlloc</a:t>
            </a:r>
          </a:p>
        </p:txBody>
      </p:sp>
    </p:spTree>
    <p:extLst>
      <p:ext uri="{BB962C8B-B14F-4D97-AF65-F5344CB8AC3E}">
        <p14:creationId xmlns:p14="http://schemas.microsoft.com/office/powerpoint/2010/main" val="382254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956444" y="1517025"/>
            <a:ext cx="385186" cy="41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06086" y="1980154"/>
            <a:ext cx="385186" cy="419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828706" y="2402754"/>
            <a:ext cx="385186" cy="4195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291859" y="2892904"/>
            <a:ext cx="385186" cy="4195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712072" y="3304504"/>
            <a:ext cx="385186" cy="4195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3315640" y="3857982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4709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Bootstrapping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815302" y="1010218"/>
            <a:ext cx="7496008" cy="1625693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2000" u="sng" dirty="0"/>
              <a:t>Bootstrapping (booting):</a:t>
            </a:r>
            <a:r>
              <a:rPr lang="en-US" sz="2000" dirty="0"/>
              <a:t> t</a:t>
            </a:r>
            <a:r>
              <a:rPr lang="en-US" sz="1800" dirty="0"/>
              <a:t>he process of loading the basic software into the memory of a computer after power-on or general reset, especially the operating systems which will then take care of  loading other software as needed </a:t>
            </a:r>
            <a:r>
              <a:rPr lang="en-US" sz="1400" dirty="0"/>
              <a:t>(Wikipedia)</a:t>
            </a:r>
            <a:endParaRPr lang="en-US" sz="1100" dirty="0">
              <a:latin typeface="Consolas"/>
              <a:cs typeface="Consolas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883329" y="3198879"/>
            <a:ext cx="7734124" cy="1121744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800" u="sng" dirty="0"/>
              <a:t>VM contract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800" dirty="0"/>
              <a:t>The following code should be placed at the top of the </a:t>
            </a:r>
            <a:r>
              <a:rPr lang="en-US" sz="1600" dirty="0">
                <a:latin typeface="Consolas"/>
                <a:cs typeface="Consolas"/>
              </a:rPr>
              <a:t>ROM</a:t>
            </a:r>
            <a:r>
              <a:rPr lang="en-US" sz="1800" dirty="0"/>
              <a:t>, beginning in </a:t>
            </a:r>
            <a:r>
              <a:rPr lang="en-US" sz="1400" dirty="0">
                <a:latin typeface="Consolas"/>
                <a:cs typeface="Consolas"/>
              </a:rPr>
              <a:t>ROM[0]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400" dirty="0">
                <a:latin typeface="Consolas"/>
                <a:cs typeface="Consolas"/>
              </a:rPr>
              <a:t>sp</a:t>
            </a:r>
            <a:r>
              <a:rPr lang="en-US" sz="1800" dirty="0"/>
              <a:t> </a:t>
            </a:r>
            <a:r>
              <a:rPr lang="en-US" sz="1400" dirty="0">
                <a:latin typeface="Consolas"/>
                <a:cs typeface="Consolas"/>
              </a:rPr>
              <a:t>=</a:t>
            </a:r>
            <a:r>
              <a:rPr lang="en-US" sz="1800" dirty="0"/>
              <a:t> </a:t>
            </a:r>
            <a:r>
              <a:rPr lang="en-US" sz="1400" dirty="0">
                <a:latin typeface="Consolas"/>
                <a:cs typeface="Consolas"/>
              </a:rPr>
              <a:t>256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23000"/>
              <a:buNone/>
            </a:pPr>
            <a:r>
              <a:rPr lang="en-US" sz="1400" dirty="0">
                <a:latin typeface="Consolas"/>
                <a:cs typeface="Consolas"/>
              </a:rPr>
              <a:t>call</a:t>
            </a:r>
            <a:r>
              <a:rPr lang="en-US" sz="1800" dirty="0"/>
              <a:t> </a:t>
            </a:r>
            <a:r>
              <a:rPr lang="en-US" sz="1400" dirty="0">
                <a:latin typeface="Consolas"/>
                <a:cs typeface="Consolas"/>
              </a:rPr>
              <a:t>Sys.init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3000"/>
            </a:pPr>
            <a:endParaRPr lang="en-US" sz="1800" dirty="0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893325" y="4592340"/>
            <a:ext cx="7348607" cy="850963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800" u="sng" dirty="0"/>
              <a:t>Jack contract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800" dirty="0"/>
              <a:t>Program execution starts with the function  </a:t>
            </a:r>
            <a:r>
              <a:rPr lang="en-US" sz="1400" dirty="0">
                <a:latin typeface="Consolas"/>
                <a:cs typeface="Consolas"/>
              </a:rPr>
              <a:t>Main.main()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3000"/>
            </a:pPr>
            <a:endParaRPr lang="en-US" sz="1800" dirty="0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864305" y="5493197"/>
            <a:ext cx="7348607" cy="850963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800" u="sng" dirty="0"/>
              <a:t>OS contract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400" dirty="0">
                <a:latin typeface="Consolas"/>
                <a:cs typeface="Consolas"/>
              </a:rPr>
              <a:t>Sys.init</a:t>
            </a:r>
            <a:r>
              <a:rPr lang="en-US" sz="1800" dirty="0"/>
              <a:t> should initialize the OS, and then call  </a:t>
            </a:r>
            <a:r>
              <a:rPr lang="en-US" sz="1400" dirty="0">
                <a:latin typeface="Consolas"/>
                <a:cs typeface="Consolas"/>
              </a:rPr>
              <a:t>Main.main()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3000"/>
            </a:pPr>
            <a:endParaRPr lang="en-US" sz="1800" dirty="0"/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865646" y="2307976"/>
            <a:ext cx="7734124" cy="1121744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800" u="sng" dirty="0"/>
              <a:t>Hardware contract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3000"/>
              <a:buNone/>
            </a:pPr>
            <a:r>
              <a:rPr lang="en-US" sz="1800" dirty="0"/>
              <a:t>When the computer is reset, execution starts with the instruction in </a:t>
            </a:r>
            <a:r>
              <a:rPr lang="en-US" sz="1400" dirty="0">
                <a:latin typeface="Consolas"/>
                <a:cs typeface="Consolas"/>
              </a:rPr>
              <a:t>ROM[0]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3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1097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122537" y="1077322"/>
            <a:ext cx="6327027" cy="349278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/**A library of basic system services.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Sys {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Performs all the initializations required by the OS.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function void init() {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   do Math.init();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   do Memory.init();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   do Screen.init();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   ...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   do Main.main();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76199" y="23247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notes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122537" y="1077322"/>
            <a:ext cx="6327027" cy="349278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/**A library of basic system services.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Sys {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Performs all the initializations required by the OS.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function void init() {}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Halts execution.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function void halt() {}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/** Waits approximately duration milliseconds, and returns.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function void wait(int duration) {}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  /** Prints the given error code in the form "ERR&lt;errorCode&gt;", and halts. */</a:t>
            </a:r>
          </a:p>
          <a:p>
            <a:pPr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function void error(int errorCode) {}</a:t>
            </a:r>
          </a:p>
          <a:p>
            <a:pPr>
              <a:spcBef>
                <a:spcPts val="12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139127" y="4917615"/>
            <a:ext cx="6423825" cy="1214610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Sys.halt:</a:t>
            </a:r>
            <a:r>
              <a:rPr lang="en-US" sz="1800" dirty="0"/>
              <a:t>   can be implemented using an infinite loop</a:t>
            </a:r>
            <a:endParaRPr lang="en-US"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Sys.wait</a:t>
            </a:r>
            <a:r>
              <a:rPr lang="en-US" sz="1800" dirty="0"/>
              <a:t>:    can be implemented using a loop, machine-specific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23000"/>
            </a:pPr>
            <a:r>
              <a:rPr lang="en-US" sz="1400" dirty="0">
                <a:latin typeface="Consolas"/>
                <a:cs typeface="Consolas"/>
              </a:rPr>
              <a:t>Sys.error</a:t>
            </a:r>
            <a:r>
              <a:rPr lang="en-US" sz="1800" dirty="0"/>
              <a:t>:  simple.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6199" y="23247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504825" y="1119674"/>
            <a:ext cx="1599503" cy="1019404"/>
          </a:xfrm>
          <a:prstGeom prst="wedgeRoundRectCallout">
            <a:avLst>
              <a:gd name="adj1" fmla="val -81758"/>
              <a:gd name="adj2" fmla="val -3821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90488">
              <a:spcBef>
                <a:spcPts val="6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Project 12:</a:t>
            </a:r>
          </a:p>
          <a:p>
            <a:pPr marL="90488"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Building the OS</a:t>
            </a:r>
            <a:endParaRPr 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515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434024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74435"/>
              </p:ext>
            </p:extLst>
          </p:nvPr>
        </p:nvGraphicFramePr>
        <p:xfrm>
          <a:off x="5065558" y="989658"/>
          <a:ext cx="210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39622"/>
              </p:ext>
            </p:extLst>
          </p:nvPr>
        </p:nvGraphicFramePr>
        <p:xfrm>
          <a:off x="7193603" y="989200"/>
          <a:ext cx="100299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332298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*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 :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65038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262799"/>
              </p:ext>
            </p:extLst>
          </p:nvPr>
        </p:nvGraphicFramePr>
        <p:xfrm>
          <a:off x="4687664" y="988544"/>
          <a:ext cx="390998" cy="213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18274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30"/>
            <a:ext cx="7774861" cy="67750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200"/>
              </a:spcBef>
              <a:buNone/>
            </a:pPr>
            <a:r>
              <a:rPr lang="en-US" sz="2000" u="sng" dirty="0"/>
              <a:t>OS abstraction:</a:t>
            </a:r>
            <a:r>
              <a:rPr lang="en-US" sz="2000" dirty="0"/>
              <a:t> specified by the Jack OS API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938928" y="18257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56" y="1069599"/>
            <a:ext cx="2265868" cy="16202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1116" y="1632257"/>
            <a:ext cx="5333724" cy="4379871"/>
            <a:chOff x="821116" y="1632257"/>
            <a:chExt cx="5333724" cy="4379871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916113" y="2007221"/>
              <a:ext cx="5238727" cy="400490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A library of OS functions for displaying graphics on the screen. */</a:t>
              </a:r>
              <a:endParaRPr lang="en-US" sz="1400" dirty="0">
                <a:latin typeface="Times New Roman"/>
                <a:ea typeface="宋体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宋体"/>
                </a:rPr>
                <a:t>class Screen {</a:t>
              </a:r>
            </a:p>
            <a:p>
              <a:endParaRPr lang="en-US" sz="1200" dirty="0">
                <a:latin typeface="Consolas"/>
                <a:ea typeface="宋体"/>
              </a:endParaRPr>
            </a:p>
            <a:p>
              <a:r>
                <a:rPr lang="en-US" sz="1200" dirty="0">
                  <a:latin typeface="Consolas"/>
                  <a:ea typeface="宋体"/>
                </a:rPr>
                <a:t>    </a:t>
              </a: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821116" y="1632257"/>
              <a:ext cx="1274908" cy="4724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2200"/>
                </a:spcBef>
                <a:buFont typeface="Arial" panose="020B0604020202020204" pitchFamily="34" charset="0"/>
                <a:buNone/>
              </a:pPr>
              <a:r>
                <a:rPr lang="en-US" sz="1600" dirty="0"/>
                <a:t>example:</a:t>
              </a:r>
            </a:p>
          </p:txBody>
        </p:sp>
      </p:grp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299583" y="2075510"/>
            <a:ext cx="1054639" cy="4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340000" sx="87000" sy="87000" algn="ctr" rotWithShape="0">
              <a:srgbClr val="293973">
                <a:alpha val="74998"/>
              </a:srgbClr>
            </a:outerShdw>
          </a:effectLst>
        </p:spPr>
        <p:txBody>
          <a:bodyPr lIns="0" tIns="504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697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30"/>
            <a:ext cx="7774861" cy="67750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200"/>
              </a:spcBef>
              <a:buNone/>
            </a:pPr>
            <a:r>
              <a:rPr lang="en-US" sz="2000" u="sng" dirty="0"/>
              <a:t>OS abstraction:</a:t>
            </a:r>
            <a:r>
              <a:rPr lang="en-US" sz="2000" dirty="0"/>
              <a:t> specified by the Jack OS API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938928" y="18257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56" y="1069599"/>
            <a:ext cx="2265868" cy="16202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1116" y="1632257"/>
            <a:ext cx="5333724" cy="4379871"/>
            <a:chOff x="821116" y="1632257"/>
            <a:chExt cx="5333724" cy="4379871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916113" y="2007221"/>
              <a:ext cx="5238727" cy="400490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A library of OS functions for displaying graphics on the screen. */</a:t>
              </a:r>
              <a:endParaRPr lang="en-US" sz="1400" dirty="0">
                <a:latin typeface="Times New Roman"/>
                <a:ea typeface="宋体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宋体"/>
                </a:rPr>
                <a:t>class Screen {</a:t>
              </a:r>
            </a:p>
            <a:p>
              <a:endParaRPr lang="en-US" sz="1200" dirty="0">
                <a:latin typeface="Consolas"/>
                <a:ea typeface="宋体"/>
              </a:endParaRPr>
            </a:p>
            <a:p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Erases the entire screen. */</a:t>
              </a:r>
            </a:p>
            <a:p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clearScreen</a:t>
              </a:r>
              <a:r>
                <a:rPr lang="en-US" sz="1200" dirty="0">
                  <a:latin typeface="Consolas"/>
                  <a:ea typeface="宋体"/>
                </a:rPr>
                <a:t>()</a:t>
              </a:r>
            </a:p>
            <a:p>
              <a:endParaRPr lang="en-US" sz="1200" dirty="0">
                <a:latin typeface="Consolas"/>
                <a:ea typeface="宋体"/>
              </a:endParaRPr>
            </a:p>
            <a:p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400" dirty="0">
                  <a:latin typeface="Times New Roman"/>
                  <a:ea typeface="宋体"/>
                  <a:cs typeface="Times New Roman"/>
                </a:rPr>
                <a:t>/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** Sets the current color,</a:t>
              </a:r>
            </a:p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         *  to be used for all subsequent drawXXX commands. */</a:t>
              </a:r>
            </a:p>
            <a:p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setColor</a:t>
              </a:r>
              <a:r>
                <a:rPr lang="en-US" sz="1200" dirty="0">
                  <a:latin typeface="Consolas"/>
                  <a:ea typeface="宋体"/>
                </a:rPr>
                <a:t>(boolean b)</a:t>
              </a:r>
            </a:p>
            <a:p>
              <a:endParaRPr lang="en-US" sz="1200" dirty="0">
                <a:solidFill>
                  <a:srgbClr val="008000"/>
                </a:solidFill>
                <a:latin typeface="Consolas"/>
                <a:ea typeface="宋体"/>
              </a:endParaRPr>
            </a:p>
            <a:p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    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Draws the (x,y) pixel, using the current color. */</a:t>
              </a:r>
            </a:p>
            <a:p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drawPixel</a:t>
              </a:r>
              <a:r>
                <a:rPr lang="en-US" sz="1200" dirty="0">
                  <a:latin typeface="Consolas"/>
                  <a:ea typeface="宋体"/>
                </a:rPr>
                <a:t>(int x, int y)</a:t>
              </a:r>
              <a:endParaRPr lang="en-US" sz="1200" dirty="0">
                <a:solidFill>
                  <a:srgbClr val="008000"/>
                </a:solidFill>
                <a:latin typeface="Consolas"/>
                <a:ea typeface="宋体"/>
              </a:endParaRPr>
            </a:p>
            <a:p>
              <a:endParaRPr lang="en-US" sz="1200" dirty="0">
                <a:solidFill>
                  <a:srgbClr val="008000"/>
                </a:solidFill>
                <a:latin typeface="Consolas"/>
                <a:ea typeface="宋体"/>
              </a:endParaRPr>
            </a:p>
            <a:p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    </a:t>
              </a:r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Draws a line from pixel (x1,y1) to pixel (x2,y2),</a:t>
              </a:r>
            </a:p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         *   using the current color. */</a:t>
              </a:r>
            </a:p>
            <a:p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drawLine</a:t>
              </a:r>
              <a:r>
                <a:rPr lang="en-US" sz="1200" dirty="0">
                  <a:latin typeface="Consolas"/>
                  <a:ea typeface="宋体"/>
                </a:rPr>
                <a:t>(int x1, int y1, int x2, int y2)</a:t>
              </a:r>
            </a:p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    ...</a:t>
              </a:r>
              <a:endParaRPr lang="en-US" sz="1200" dirty="0">
                <a:latin typeface="Consolas"/>
                <a:ea typeface="宋体"/>
              </a:endParaRPr>
            </a:p>
            <a:p>
              <a:r>
                <a:rPr lang="en-US" sz="1200" dirty="0">
                  <a:latin typeface="Consolas"/>
                  <a:ea typeface="宋体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821116" y="1632257"/>
              <a:ext cx="1274908" cy="4724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2200"/>
                </a:spcBef>
                <a:buFont typeface="Arial" panose="020B0604020202020204" pitchFamily="34" charset="0"/>
                <a:buNone/>
              </a:pPr>
              <a:r>
                <a:rPr lang="en-US" sz="1600" dirty="0"/>
                <a:t>example: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40793" y="3622941"/>
            <a:ext cx="4143289" cy="3108511"/>
            <a:chOff x="4240793" y="3622941"/>
            <a:chExt cx="4143289" cy="3108511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4240793" y="4195656"/>
              <a:ext cx="4143289" cy="253579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/** Test program for the OS Screen class. */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宋体"/>
                </a:rPr>
                <a:t>class Main {</a:t>
              </a:r>
              <a:endParaRPr lang="en-US" sz="14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  <a:ea typeface="宋体"/>
                  <a:cs typeface="Times New Roman"/>
                </a:rPr>
                <a:t>      /** Uses the Screen class primitives: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function void main() {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do Screen.drawLine(0,220,511,220);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do Screen.drawRectangle(280,90,410,220);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do Screen.setColor(false);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do Screen.drawRectangle(350,120,390,219);</a:t>
              </a:r>
              <a:endParaRPr lang="en-US" sz="1200" dirty="0">
                <a:solidFill>
                  <a:srgbClr val="008000"/>
                </a:solidFill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...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}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408972" y="3622941"/>
              <a:ext cx="1779718" cy="4724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2200"/>
                </a:spcBef>
                <a:buFont typeface="Arial" panose="020B0604020202020204" pitchFamily="34" charset="0"/>
                <a:buNone/>
              </a:pPr>
              <a:r>
                <a:rPr lang="en-US" sz="1600" dirty="0"/>
                <a:t>testing / using</a:t>
              </a:r>
              <a:br>
                <a:rPr lang="en-US" sz="1600" dirty="0"/>
              </a:br>
              <a:r>
                <a:rPr lang="en-US" sz="1600" dirty="0"/>
                <a:t>the </a:t>
              </a:r>
              <a:r>
                <a:rPr lang="en-US" sz="1400" dirty="0"/>
                <a:t>Screen</a:t>
              </a:r>
              <a:r>
                <a:rPr lang="en-US" sz="1600" dirty="0"/>
                <a:t> class:</a:t>
              </a:r>
            </a:p>
          </p:txBody>
        </p:sp>
      </p:grpSp>
      <p:sp>
        <p:nvSpPr>
          <p:cNvPr id="12" name="Rounded Rectangular Callout 11"/>
          <p:cNvSpPr/>
          <p:nvPr/>
        </p:nvSpPr>
        <p:spPr>
          <a:xfrm>
            <a:off x="5151317" y="2621779"/>
            <a:ext cx="1802852" cy="648620"/>
          </a:xfrm>
          <a:prstGeom prst="wedgeRoundRectCallout">
            <a:avLst>
              <a:gd name="adj1" fmla="val -85937"/>
              <a:gd name="adj2" fmla="val -511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90488"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describes the class functionality</a:t>
            </a:r>
            <a:endParaRPr 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299583" y="2075510"/>
            <a:ext cx="1054639" cy="4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340000" sx="87000" sy="87000" algn="ctr" rotWithShape="0">
              <a:srgbClr val="293973">
                <a:alpha val="74998"/>
              </a:srgbClr>
            </a:outerShdw>
          </a:effectLst>
        </p:spPr>
        <p:txBody>
          <a:bodyPr lIns="0" tIns="504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9478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30"/>
            <a:ext cx="7774861" cy="67750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200"/>
              </a:spcBef>
              <a:buNone/>
            </a:pPr>
            <a:r>
              <a:rPr lang="en-US" sz="2000" u="sng" dirty="0"/>
              <a:t>OS abstraction:</a:t>
            </a:r>
            <a:r>
              <a:rPr lang="en-US" sz="2000" dirty="0"/>
              <a:t> specified by the Jack OS API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938928" y="18257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56" y="1069599"/>
            <a:ext cx="2265868" cy="162026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17328" y="1856342"/>
            <a:ext cx="7774861" cy="5278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OS implementations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2000" b="1" dirty="0"/>
              <a:t>VM emulator:  </a:t>
            </a:r>
            <a:r>
              <a:rPr lang="en-US" sz="2000" dirty="0"/>
              <a:t>features a Java-based (built-in)</a:t>
            </a:r>
            <a:br>
              <a:rPr lang="en-US" sz="2000" dirty="0"/>
            </a:br>
            <a:r>
              <a:rPr lang="en-US" sz="2000" dirty="0"/>
              <a:t>                           OS implementation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2000" b="1" dirty="0"/>
              <a:t>nand2tetris/tools/os:</a:t>
            </a:r>
            <a:r>
              <a:rPr lang="en-US" sz="2000" dirty="0"/>
              <a:t>  features an executable Jack-based</a:t>
            </a:r>
            <a:br>
              <a:rPr lang="en-US" sz="2000" dirty="0"/>
            </a:br>
            <a:r>
              <a:rPr lang="en-US" sz="2000" dirty="0"/>
              <a:t>                                     OS implementation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                                              </a:t>
            </a:r>
            <a:r>
              <a:rPr lang="en-US" sz="1200" dirty="0">
                <a:latin typeface="Consolas"/>
                <a:cs typeface="Consolas"/>
              </a:rPr>
              <a:t>Math.vm</a:t>
            </a:r>
            <a:r>
              <a:rPr lang="en-US" sz="2000" dirty="0"/>
              <a:t>, </a:t>
            </a:r>
            <a:r>
              <a:rPr lang="en-US" sz="1200" dirty="0">
                <a:latin typeface="Consolas"/>
                <a:cs typeface="Consolas"/>
              </a:rPr>
              <a:t>Memory.vm</a:t>
            </a:r>
            <a:r>
              <a:rPr lang="en-US" sz="2000" dirty="0"/>
              <a:t>, </a:t>
            </a:r>
            <a:r>
              <a:rPr lang="en-US" sz="1200" dirty="0">
                <a:latin typeface="Consolas"/>
                <a:cs typeface="Consolas"/>
              </a:rPr>
              <a:t>Screen.vm</a:t>
            </a:r>
            <a:r>
              <a:rPr lang="en-US" sz="2000" dirty="0"/>
              <a:t>, </a:t>
            </a:r>
            <a:r>
              <a:rPr lang="en-US" sz="1200" dirty="0">
                <a:latin typeface="Consolas"/>
                <a:cs typeface="Consolas"/>
              </a:rPr>
              <a:t>Output.vm</a:t>
            </a:r>
            <a:r>
              <a:rPr lang="en-US" sz="2000" dirty="0"/>
              <a:t>, </a:t>
            </a:r>
            <a:r>
              <a:rPr lang="en-US" sz="1200" dirty="0">
                <a:latin typeface="Consolas"/>
                <a:cs typeface="Consolas"/>
              </a:rPr>
              <a:t>Keyboard.vm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                                     </a:t>
            </a:r>
            <a:r>
              <a:rPr lang="en-US" sz="1200" dirty="0">
                <a:latin typeface="Consolas"/>
                <a:cs typeface="Consolas"/>
              </a:rPr>
              <a:t>String.vm,</a:t>
            </a:r>
            <a:r>
              <a:rPr lang="en-US" sz="2000" dirty="0"/>
              <a:t> </a:t>
            </a:r>
            <a:r>
              <a:rPr lang="en-US" sz="1200" dirty="0">
                <a:latin typeface="Consolas"/>
                <a:cs typeface="Consolas"/>
              </a:rPr>
              <a:t>Array.vm</a:t>
            </a:r>
            <a:r>
              <a:rPr lang="en-US" sz="2000" dirty="0"/>
              <a:t>, </a:t>
            </a:r>
            <a:r>
              <a:rPr lang="en-US" sz="1200" dirty="0">
                <a:latin typeface="Consolas"/>
                <a:cs typeface="Consolas"/>
              </a:rPr>
              <a:t>Sys.vm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2000" b="1" dirty="0"/>
              <a:t>Project 12:</a:t>
            </a:r>
            <a:r>
              <a:rPr lang="en-US" sz="2000" dirty="0"/>
              <a:t> write your own Jack-based OS implementation.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299583" y="2075510"/>
            <a:ext cx="1054639" cy="4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340000" sx="87000" sy="87000" algn="ctr" rotWithShape="0">
              <a:srgbClr val="293973">
                <a:alpha val="74998"/>
              </a:srgbClr>
            </a:outerShdw>
          </a:effectLst>
        </p:spPr>
        <p:txBody>
          <a:bodyPr lIns="0" tIns="504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351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888" y="922785"/>
            <a:ext cx="8156633" cy="93505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Suppose you wish to implement an existing OS.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The OS consists of </a:t>
            </a:r>
            <a:r>
              <a:rPr lang="en-US" sz="1600" i="1" dirty="0"/>
              <a:t>n</a:t>
            </a:r>
            <a:r>
              <a:rPr lang="en-US" sz="1600" dirty="0"/>
              <a:t> supplied executable modules,</a:t>
            </a:r>
            <a:br>
              <a:rPr lang="en-US" sz="1600" dirty="0"/>
            </a:br>
            <a:r>
              <a:rPr lang="en-US" sz="1600" dirty="0"/>
              <a:t>with high inter-dependency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56" y="1069599"/>
            <a:ext cx="2265868" cy="1620268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299583" y="2075510"/>
            <a:ext cx="1054639" cy="4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340000" sx="87000" sy="87000" algn="ctr" rotWithShape="0">
              <a:srgbClr val="293973">
                <a:alpha val="74998"/>
              </a:srgbClr>
            </a:outerShdw>
          </a:effectLst>
        </p:spPr>
        <p:txBody>
          <a:bodyPr lIns="0" tIns="504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halt():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error(int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 function void wait(int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0888" y="1856954"/>
            <a:ext cx="8156633" cy="96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b="1" dirty="0"/>
              <a:t>Strategy:</a:t>
            </a:r>
            <a:r>
              <a:rPr lang="en-US" sz="1600" dirty="0"/>
              <a:t> For each module in the OS, implement the module</a:t>
            </a:r>
            <a:br>
              <a:rPr lang="en-US" sz="1600" dirty="0"/>
            </a:br>
            <a:r>
              <a:rPr lang="en-US" sz="1600" dirty="0"/>
              <a:t>separately, using the remaining </a:t>
            </a:r>
            <a:r>
              <a:rPr lang="en-US" sz="1600" i="1" dirty="0"/>
              <a:t>n</a:t>
            </a:r>
            <a:r>
              <a:rPr lang="en-US" sz="1600" dirty="0"/>
              <a:t>-1 supplied </a:t>
            </a:r>
            <a:r>
              <a:rPr lang="en-US" sz="1600" i="1" dirty="0"/>
              <a:t>executable </a:t>
            </a:r>
            <a:r>
              <a:rPr lang="en-US" sz="1600" dirty="0"/>
              <a:t>modules</a:t>
            </a:r>
            <a:br>
              <a:rPr lang="en-US" sz="1600" dirty="0"/>
            </a:br>
            <a:r>
              <a:rPr lang="en-US" sz="1600" dirty="0"/>
              <a:t>to service it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0888" y="2690096"/>
            <a:ext cx="8156633" cy="4104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700" b="1" dirty="0"/>
              <a:t>Example: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Suppose you wish to develop the OS class </a:t>
            </a:r>
            <a:r>
              <a:rPr lang="en-US" sz="1200" dirty="0">
                <a:latin typeface="Consolas"/>
                <a:cs typeface="Consolas"/>
              </a:rPr>
              <a:t>Screen</a:t>
            </a:r>
            <a:r>
              <a:rPr lang="en-US" sz="1600" dirty="0"/>
              <a:t>, and test it using some class </a:t>
            </a:r>
            <a:r>
              <a:rPr lang="en-US" sz="1200" dirty="0">
                <a:latin typeface="Consolas"/>
                <a:cs typeface="Consolas"/>
              </a:rPr>
              <a:t>Main.jack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If using the supplied VM emulator:</a:t>
            </a:r>
            <a:r>
              <a:rPr lang="en-US" sz="1600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put your </a:t>
            </a:r>
            <a:r>
              <a:rPr lang="en-US" sz="1200" dirty="0">
                <a:latin typeface="Consolas"/>
                <a:cs typeface="Consolas"/>
              </a:rPr>
              <a:t>Screen.jack</a:t>
            </a:r>
            <a:r>
              <a:rPr lang="en-US" sz="1600" dirty="0"/>
              <a:t> implementation and </a:t>
            </a:r>
            <a:r>
              <a:rPr lang="en-US" sz="1200" dirty="0">
                <a:latin typeface="Consolas"/>
                <a:cs typeface="Consolas"/>
              </a:rPr>
              <a:t>Main.jack</a:t>
            </a:r>
            <a:r>
              <a:rPr lang="en-US" sz="1600" dirty="0"/>
              <a:t> in some directory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compile the directory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load and execute the directory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(every call to a </a:t>
            </a:r>
            <a:r>
              <a:rPr lang="en-US" sz="1200" dirty="0">
                <a:latin typeface="Consolas"/>
                <a:cs typeface="Consolas"/>
              </a:rPr>
              <a:t>Screen.</a:t>
            </a:r>
            <a:r>
              <a:rPr lang="en-US" sz="1400" i="1" dirty="0"/>
              <a:t>function</a:t>
            </a:r>
            <a:r>
              <a:rPr lang="en-US" sz="1600" dirty="0"/>
              <a:t> will be serviced by your </a:t>
            </a:r>
            <a:r>
              <a:rPr lang="en-US" sz="1200" dirty="0">
                <a:latin typeface="Consolas"/>
                <a:cs typeface="Consolas"/>
              </a:rPr>
              <a:t>Screen</a:t>
            </a:r>
            <a:r>
              <a:rPr lang="en-US" sz="1600" dirty="0"/>
              <a:t> implementation; every call to any</a:t>
            </a:r>
            <a:br>
              <a:rPr lang="en-US" sz="1600" dirty="0"/>
            </a:br>
            <a:r>
              <a:rPr lang="en-US" sz="1600" dirty="0"/>
              <a:t>other OS function will be serviced by the built-in implementations of the remaining 7 OS classes)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If using the supplied CPU emulator: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put the files </a:t>
            </a:r>
            <a:r>
              <a:rPr lang="en-US" sz="1200" dirty="0">
                <a:latin typeface="Consolas"/>
                <a:cs typeface="Consolas"/>
              </a:rPr>
              <a:t>Screen.jack</a:t>
            </a:r>
            <a:r>
              <a:rPr lang="en-US" sz="1600" dirty="0"/>
              <a:t> and </a:t>
            </a:r>
            <a:r>
              <a:rPr lang="en-US" sz="1200" dirty="0">
                <a:latin typeface="Consolas"/>
                <a:cs typeface="Consolas"/>
              </a:rPr>
              <a:t>Main.jack</a:t>
            </a:r>
            <a:r>
              <a:rPr lang="en-US" sz="1600" dirty="0"/>
              <a:t> in some directory;</a:t>
            </a:r>
            <a:br>
              <a:rPr lang="en-US" sz="1600" dirty="0"/>
            </a:br>
            <a:r>
              <a:rPr lang="en-US" sz="1600" dirty="0"/>
              <a:t>add all the </a:t>
            </a:r>
            <a:r>
              <a:rPr lang="en-US" sz="1200" dirty="0">
                <a:latin typeface="Consolas"/>
                <a:cs typeface="Consolas"/>
              </a:rPr>
              <a:t>OS.vm</a:t>
            </a:r>
            <a:r>
              <a:rPr lang="en-US" sz="1600" dirty="0"/>
              <a:t> files except for </a:t>
            </a:r>
            <a:r>
              <a:rPr lang="en-US" sz="1200" dirty="0">
                <a:latin typeface="Consolas"/>
                <a:cs typeface="Consolas"/>
              </a:rPr>
              <a:t>Screen.vm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compile the directory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use a VM translator to translate the directory into the file </a:t>
            </a:r>
            <a:r>
              <a:rPr lang="en-US" sz="1200" dirty="0">
                <a:latin typeface="Consolas"/>
                <a:cs typeface="Consolas"/>
              </a:rPr>
              <a:t>dirName.asm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load and execute </a:t>
            </a:r>
            <a:r>
              <a:rPr lang="en-US" sz="1200" dirty="0">
                <a:latin typeface="Consolas"/>
                <a:cs typeface="Consolas"/>
              </a:rPr>
              <a:t>dirName.asm</a:t>
            </a:r>
            <a:r>
              <a:rPr lang="en-US" sz="1600" dirty="0"/>
              <a:t>, using the supplied CPU emulator.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6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5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48081" y="303957"/>
            <a:ext cx="7769375" cy="6205331"/>
            <a:chOff x="848081" y="303957"/>
            <a:chExt cx="7769375" cy="6205331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848081" y="1031961"/>
              <a:ext cx="7769375" cy="547732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A library of OS functions for displaying graphics on the screen.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class Screen {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Initializes the Screen.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init</a:t>
              </a:r>
              <a:r>
                <a:rPr lang="en-US" sz="1200" dirty="0">
                  <a:latin typeface="Consolas"/>
                  <a:ea typeface="宋体"/>
                </a:rPr>
                <a:t>() {}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Erases the entire screen.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clearScreen</a:t>
              </a:r>
              <a:r>
                <a:rPr lang="en-US" sz="1200" dirty="0">
                  <a:latin typeface="Consolas"/>
                  <a:ea typeface="宋体"/>
                </a:rPr>
                <a:t>() {}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/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** Sets the current color, to be used for all subsequent drawXXX commands.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     *  Black is represented by true, white by false.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setColor</a:t>
              </a:r>
              <a:r>
                <a:rPr lang="en-US" sz="1200" dirty="0">
                  <a:latin typeface="Consolas"/>
                  <a:ea typeface="宋体"/>
                </a:rPr>
                <a:t>(boolean b) {}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    /** Draws the (x,y) pixel, using the current color.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drawPixel</a:t>
              </a:r>
              <a:r>
                <a:rPr lang="en-US" sz="1200" dirty="0">
                  <a:latin typeface="Consolas"/>
                  <a:ea typeface="宋体"/>
                </a:rPr>
                <a:t>(int x, int y) {}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Draws a line from pixel (x1,y1) to pixel (x2,y2), using the current color.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drawLine</a:t>
              </a:r>
              <a:r>
                <a:rPr lang="en-US" sz="1200" dirty="0">
                  <a:latin typeface="Consolas"/>
                  <a:ea typeface="宋体"/>
                </a:rPr>
                <a:t>(int x1, int y1, int x2, int y2) {}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Draws a filled rectangle whose top left corner is (x1, y1)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     * and bottom right corner is (x2,y2), using the current color.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drawRectangle</a:t>
              </a:r>
              <a:r>
                <a:rPr lang="en-US" sz="1200" dirty="0">
                  <a:latin typeface="Consolas"/>
                  <a:ea typeface="宋体"/>
                </a:rPr>
                <a:t>(int x1, int y1, int x2, int y2) {}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Draws a filled circle of radius r&lt;=181 around (x,y), using the current color.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</a:t>
              </a:r>
              <a:r>
                <a:rPr lang="en-US" sz="1200" b="1" dirty="0">
                  <a:latin typeface="Consolas"/>
                  <a:ea typeface="宋体"/>
                </a:rPr>
                <a:t>drawCircle</a:t>
              </a:r>
              <a:r>
                <a:rPr lang="en-US" sz="1200" dirty="0">
                  <a:latin typeface="Consolas"/>
                  <a:ea typeface="宋体"/>
                </a:rPr>
                <a:t>(int x, int y, int r) {}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}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6909843" y="303957"/>
              <a:ext cx="1469501" cy="648620"/>
            </a:xfrm>
            <a:prstGeom prst="wedgeRoundRectCallout">
              <a:avLst>
                <a:gd name="adj1" fmla="val 6185"/>
                <a:gd name="adj2" fmla="val 11399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90488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“stub file”, supplied by us</a:t>
              </a: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the OS </a:t>
            </a:r>
            <a:r>
              <a:rPr lang="en-US" sz="2400" dirty="0">
                <a:latin typeface="Consolas"/>
                <a:cs typeface="Consolas"/>
              </a:rPr>
              <a:t>Screen</a:t>
            </a:r>
            <a:r>
              <a:rPr lang="en-US" dirty="0"/>
              <a:t> class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769835" y="1618884"/>
            <a:ext cx="3214581" cy="1116324"/>
          </a:xfrm>
          <a:prstGeom prst="wedgeRoundRectCallout">
            <a:avLst>
              <a:gd name="adj1" fmla="val -47204"/>
              <a:gd name="adj2" fmla="val -8387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90488">
              <a:spcBef>
                <a:spcPts val="6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class sekeleton</a:t>
            </a:r>
          </a:p>
          <a:p>
            <a:pPr marL="271463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subroutine declarations</a:t>
            </a:r>
          </a:p>
          <a:p>
            <a:pPr marL="271463" indent="-180975">
              <a:spcBef>
                <a:spcPts val="600"/>
              </a:spcBef>
              <a:buClr>
                <a:schemeClr val="accent2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(including non-API subroutines)</a:t>
            </a:r>
            <a:endParaRPr lang="en-US" sz="16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778715" y="3270664"/>
            <a:ext cx="3250109" cy="1045526"/>
          </a:xfrm>
          <a:prstGeom prst="wedgeRoundRectCallout">
            <a:avLst>
              <a:gd name="adj1" fmla="val -47204"/>
              <a:gd name="adj2" fmla="val -8387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90488">
              <a:spcBef>
                <a:spcPts val="6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Implementation tips</a:t>
            </a:r>
          </a:p>
          <a:p>
            <a:pPr marL="271463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see relevant slides in this lecture</a:t>
            </a:r>
          </a:p>
          <a:p>
            <a:pPr marL="271463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read chapter 12 </a:t>
            </a:r>
            <a:endParaRPr lang="en-US" sz="16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240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48081" y="303957"/>
            <a:ext cx="7304483" cy="5729042"/>
            <a:chOff x="848081" y="303957"/>
            <a:chExt cx="7304483" cy="5729042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848081" y="1031962"/>
              <a:ext cx="7207387" cy="500103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Test program for the OS Screen class.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class Main {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/** Draws a sample pictue on the screen using lines and circles. */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function void main() {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Screen.drawLine(0,220,511,220);    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base line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Screen.drawRectangle(280,90,410,220);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house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Screen.setColor(false);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Screen.drawRectangle(350,120,390,219);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door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Screen.drawRectangle(292,120,332,150);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window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Screen.setColor(true);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Screen.drawCircle(360,170,3);      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door handle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Screen.drawLine(280,90,345,35);    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roof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Screen.drawLine(345,35,410,90);    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roof</a:t>
              </a:r>
            </a:p>
            <a:p>
              <a:pPr>
                <a:spcBef>
                  <a:spcPts val="100"/>
                </a:spcBef>
              </a:pPr>
              <a:endParaRPr lang="en-US" sz="1200" dirty="0">
                <a:latin typeface="Consolas"/>
                <a:ea typeface="宋体"/>
              </a:endParaRP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Screen.drawCircle(140,60,30);       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宋体"/>
                </a:rPr>
                <a:t>// sun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do Screen.drawLine(140,26, 140, 6);      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...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    return;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    }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>
                  <a:latin typeface="Consolas"/>
                  <a:ea typeface="宋体"/>
                </a:rPr>
                <a:t>}</a:t>
              </a: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6683063" y="303957"/>
              <a:ext cx="1469501" cy="648620"/>
            </a:xfrm>
            <a:prstGeom prst="wedgeRoundRectCallout">
              <a:avLst>
                <a:gd name="adj1" fmla="val 6185"/>
                <a:gd name="adj2" fmla="val 11399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90488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test code,</a:t>
              </a:r>
              <a:b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supplied by us</a:t>
              </a: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the OS </a:t>
            </a:r>
            <a:r>
              <a:rPr lang="en-US" sz="2400" dirty="0">
                <a:latin typeface="Consolas"/>
                <a:cs typeface="Consolas"/>
              </a:rPr>
              <a:t>Screen</a:t>
            </a:r>
            <a:r>
              <a:rPr lang="en-US" dirty="0"/>
              <a:t> class /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53" y="4815527"/>
            <a:ext cx="3594747" cy="19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963874" cy="527810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SzPct val="150000"/>
              <a:buNone/>
            </a:pPr>
            <a:r>
              <a:rPr lang="en-US" sz="2000" u="sng" dirty="0"/>
              <a:t>Step-wise development: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50000"/>
            </a:pPr>
            <a:r>
              <a:rPr lang="en-US" sz="1400" dirty="0">
                <a:latin typeface="Consolas"/>
                <a:cs typeface="Consolas"/>
              </a:rPr>
              <a:t>Screen</a:t>
            </a:r>
            <a:r>
              <a:rPr lang="en-US" sz="2000" dirty="0"/>
              <a:t>, </a:t>
            </a:r>
            <a:r>
              <a:rPr lang="en-US" sz="1400" dirty="0">
                <a:latin typeface="Consolas"/>
                <a:cs typeface="Consolas"/>
              </a:rPr>
              <a:t>Output</a:t>
            </a:r>
            <a:r>
              <a:rPr lang="en-US" sz="2000" dirty="0"/>
              <a:t>, </a:t>
            </a:r>
            <a:r>
              <a:rPr lang="en-US" sz="1400" dirty="0">
                <a:latin typeface="Consolas"/>
                <a:cs typeface="Consolas"/>
              </a:rPr>
              <a:t>String</a:t>
            </a:r>
            <a:r>
              <a:rPr lang="en-US" sz="1800" dirty="0"/>
              <a:t>, </a:t>
            </a:r>
            <a:r>
              <a:rPr lang="en-US" sz="1400" dirty="0">
                <a:latin typeface="Consolas"/>
                <a:cs typeface="Consolas"/>
              </a:rPr>
              <a:t>Keyboard</a:t>
            </a:r>
            <a:r>
              <a:rPr lang="en-US" sz="1800" dirty="0"/>
              <a:t>, </a:t>
            </a:r>
            <a:r>
              <a:rPr lang="en-US" sz="1400" dirty="0">
                <a:latin typeface="Consolas"/>
                <a:cs typeface="Consolas"/>
              </a:rPr>
              <a:t>Sys</a:t>
            </a:r>
            <a:r>
              <a:rPr lang="en-US" sz="2000" dirty="0"/>
              <a:t>: develop/test separately, </a:t>
            </a:r>
            <a:br>
              <a:rPr lang="en-US" sz="2000" dirty="0"/>
            </a:br>
            <a:r>
              <a:rPr lang="en-US" sz="2000" dirty="0"/>
              <a:t>                                                       using the supplied </a:t>
            </a:r>
            <a:r>
              <a:rPr lang="en-US" sz="1200" dirty="0"/>
              <a:t>Main</a:t>
            </a:r>
            <a:r>
              <a:rPr lang="en-US" sz="1200" dirty="0">
                <a:latin typeface="Consolas"/>
                <a:cs typeface="Consolas"/>
              </a:rPr>
              <a:t>.jack</a:t>
            </a:r>
            <a:r>
              <a:rPr lang="en-US" sz="2000" dirty="0"/>
              <a:t> programs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50000"/>
            </a:pP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2000" dirty="0"/>
              <a:t>, </a:t>
            </a:r>
            <a:r>
              <a:rPr lang="en-US" sz="1400" dirty="0">
                <a:latin typeface="Consolas"/>
                <a:cs typeface="Consolas"/>
              </a:rPr>
              <a:t>Array</a:t>
            </a:r>
            <a:r>
              <a:rPr lang="en-US" sz="2000" dirty="0"/>
              <a:t>, </a:t>
            </a:r>
            <a:r>
              <a:rPr lang="en-US" sz="1400" dirty="0">
                <a:latin typeface="Consolas"/>
                <a:cs typeface="Consolas"/>
              </a:rPr>
              <a:t>Math</a:t>
            </a:r>
            <a:r>
              <a:rPr lang="en-US" sz="2000" dirty="0"/>
              <a:t>: develop/test separately,</a:t>
            </a:r>
            <a:br>
              <a:rPr lang="en-US" sz="2000" dirty="0"/>
            </a:br>
            <a:r>
              <a:rPr lang="en-US" sz="2000" dirty="0"/>
              <a:t>                             using the supplied </a:t>
            </a:r>
            <a:r>
              <a:rPr lang="en-US" sz="1200" dirty="0">
                <a:latin typeface="Consolas"/>
                <a:cs typeface="Consolas"/>
              </a:rPr>
              <a:t>.jack</a:t>
            </a:r>
            <a:r>
              <a:rPr lang="en-US" sz="2000" dirty="0"/>
              <a:t>, </a:t>
            </a:r>
            <a:r>
              <a:rPr lang="en-US" sz="1200" dirty="0">
                <a:latin typeface="Consolas"/>
                <a:cs typeface="Consolas"/>
              </a:rPr>
              <a:t>.tst</a:t>
            </a:r>
            <a:r>
              <a:rPr lang="en-US" sz="2000" dirty="0"/>
              <a:t> and </a:t>
            </a:r>
            <a:r>
              <a:rPr lang="en-US" sz="1200" dirty="0">
                <a:latin typeface="Consolas"/>
                <a:cs typeface="Consolas"/>
              </a:rPr>
              <a:t>.cmp</a:t>
            </a:r>
            <a:r>
              <a:rPr lang="en-US" sz="2000" dirty="0"/>
              <a:t> files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can be developed in any order</a:t>
            </a:r>
          </a:p>
          <a:p>
            <a:pPr marL="0" indent="0">
              <a:lnSpc>
                <a:spcPct val="100000"/>
              </a:lnSpc>
              <a:spcBef>
                <a:spcPts val="3000"/>
              </a:spcBef>
              <a:buSzPct val="150000"/>
              <a:buNone/>
            </a:pPr>
            <a:r>
              <a:rPr lang="en-US" sz="2000" u="sng" dirty="0"/>
              <a:t>Final test:</a:t>
            </a:r>
          </a:p>
          <a:p>
            <a:pPr marL="271463" indent="-271463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make a copy of the directory </a:t>
            </a:r>
            <a:r>
              <a:rPr lang="en-US" sz="1400" dirty="0">
                <a:latin typeface="Consolas"/>
                <a:cs typeface="Consolas"/>
              </a:rPr>
              <a:t>nand2tetris/projects/11/Pong</a:t>
            </a:r>
          </a:p>
          <a:p>
            <a:pPr marL="271463" indent="-271463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copy the 8 compiled </a:t>
            </a:r>
            <a:r>
              <a:rPr lang="en-US" sz="1400" dirty="0">
                <a:latin typeface="Consolas"/>
                <a:cs typeface="Consolas"/>
              </a:rPr>
              <a:t>.vm </a:t>
            </a:r>
            <a:r>
              <a:rPr lang="en-US" sz="2000" dirty="0"/>
              <a:t>files of your OS into this directory</a:t>
            </a:r>
          </a:p>
          <a:p>
            <a:pPr marL="271463" indent="-271463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execute this directory in the VM emulator.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31" y="1091082"/>
            <a:ext cx="6731404" cy="5075478"/>
          </a:xfrm>
          <a:prstGeom prst="rect">
            <a:avLst/>
          </a:prstGeom>
        </p:spPr>
      </p:pic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091596" y="4984460"/>
            <a:ext cx="6423825" cy="530349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23000"/>
              <a:buNone/>
            </a:pP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You’ve built a computer!</a:t>
            </a:r>
          </a:p>
        </p:txBody>
      </p:sp>
    </p:spTree>
    <p:extLst>
      <p:ext uri="{BB962C8B-B14F-4D97-AF65-F5344CB8AC3E}">
        <p14:creationId xmlns:p14="http://schemas.microsoft.com/office/powerpoint/2010/main" val="2082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build="allAtOnce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188" y="1179018"/>
            <a:ext cx="3359564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Missing elements in our OS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Multi-threading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Multi-processing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File system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Shell / windowing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Security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Communications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Many more missing services.</a:t>
            </a:r>
          </a:p>
          <a:p>
            <a:pPr>
              <a:spcBef>
                <a:spcPts val="1200"/>
              </a:spcBef>
            </a:pPr>
            <a:endParaRPr lang="en-US" u="sn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8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774" y="1206072"/>
            <a:ext cx="704332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Our OS...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Closes significant gaps between the underlying hardware and application programs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Hides many gory low-level details from the application programmer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Performs its job in an elegant and efficient manner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provides a feeling of what it takes to design and implement an OS,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or an OS module.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53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83748" y="1105503"/>
            <a:ext cx="8379252" cy="24798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63"/>
          <p:cNvSpPr>
            <a:spLocks noChangeArrowheads="1"/>
          </p:cNvSpPr>
          <p:nvPr/>
        </p:nvSpPr>
        <p:spPr bwMode="auto">
          <a:xfrm>
            <a:off x="6211887" y="1211385"/>
            <a:ext cx="1198458" cy="62281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72478" y="2089542"/>
            <a:ext cx="2334845" cy="1297809"/>
            <a:chOff x="6281615" y="2089542"/>
            <a:chExt cx="2334845" cy="1297809"/>
          </a:xfrm>
        </p:grpSpPr>
        <p:sp>
          <p:nvSpPr>
            <p:cNvPr id="49" name="Text Box 114"/>
            <p:cNvSpPr txBox="1">
              <a:spLocks noChangeArrowheads="1"/>
            </p:cNvSpPr>
            <p:nvPr/>
          </p:nvSpPr>
          <p:spPr bwMode="auto">
            <a:xfrm>
              <a:off x="7546220" y="2893449"/>
              <a:ext cx="1070240" cy="4939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machine</a:t>
              </a:r>
              <a:br>
                <a:rPr lang="en-US" sz="1400" dirty="0">
                  <a:solidFill>
                    <a:srgbClr val="000000"/>
                  </a:solidFill>
                </a:rPr>
              </a:br>
              <a:r>
                <a:rPr lang="en-US" sz="1400" dirty="0">
                  <a:solidFill>
                    <a:srgbClr val="000000"/>
                  </a:solidFill>
                </a:rPr>
                <a:t>language</a:t>
              </a:r>
            </a:p>
          </p:txBody>
        </p:sp>
        <p:sp>
          <p:nvSpPr>
            <p:cNvPr id="50" name="Text Box 115"/>
            <p:cNvSpPr txBox="1">
              <a:spLocks noChangeArrowheads="1"/>
            </p:cNvSpPr>
            <p:nvPr/>
          </p:nvSpPr>
          <p:spPr bwMode="auto">
            <a:xfrm>
              <a:off x="7546220" y="2539330"/>
              <a:ext cx="1070240" cy="355672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  <p:sp>
          <p:nvSpPr>
            <p:cNvPr id="51" name="Rectangle 127"/>
            <p:cNvSpPr>
              <a:spLocks noChangeArrowheads="1"/>
            </p:cNvSpPr>
            <p:nvPr/>
          </p:nvSpPr>
          <p:spPr bwMode="auto">
            <a:xfrm>
              <a:off x="6459020" y="2089542"/>
              <a:ext cx="94669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VM Translator</a:t>
              </a:r>
              <a:endParaRPr lang="en-US" sz="1600" dirty="0"/>
            </a:p>
          </p:txBody>
        </p:sp>
        <p:sp>
          <p:nvSpPr>
            <p:cNvPr id="52" name="Line 128"/>
            <p:cNvSpPr>
              <a:spLocks noChangeShapeType="1"/>
            </p:cNvSpPr>
            <p:nvPr/>
          </p:nvSpPr>
          <p:spPr bwMode="auto">
            <a:xfrm>
              <a:off x="6281615" y="2676769"/>
              <a:ext cx="1256296" cy="9329"/>
            </a:xfrm>
            <a:prstGeom prst="line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6783" y="1361322"/>
            <a:ext cx="1164048" cy="804002"/>
            <a:chOff x="295770" y="1267598"/>
            <a:chExt cx="1333332" cy="959786"/>
          </a:xfrm>
        </p:grpSpPr>
        <p:sp>
          <p:nvSpPr>
            <p:cNvPr id="44" name="Freeform 96"/>
            <p:cNvSpPr>
              <a:spLocks/>
            </p:cNvSpPr>
            <p:nvPr/>
          </p:nvSpPr>
          <p:spPr bwMode="auto">
            <a:xfrm>
              <a:off x="321492" y="1290851"/>
              <a:ext cx="1307610" cy="936533"/>
            </a:xfrm>
            <a:custGeom>
              <a:avLst/>
              <a:gdLst>
                <a:gd name="T0" fmla="*/ 106363 w 748"/>
                <a:gd name="T1" fmla="*/ 301625 h 444"/>
                <a:gd name="T2" fmla="*/ 11113 w 748"/>
                <a:gd name="T3" fmla="*/ 331788 h 444"/>
                <a:gd name="T4" fmla="*/ 125413 w 748"/>
                <a:gd name="T5" fmla="*/ 369888 h 444"/>
                <a:gd name="T6" fmla="*/ 31750 w 748"/>
                <a:gd name="T7" fmla="*/ 455613 h 444"/>
                <a:gd name="T8" fmla="*/ 153988 w 748"/>
                <a:gd name="T9" fmla="*/ 495300 h 444"/>
                <a:gd name="T10" fmla="*/ 84138 w 748"/>
                <a:gd name="T11" fmla="*/ 581025 h 444"/>
                <a:gd name="T12" fmla="*/ 241300 w 748"/>
                <a:gd name="T13" fmla="*/ 595313 h 444"/>
                <a:gd name="T14" fmla="*/ 265113 w 748"/>
                <a:gd name="T15" fmla="*/ 690563 h 444"/>
                <a:gd name="T16" fmla="*/ 403225 w 748"/>
                <a:gd name="T17" fmla="*/ 654050 h 444"/>
                <a:gd name="T18" fmla="*/ 501650 w 748"/>
                <a:gd name="T19" fmla="*/ 704850 h 444"/>
                <a:gd name="T20" fmla="*/ 579438 w 748"/>
                <a:gd name="T21" fmla="*/ 657225 h 444"/>
                <a:gd name="T22" fmla="*/ 658813 w 748"/>
                <a:gd name="T23" fmla="*/ 704850 h 444"/>
                <a:gd name="T24" fmla="*/ 727075 w 748"/>
                <a:gd name="T25" fmla="*/ 649288 h 444"/>
                <a:gd name="T26" fmla="*/ 830263 w 748"/>
                <a:gd name="T27" fmla="*/ 685800 h 444"/>
                <a:gd name="T28" fmla="*/ 923925 w 748"/>
                <a:gd name="T29" fmla="*/ 609600 h 444"/>
                <a:gd name="T30" fmla="*/ 1095375 w 748"/>
                <a:gd name="T31" fmla="*/ 633413 h 444"/>
                <a:gd name="T32" fmla="*/ 1050925 w 748"/>
                <a:gd name="T33" fmla="*/ 544513 h 444"/>
                <a:gd name="T34" fmla="*/ 1169988 w 748"/>
                <a:gd name="T35" fmla="*/ 536575 h 444"/>
                <a:gd name="T36" fmla="*/ 1089025 w 748"/>
                <a:gd name="T37" fmla="*/ 434975 h 444"/>
                <a:gd name="T38" fmla="*/ 1187450 w 748"/>
                <a:gd name="T39" fmla="*/ 377825 h 444"/>
                <a:gd name="T40" fmla="*/ 1060450 w 748"/>
                <a:gd name="T41" fmla="*/ 315913 h 444"/>
                <a:gd name="T42" fmla="*/ 1133475 w 748"/>
                <a:gd name="T43" fmla="*/ 227013 h 444"/>
                <a:gd name="T44" fmla="*/ 998538 w 748"/>
                <a:gd name="T45" fmla="*/ 223838 h 444"/>
                <a:gd name="T46" fmla="*/ 1050925 w 748"/>
                <a:gd name="T47" fmla="*/ 122238 h 444"/>
                <a:gd name="T48" fmla="*/ 882650 w 748"/>
                <a:gd name="T49" fmla="*/ 134938 h 444"/>
                <a:gd name="T50" fmla="*/ 871538 w 748"/>
                <a:gd name="T51" fmla="*/ 28575 h 444"/>
                <a:gd name="T52" fmla="*/ 700088 w 748"/>
                <a:gd name="T53" fmla="*/ 74613 h 444"/>
                <a:gd name="T54" fmla="*/ 638175 w 748"/>
                <a:gd name="T55" fmla="*/ 0 h 444"/>
                <a:gd name="T56" fmla="*/ 530225 w 748"/>
                <a:gd name="T57" fmla="*/ 69850 h 444"/>
                <a:gd name="T58" fmla="*/ 423863 w 748"/>
                <a:gd name="T59" fmla="*/ 0 h 444"/>
                <a:gd name="T60" fmla="*/ 358775 w 748"/>
                <a:gd name="T61" fmla="*/ 104775 h 444"/>
                <a:gd name="T62" fmla="*/ 244475 w 748"/>
                <a:gd name="T63" fmla="*/ 49213 h 444"/>
                <a:gd name="T64" fmla="*/ 247650 w 748"/>
                <a:gd name="T65" fmla="*/ 141288 h 444"/>
                <a:gd name="T66" fmla="*/ 100013 w 748"/>
                <a:gd name="T67" fmla="*/ 114300 h 444"/>
                <a:gd name="T68" fmla="*/ 134938 w 748"/>
                <a:gd name="T69" fmla="*/ 207963 h 444"/>
                <a:gd name="T70" fmla="*/ 0 w 748"/>
                <a:gd name="T71" fmla="*/ 206375 h 444"/>
                <a:gd name="T72" fmla="*/ 106363 w 748"/>
                <a:gd name="T73" fmla="*/ 301625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 97"/>
            <p:cNvSpPr>
              <a:spLocks/>
            </p:cNvSpPr>
            <p:nvPr/>
          </p:nvSpPr>
          <p:spPr bwMode="auto">
            <a:xfrm>
              <a:off x="380106" y="1359234"/>
              <a:ext cx="1106724" cy="689599"/>
            </a:xfrm>
            <a:custGeom>
              <a:avLst/>
              <a:gdLst>
                <a:gd name="T0" fmla="*/ 106363 w 748"/>
                <a:gd name="T1" fmla="*/ 301625 h 444"/>
                <a:gd name="T2" fmla="*/ 11113 w 748"/>
                <a:gd name="T3" fmla="*/ 331788 h 444"/>
                <a:gd name="T4" fmla="*/ 125413 w 748"/>
                <a:gd name="T5" fmla="*/ 369888 h 444"/>
                <a:gd name="T6" fmla="*/ 31750 w 748"/>
                <a:gd name="T7" fmla="*/ 455613 h 444"/>
                <a:gd name="T8" fmla="*/ 153988 w 748"/>
                <a:gd name="T9" fmla="*/ 495300 h 444"/>
                <a:gd name="T10" fmla="*/ 84138 w 748"/>
                <a:gd name="T11" fmla="*/ 581025 h 444"/>
                <a:gd name="T12" fmla="*/ 241300 w 748"/>
                <a:gd name="T13" fmla="*/ 595313 h 444"/>
                <a:gd name="T14" fmla="*/ 265113 w 748"/>
                <a:gd name="T15" fmla="*/ 690563 h 444"/>
                <a:gd name="T16" fmla="*/ 403225 w 748"/>
                <a:gd name="T17" fmla="*/ 654050 h 444"/>
                <a:gd name="T18" fmla="*/ 501650 w 748"/>
                <a:gd name="T19" fmla="*/ 704850 h 444"/>
                <a:gd name="T20" fmla="*/ 579438 w 748"/>
                <a:gd name="T21" fmla="*/ 657225 h 444"/>
                <a:gd name="T22" fmla="*/ 658813 w 748"/>
                <a:gd name="T23" fmla="*/ 704850 h 444"/>
                <a:gd name="T24" fmla="*/ 727075 w 748"/>
                <a:gd name="T25" fmla="*/ 649288 h 444"/>
                <a:gd name="T26" fmla="*/ 830263 w 748"/>
                <a:gd name="T27" fmla="*/ 685800 h 444"/>
                <a:gd name="T28" fmla="*/ 923925 w 748"/>
                <a:gd name="T29" fmla="*/ 609600 h 444"/>
                <a:gd name="T30" fmla="*/ 1095375 w 748"/>
                <a:gd name="T31" fmla="*/ 633413 h 444"/>
                <a:gd name="T32" fmla="*/ 1050925 w 748"/>
                <a:gd name="T33" fmla="*/ 544513 h 444"/>
                <a:gd name="T34" fmla="*/ 1169988 w 748"/>
                <a:gd name="T35" fmla="*/ 536575 h 444"/>
                <a:gd name="T36" fmla="*/ 1089025 w 748"/>
                <a:gd name="T37" fmla="*/ 434975 h 444"/>
                <a:gd name="T38" fmla="*/ 1187450 w 748"/>
                <a:gd name="T39" fmla="*/ 377825 h 444"/>
                <a:gd name="T40" fmla="*/ 1060450 w 748"/>
                <a:gd name="T41" fmla="*/ 315913 h 444"/>
                <a:gd name="T42" fmla="*/ 1133475 w 748"/>
                <a:gd name="T43" fmla="*/ 227013 h 444"/>
                <a:gd name="T44" fmla="*/ 998538 w 748"/>
                <a:gd name="T45" fmla="*/ 223838 h 444"/>
                <a:gd name="T46" fmla="*/ 1050925 w 748"/>
                <a:gd name="T47" fmla="*/ 122238 h 444"/>
                <a:gd name="T48" fmla="*/ 882650 w 748"/>
                <a:gd name="T49" fmla="*/ 134938 h 444"/>
                <a:gd name="T50" fmla="*/ 871538 w 748"/>
                <a:gd name="T51" fmla="*/ 28575 h 444"/>
                <a:gd name="T52" fmla="*/ 700088 w 748"/>
                <a:gd name="T53" fmla="*/ 74613 h 444"/>
                <a:gd name="T54" fmla="*/ 638175 w 748"/>
                <a:gd name="T55" fmla="*/ 0 h 444"/>
                <a:gd name="T56" fmla="*/ 530225 w 748"/>
                <a:gd name="T57" fmla="*/ 69850 h 444"/>
                <a:gd name="T58" fmla="*/ 423863 w 748"/>
                <a:gd name="T59" fmla="*/ 0 h 444"/>
                <a:gd name="T60" fmla="*/ 358775 w 748"/>
                <a:gd name="T61" fmla="*/ 104775 h 444"/>
                <a:gd name="T62" fmla="*/ 244475 w 748"/>
                <a:gd name="T63" fmla="*/ 49213 h 444"/>
                <a:gd name="T64" fmla="*/ 247650 w 748"/>
                <a:gd name="T65" fmla="*/ 141288 h 444"/>
                <a:gd name="T66" fmla="*/ 100013 w 748"/>
                <a:gd name="T67" fmla="*/ 114300 h 444"/>
                <a:gd name="T68" fmla="*/ 134938 w 748"/>
                <a:gd name="T69" fmla="*/ 207963 h 444"/>
                <a:gd name="T70" fmla="*/ 0 w 748"/>
                <a:gd name="T71" fmla="*/ 206375 h 444"/>
                <a:gd name="T72" fmla="*/ 106363 w 748"/>
                <a:gd name="T73" fmla="*/ 301625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98"/>
            <p:cNvSpPr>
              <a:spLocks/>
            </p:cNvSpPr>
            <p:nvPr/>
          </p:nvSpPr>
          <p:spPr bwMode="auto">
            <a:xfrm>
              <a:off x="295770" y="1267598"/>
              <a:ext cx="1292639" cy="938642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Rectangle 99"/>
            <p:cNvSpPr>
              <a:spLocks noChangeArrowheads="1"/>
            </p:cNvSpPr>
            <p:nvPr/>
          </p:nvSpPr>
          <p:spPr bwMode="auto">
            <a:xfrm>
              <a:off x="658766" y="1447636"/>
              <a:ext cx="670759" cy="29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human</a:t>
              </a:r>
              <a:endParaRPr lang="en-US" sz="1600" dirty="0"/>
            </a:p>
          </p:txBody>
        </p:sp>
        <p:sp>
          <p:nvSpPr>
            <p:cNvPr id="48" name="Rectangle 100"/>
            <p:cNvSpPr>
              <a:spLocks noChangeArrowheads="1"/>
            </p:cNvSpPr>
            <p:nvPr/>
          </p:nvSpPr>
          <p:spPr bwMode="auto">
            <a:xfrm>
              <a:off x="613899" y="1717856"/>
              <a:ext cx="763827" cy="29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thought</a:t>
              </a:r>
              <a:endParaRPr lang="en-US" sz="16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22660" y="1921129"/>
            <a:ext cx="2271726" cy="1012454"/>
            <a:chOff x="4022660" y="1921129"/>
            <a:chExt cx="2271726" cy="1012454"/>
          </a:xfrm>
        </p:grpSpPr>
        <p:sp>
          <p:nvSpPr>
            <p:cNvPr id="40" name="Text Box 112"/>
            <p:cNvSpPr txBox="1">
              <a:spLocks noChangeArrowheads="1"/>
            </p:cNvSpPr>
            <p:nvPr/>
          </p:nvSpPr>
          <p:spPr bwMode="auto">
            <a:xfrm>
              <a:off x="5215866" y="2441234"/>
              <a:ext cx="1075518" cy="4923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VM Code</a:t>
              </a:r>
            </a:p>
          </p:txBody>
        </p:sp>
        <p:sp>
          <p:nvSpPr>
            <p:cNvPr id="41" name="Rectangle 125"/>
            <p:cNvSpPr>
              <a:spLocks noChangeArrowheads="1"/>
            </p:cNvSpPr>
            <p:nvPr/>
          </p:nvSpPr>
          <p:spPr bwMode="auto">
            <a:xfrm>
              <a:off x="4225686" y="1921129"/>
              <a:ext cx="8048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compiler</a:t>
              </a:r>
              <a:endParaRPr lang="en-US" sz="1600" dirty="0"/>
            </a:p>
          </p:txBody>
        </p:sp>
        <p:sp>
          <p:nvSpPr>
            <p:cNvPr id="42" name="Line 126"/>
            <p:cNvSpPr>
              <a:spLocks noChangeShapeType="1"/>
            </p:cNvSpPr>
            <p:nvPr/>
          </p:nvSpPr>
          <p:spPr bwMode="auto">
            <a:xfrm>
              <a:off x="4022660" y="2278850"/>
              <a:ext cx="1213648" cy="7149"/>
            </a:xfrm>
            <a:prstGeom prst="line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 Box 111"/>
            <p:cNvSpPr txBox="1">
              <a:spLocks noChangeArrowheads="1"/>
            </p:cNvSpPr>
            <p:nvPr/>
          </p:nvSpPr>
          <p:spPr bwMode="auto">
            <a:xfrm>
              <a:off x="5216449" y="2116017"/>
              <a:ext cx="1077937" cy="33540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23" name="Line 136"/>
          <p:cNvSpPr>
            <a:spLocks noChangeShapeType="1"/>
          </p:cNvSpPr>
          <p:nvPr/>
        </p:nvSpPr>
        <p:spPr bwMode="auto">
          <a:xfrm>
            <a:off x="8075482" y="3388580"/>
            <a:ext cx="18903" cy="68950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4" name="Text Box 110"/>
          <p:cNvSpPr txBox="1">
            <a:spLocks noChangeArrowheads="1"/>
          </p:cNvSpPr>
          <p:nvPr/>
        </p:nvSpPr>
        <p:spPr bwMode="auto">
          <a:xfrm>
            <a:off x="2656661" y="2284558"/>
            <a:ext cx="1149180" cy="563794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b" anchorCtr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  OS</a:t>
            </a:r>
          </a:p>
        </p:txBody>
      </p:sp>
      <p:sp>
        <p:nvSpPr>
          <p:cNvPr id="25" name="Text Box 111"/>
          <p:cNvSpPr txBox="1">
            <a:spLocks noChangeArrowheads="1"/>
          </p:cNvSpPr>
          <p:nvPr/>
        </p:nvSpPr>
        <p:spPr bwMode="auto">
          <a:xfrm>
            <a:off x="2656659" y="2073600"/>
            <a:ext cx="1149180" cy="228238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sz="1400" dirty="0">
              <a:solidFill>
                <a:schemeClr val="hlink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705237" y="1245129"/>
            <a:ext cx="2319686" cy="1295303"/>
            <a:chOff x="1705237" y="1245129"/>
            <a:chExt cx="2319686" cy="1295303"/>
          </a:xfrm>
        </p:grpSpPr>
        <p:sp>
          <p:nvSpPr>
            <p:cNvPr id="36" name="Rectangle 102"/>
            <p:cNvSpPr>
              <a:spLocks noChangeArrowheads="1"/>
            </p:cNvSpPr>
            <p:nvPr/>
          </p:nvSpPr>
          <p:spPr bwMode="auto">
            <a:xfrm>
              <a:off x="1749647" y="1245129"/>
              <a:ext cx="105689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high-level programming</a:t>
              </a:r>
              <a:endParaRPr lang="en-US" sz="1400" dirty="0"/>
            </a:p>
          </p:txBody>
        </p:sp>
        <p:sp>
          <p:nvSpPr>
            <p:cNvPr id="37" name="Text Box 110"/>
            <p:cNvSpPr txBox="1">
              <a:spLocks noChangeArrowheads="1"/>
            </p:cNvSpPr>
            <p:nvPr/>
          </p:nvSpPr>
          <p:spPr bwMode="auto">
            <a:xfrm>
              <a:off x="2875743" y="1976638"/>
              <a:ext cx="1149180" cy="563794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rgbClr val="000000"/>
                  </a:solidFill>
                </a:rPr>
                <a:t>High Level</a:t>
              </a:r>
              <a:br>
                <a:rPr lang="en-US" sz="1400" dirty="0">
                  <a:solidFill>
                    <a:srgbClr val="000000"/>
                  </a:solidFill>
                </a:rPr>
              </a:br>
              <a:r>
                <a:rPr lang="en-US" sz="1400" dirty="0">
                  <a:solidFill>
                    <a:srgbClr val="000000"/>
                  </a:solidFill>
                </a:rPr>
                <a:t>Language</a:t>
              </a:r>
            </a:p>
          </p:txBody>
        </p:sp>
        <p:sp>
          <p:nvSpPr>
            <p:cNvPr id="38" name="Text Box 111"/>
            <p:cNvSpPr txBox="1">
              <a:spLocks noChangeArrowheads="1"/>
            </p:cNvSpPr>
            <p:nvPr/>
          </p:nvSpPr>
          <p:spPr bwMode="auto">
            <a:xfrm>
              <a:off x="2875743" y="1641232"/>
              <a:ext cx="1149180" cy="33540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  <p:sp>
          <p:nvSpPr>
            <p:cNvPr id="39" name="Line 124"/>
            <p:cNvSpPr>
              <a:spLocks noChangeShapeType="1"/>
            </p:cNvSpPr>
            <p:nvPr/>
          </p:nvSpPr>
          <p:spPr bwMode="auto">
            <a:xfrm flipV="1">
              <a:off x="1705237" y="1801423"/>
              <a:ext cx="1150967" cy="10207"/>
            </a:xfrm>
            <a:prstGeom prst="line">
              <a:avLst/>
            </a:prstGeom>
            <a:noFill/>
            <a:ln w="3175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29891" y="4094480"/>
            <a:ext cx="1569692" cy="1265380"/>
            <a:chOff x="838232" y="3620341"/>
            <a:chExt cx="2253482" cy="181065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32" y="3620341"/>
              <a:ext cx="2253482" cy="1810652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>
            <a:xfrm>
              <a:off x="2498531" y="4689131"/>
              <a:ext cx="99075" cy="119304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2592534" y="4511447"/>
              <a:ext cx="99075" cy="119304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Oval 30"/>
          <p:cNvSpPr/>
          <p:nvPr/>
        </p:nvSpPr>
        <p:spPr>
          <a:xfrm>
            <a:off x="3241424" y="2686506"/>
            <a:ext cx="404183" cy="337637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p12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41648" y="4406929"/>
            <a:ext cx="4218713" cy="1095299"/>
            <a:chOff x="1346886" y="3934080"/>
            <a:chExt cx="4218713" cy="1095299"/>
          </a:xfrm>
        </p:grpSpPr>
        <p:pic>
          <p:nvPicPr>
            <p:cNvPr id="53" name="Picture 6" descr="Bouque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8"/>
            <a:stretch/>
          </p:blipFill>
          <p:spPr bwMode="auto">
            <a:xfrm>
              <a:off x="2581857" y="4018256"/>
              <a:ext cx="762952" cy="1011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5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2333" y="4063037"/>
              <a:ext cx="907007" cy="90700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7"/>
            <a:srcRect l="31005" t="7221" r="28055" b="29047"/>
            <a:stretch/>
          </p:blipFill>
          <p:spPr>
            <a:xfrm>
              <a:off x="4673725" y="3974610"/>
              <a:ext cx="891874" cy="1012382"/>
            </a:xfrm>
            <a:prstGeom prst="rect">
              <a:avLst/>
            </a:prstGeom>
          </p:spPr>
        </p:pic>
        <p:pic>
          <p:nvPicPr>
            <p:cNvPr id="56" name="Picture 6" descr="Bouque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938"/>
            <a:stretch/>
          </p:blipFill>
          <p:spPr bwMode="auto">
            <a:xfrm>
              <a:off x="1346886" y="3934080"/>
              <a:ext cx="983005" cy="1056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5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773167" y="4510813"/>
            <a:ext cx="1752653" cy="1262509"/>
            <a:chOff x="4773167" y="4510813"/>
            <a:chExt cx="1752653" cy="1262509"/>
          </a:xfrm>
        </p:grpSpPr>
        <p:pic>
          <p:nvPicPr>
            <p:cNvPr id="54" name="Picture 5" descr="Bouque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1" t="11534" r="14551"/>
            <a:stretch>
              <a:fillRect/>
            </a:stretch>
          </p:blipFill>
          <p:spPr bwMode="auto">
            <a:xfrm>
              <a:off x="5450751" y="4510813"/>
              <a:ext cx="957993" cy="1091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11641" t="11534" r="14551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539516" y="5403990"/>
              <a:ext cx="98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Jack OS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773167" y="4651222"/>
              <a:ext cx="98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10651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03783"/>
              </p:ext>
            </p:extLst>
          </p:nvPr>
        </p:nvGraphicFramePr>
        <p:xfrm>
          <a:off x="5065558" y="989658"/>
          <a:ext cx="210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037675"/>
              </p:ext>
            </p:extLst>
          </p:nvPr>
        </p:nvGraphicFramePr>
        <p:xfrm>
          <a:off x="7193603" y="989200"/>
          <a:ext cx="100299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215851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*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 :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14010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834145" y="3738481"/>
            <a:ext cx="2881960" cy="288141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6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6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6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6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6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600" b="1" dirty="0">
                <a:latin typeface="Times New Roman"/>
              </a:rPr>
              <a:t>multiply(</a:t>
            </a:r>
            <a:r>
              <a:rPr lang="en-US" sz="1600" b="1" i="1" dirty="0">
                <a:latin typeface="Times New Roman"/>
              </a:rPr>
              <a:t>x</a:t>
            </a:r>
            <a:r>
              <a:rPr lang="en-US" sz="1600" b="1" dirty="0">
                <a:latin typeface="Times New Roman"/>
              </a:rPr>
              <a:t>, </a:t>
            </a:r>
            <a:r>
              <a:rPr lang="en-US" sz="1600" b="1" i="1" dirty="0">
                <a:latin typeface="Times New Roman"/>
              </a:rPr>
              <a:t>y</a:t>
            </a:r>
            <a:r>
              <a:rPr lang="en-US" sz="16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600" i="1">
                <a:latin typeface="Times New Roman"/>
              </a:rPr>
              <a:t>   </a:t>
            </a:r>
            <a:endParaRPr lang="en-US" sz="1600" i="1" dirty="0">
              <a:latin typeface="Consolas"/>
              <a:cs typeface="Consola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929883"/>
              </p:ext>
            </p:extLst>
          </p:nvPr>
        </p:nvGraphicFramePr>
        <p:xfrm>
          <a:off x="4687664" y="988544"/>
          <a:ext cx="390998" cy="213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38818" y="3391837"/>
            <a:ext cx="312003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Multiplication of </a:t>
            </a:r>
            <a:r>
              <a:rPr lang="en-US" sz="1600" i="1" dirty="0">
                <a:latin typeface="Times New Roman"/>
                <a:cs typeface="Times New Roman"/>
              </a:rPr>
              <a:t>w</a:t>
            </a:r>
            <a:r>
              <a:rPr lang="en-US" sz="1600" dirty="0">
                <a:latin typeface="Times New Roman"/>
                <a:cs typeface="Times New Roman"/>
              </a:rPr>
              <a:t>-bit numbers: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309243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774" y="1206072"/>
            <a:ext cx="74610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OS code is typically considered </a:t>
            </a:r>
            <a:r>
              <a:rPr lang="en-US" sz="2000" i="1" u="sng" dirty="0">
                <a:latin typeface="Times New Roman"/>
                <a:cs typeface="Times New Roman"/>
              </a:rPr>
              <a:t>privileged</a:t>
            </a:r>
            <a:r>
              <a:rPr lang="en-US" sz="2000" u="sng" dirty="0">
                <a:latin typeface="Times New Roman"/>
                <a:cs typeface="Times New Roman"/>
              </a:rPr>
              <a:t>: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Accessing OS services requires a permission mechanism that is more elaborate than a simple function call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OS functions execute in a special protected mode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OS functions receive more hardware resources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(in the Hack system, user-level code and OS code are treated the same way).</a:t>
            </a:r>
          </a:p>
        </p:txBody>
      </p:sp>
    </p:spTree>
    <p:extLst>
      <p:ext uri="{BB962C8B-B14F-4D97-AF65-F5344CB8AC3E}">
        <p14:creationId xmlns:p14="http://schemas.microsoft.com/office/powerpoint/2010/main" val="298763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774" y="1206072"/>
            <a:ext cx="109868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Efficiency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Mathematical operations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Graphical operations.</a:t>
            </a:r>
          </a:p>
        </p:txBody>
      </p:sp>
    </p:spTree>
    <p:extLst>
      <p:ext uri="{BB962C8B-B14F-4D97-AF65-F5344CB8AC3E}">
        <p14:creationId xmlns:p14="http://schemas.microsoft.com/office/powerpoint/2010/main" val="273292560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774" y="1206072"/>
            <a:ext cx="750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Efficiency / mathematical operations</a:t>
            </a:r>
          </a:p>
          <a:p>
            <a:pPr>
              <a:spcBef>
                <a:spcPts val="12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985922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774" y="1206072"/>
            <a:ext cx="750026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Efficiency / mathematical operations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 most computers, core mathematical operations are implemented in hardware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hardware and software implementations of these operations are often based on the same algorithmic ideas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running time of the multiplication and division algorithms that we presented is </a:t>
            </a:r>
            <a:r>
              <a:rPr lang="en-US" i="1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) addition operations,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 being the number of bits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Since our addition implementation also requires </a:t>
            </a:r>
            <a:r>
              <a:rPr lang="en-US" i="1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) operations, the overall running time of our multiplication and division algorithms is </a:t>
            </a:r>
            <a:r>
              <a:rPr lang="en-US" i="1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There exist multiplication and division algorithms whose running time is asymptotically much faster than </a:t>
            </a:r>
            <a:r>
              <a:rPr lang="en-US" i="1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However, these algorithms are useful only when the number of bits that we have to process is very large.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87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774" y="1206072"/>
            <a:ext cx="74372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Efficiency / graphical operations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064627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774" y="1206072"/>
            <a:ext cx="74372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Efficiency / graphical operations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line drawing algorithms that we presented are quite efficient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 most systems these graphics primitives are implemented by a combination of software and special graphics-acceleration hardware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Today, most computers are equipped with a </a:t>
            </a:r>
            <a:r>
              <a:rPr lang="en-US" i="1" dirty="0">
                <a:latin typeface="Times New Roman"/>
                <a:cs typeface="Times New Roman"/>
              </a:rPr>
              <a:t>Graphical Processing Unit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GPU off-loads the CPU from handling high-performance graphics tasks, like drawing 3D images and rendering smooth surfaces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 the Hack-Jack platform, there is no such separation of responsibilities between the CPU and other dedicated processors.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08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36786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03509"/>
              </p:ext>
            </p:extLst>
          </p:nvPr>
        </p:nvGraphicFramePr>
        <p:xfrm>
          <a:off x="5065558" y="989658"/>
          <a:ext cx="210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42794"/>
              </p:ext>
            </p:extLst>
          </p:nvPr>
        </p:nvGraphicFramePr>
        <p:xfrm>
          <a:off x="7193603" y="989200"/>
          <a:ext cx="100299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5353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*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 :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7233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834145" y="3738481"/>
            <a:ext cx="2881960" cy="2881414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6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6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6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6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6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600" b="1" dirty="0">
                <a:latin typeface="Times New Roman"/>
              </a:rPr>
              <a:t>multiply(</a:t>
            </a:r>
            <a:r>
              <a:rPr lang="en-US" sz="1600" b="1" i="1" dirty="0">
                <a:latin typeface="Times New Roman"/>
              </a:rPr>
              <a:t>x</a:t>
            </a:r>
            <a:r>
              <a:rPr lang="en-US" sz="1600" b="1" dirty="0">
                <a:latin typeface="Times New Roman"/>
              </a:rPr>
              <a:t>, </a:t>
            </a:r>
            <a:r>
              <a:rPr lang="en-US" sz="1600" b="1" i="1" dirty="0">
                <a:latin typeface="Times New Roman"/>
              </a:rPr>
              <a:t>y</a:t>
            </a:r>
            <a:r>
              <a:rPr lang="en-US" sz="16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600" i="1" dirty="0">
                <a:latin typeface="Times New Roman"/>
              </a:rPr>
              <a:t>   sum</a:t>
            </a:r>
            <a:r>
              <a:rPr lang="is-IS" sz="1600" dirty="0">
                <a:latin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600" i="1" dirty="0">
                <a:latin typeface="Times New Roman"/>
              </a:rPr>
              <a:t>   shiftedX</a:t>
            </a:r>
            <a:r>
              <a:rPr lang="en-US" sz="1600" dirty="0">
                <a:latin typeface="Times New Roman"/>
              </a:rPr>
              <a:t> = </a:t>
            </a:r>
            <a:r>
              <a:rPr lang="en-US" sz="1600" i="1" dirty="0">
                <a:latin typeface="Times New Roman"/>
              </a:rPr>
              <a:t>x</a:t>
            </a:r>
            <a:endParaRPr lang="en-US" sz="1600" dirty="0">
              <a:latin typeface="Times New Roman"/>
            </a:endParaRPr>
          </a:p>
          <a:p>
            <a:pPr>
              <a:spcBef>
                <a:spcPts val="400"/>
              </a:spcBef>
            </a:pPr>
            <a:r>
              <a:rPr lang="en-US" sz="1600" dirty="0">
                <a:latin typeface="Times New Roman"/>
              </a:rPr>
              <a:t>  </a:t>
            </a:r>
            <a:endParaRPr lang="en-US" sz="1600" i="1" dirty="0">
              <a:latin typeface="Consolas"/>
              <a:cs typeface="Consola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57935"/>
              </p:ext>
            </p:extLst>
          </p:nvPr>
        </p:nvGraphicFramePr>
        <p:xfrm>
          <a:off x="4687664" y="988544"/>
          <a:ext cx="390998" cy="213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38818" y="3391837"/>
            <a:ext cx="312003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Multiplication of </a:t>
            </a:r>
            <a:r>
              <a:rPr lang="en-US" sz="1600" i="1" dirty="0">
                <a:latin typeface="Times New Roman"/>
                <a:cs typeface="Times New Roman"/>
              </a:rPr>
              <a:t>w</a:t>
            </a:r>
            <a:r>
              <a:rPr lang="en-US" sz="1600" dirty="0">
                <a:latin typeface="Times New Roman"/>
                <a:cs typeface="Times New Roman"/>
              </a:rPr>
              <a:t>-bit numbers: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0600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76731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498347"/>
              </p:ext>
            </p:extLst>
          </p:nvPr>
        </p:nvGraphicFramePr>
        <p:xfrm>
          <a:off x="5065558" y="989658"/>
          <a:ext cx="210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17806"/>
              </p:ext>
            </p:extLst>
          </p:nvPr>
        </p:nvGraphicFramePr>
        <p:xfrm>
          <a:off x="7193603" y="989200"/>
          <a:ext cx="100299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009087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*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 :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016620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38818" y="3391837"/>
            <a:ext cx="3120030" cy="3228058"/>
            <a:chOff x="738818" y="3391837"/>
            <a:chExt cx="3120030" cy="3228058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34145" y="3738481"/>
              <a:ext cx="2881960" cy="288141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// Returns x*y, where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x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,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y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 ≥ 0</a:t>
              </a:r>
            </a:p>
            <a:p>
              <a:pPr>
                <a:spcBef>
                  <a:spcPts val="400"/>
                </a:spcBef>
              </a:pPr>
              <a:r>
                <a:rPr lang="en-US" sz="1600" b="1" dirty="0">
                  <a:latin typeface="Times New Roman"/>
                </a:rPr>
                <a:t>multiply(</a:t>
              </a:r>
              <a:r>
                <a:rPr lang="en-US" sz="1600" b="1" i="1" dirty="0">
                  <a:latin typeface="Times New Roman"/>
                </a:rPr>
                <a:t>x</a:t>
              </a:r>
              <a:r>
                <a:rPr lang="en-US" sz="1600" b="1" dirty="0">
                  <a:latin typeface="Times New Roman"/>
                </a:rPr>
                <a:t>, </a:t>
              </a:r>
              <a:r>
                <a:rPr lang="en-US" sz="1600" b="1" i="1" dirty="0">
                  <a:latin typeface="Times New Roman"/>
                </a:rPr>
                <a:t>y</a:t>
              </a:r>
              <a:r>
                <a:rPr lang="en-US" sz="1600" b="1" dirty="0">
                  <a:latin typeface="Times New Roman"/>
                </a:rPr>
                <a:t>):</a:t>
              </a:r>
            </a:p>
            <a:p>
              <a:pPr>
                <a:spcBef>
                  <a:spcPts val="400"/>
                </a:spcBef>
              </a:pPr>
              <a:r>
                <a:rPr lang="is-IS" sz="1600" i="1" dirty="0">
                  <a:latin typeface="Times New Roman"/>
                </a:rPr>
                <a:t>   sum</a:t>
              </a:r>
              <a:r>
                <a:rPr lang="is-IS" sz="1600" dirty="0">
                  <a:latin typeface="Times New Roman"/>
                </a:rPr>
                <a:t> = 0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shiftedX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x</a:t>
              </a:r>
              <a:endParaRPr lang="en-US" sz="1600" dirty="0">
                <a:latin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for  </a:t>
              </a:r>
              <a:r>
                <a:rPr lang="en-US" sz="1600" i="1" dirty="0">
                  <a:latin typeface="Times New Roman"/>
                </a:rPr>
                <a:t>i </a:t>
              </a:r>
              <a:r>
                <a:rPr lang="en-US" sz="1600" dirty="0">
                  <a:latin typeface="Times New Roman"/>
                </a:rPr>
                <a:t>= 0 ... </a:t>
              </a:r>
              <a:r>
                <a:rPr lang="en-US" sz="1600" i="1" dirty="0">
                  <a:latin typeface="Times New Roman"/>
                </a:rPr>
                <a:t>w </a:t>
              </a:r>
              <a:r>
                <a:rPr lang="en-US" sz="1600" dirty="0">
                  <a:latin typeface="Times New Roman"/>
                </a:rPr>
                <a:t>- 1   do 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     </a:t>
              </a:r>
              <a:endParaRPr lang="en-US" sz="1600" i="1" dirty="0">
                <a:latin typeface="Consolas"/>
                <a:cs typeface="Consolas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38818" y="3391837"/>
              <a:ext cx="312003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Multiplication of </a:t>
              </a:r>
              <a:r>
                <a:rPr lang="en-US" sz="1600" i="1" dirty="0">
                  <a:latin typeface="Times New Roman"/>
                  <a:cs typeface="Times New Roman"/>
                </a:rPr>
                <a:t>w</a:t>
              </a:r>
              <a:r>
                <a:rPr lang="en-US" sz="1600" dirty="0">
                  <a:latin typeface="Times New Roman"/>
                  <a:cs typeface="Times New Roman"/>
                </a:rPr>
                <a:t>-bit numbers: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479208"/>
              </p:ext>
            </p:extLst>
          </p:nvPr>
        </p:nvGraphicFramePr>
        <p:xfrm>
          <a:off x="4687664" y="988544"/>
          <a:ext cx="390998" cy="213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19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9986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36180"/>
              </p:ext>
            </p:extLst>
          </p:nvPr>
        </p:nvGraphicFramePr>
        <p:xfrm>
          <a:off x="5065558" y="989658"/>
          <a:ext cx="210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03091"/>
              </p:ext>
            </p:extLst>
          </p:nvPr>
        </p:nvGraphicFramePr>
        <p:xfrm>
          <a:off x="7193603" y="989200"/>
          <a:ext cx="100299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225762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*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 :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9151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38818" y="3391837"/>
            <a:ext cx="3120030" cy="3228058"/>
            <a:chOff x="738818" y="3391837"/>
            <a:chExt cx="3120030" cy="3228058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34145" y="3738481"/>
              <a:ext cx="2881960" cy="288141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// Returns x*y, where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x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,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y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 ≥ 0</a:t>
              </a:r>
            </a:p>
            <a:p>
              <a:pPr>
                <a:spcBef>
                  <a:spcPts val="400"/>
                </a:spcBef>
              </a:pPr>
              <a:r>
                <a:rPr lang="en-US" sz="1600" b="1" dirty="0">
                  <a:latin typeface="Times New Roman"/>
                </a:rPr>
                <a:t>multiply(</a:t>
              </a:r>
              <a:r>
                <a:rPr lang="en-US" sz="1600" b="1" i="1" dirty="0">
                  <a:latin typeface="Times New Roman"/>
                </a:rPr>
                <a:t>x</a:t>
              </a:r>
              <a:r>
                <a:rPr lang="en-US" sz="1600" b="1" dirty="0">
                  <a:latin typeface="Times New Roman"/>
                </a:rPr>
                <a:t>, </a:t>
              </a:r>
              <a:r>
                <a:rPr lang="en-US" sz="1600" b="1" i="1" dirty="0">
                  <a:latin typeface="Times New Roman"/>
                </a:rPr>
                <a:t>y</a:t>
              </a:r>
              <a:r>
                <a:rPr lang="en-US" sz="1600" b="1" dirty="0">
                  <a:latin typeface="Times New Roman"/>
                </a:rPr>
                <a:t>):</a:t>
              </a:r>
            </a:p>
            <a:p>
              <a:pPr>
                <a:spcBef>
                  <a:spcPts val="400"/>
                </a:spcBef>
              </a:pPr>
              <a:r>
                <a:rPr lang="is-IS" sz="1600" i="1" dirty="0">
                  <a:latin typeface="Times New Roman"/>
                </a:rPr>
                <a:t>   sum</a:t>
              </a:r>
              <a:r>
                <a:rPr lang="is-IS" sz="1600" dirty="0">
                  <a:latin typeface="Times New Roman"/>
                </a:rPr>
                <a:t> = 0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shiftedX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x</a:t>
              </a:r>
              <a:endParaRPr lang="en-US" sz="1600" dirty="0">
                <a:latin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for  </a:t>
              </a:r>
              <a:r>
                <a:rPr lang="en-US" sz="1600" i="1" dirty="0">
                  <a:latin typeface="Times New Roman"/>
                </a:rPr>
                <a:t>i </a:t>
              </a:r>
              <a:r>
                <a:rPr lang="en-US" sz="1600" dirty="0">
                  <a:latin typeface="Times New Roman"/>
                </a:rPr>
                <a:t>= 0 ... </a:t>
              </a:r>
              <a:r>
                <a:rPr lang="en-US" sz="1600" i="1" dirty="0">
                  <a:latin typeface="Times New Roman"/>
                </a:rPr>
                <a:t>w </a:t>
              </a:r>
              <a:r>
                <a:rPr lang="en-US" sz="1600" dirty="0">
                  <a:latin typeface="Times New Roman"/>
                </a:rPr>
                <a:t>- 1   do 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     if  ((</a:t>
              </a:r>
              <a:r>
                <a:rPr lang="en-US" sz="1600" i="1" dirty="0">
                  <a:latin typeface="Times New Roman"/>
                </a:rPr>
                <a:t>i’</a:t>
              </a:r>
              <a:r>
                <a:rPr lang="en-US" sz="1600" dirty="0">
                  <a:latin typeface="Times New Roman"/>
                </a:rPr>
                <a:t>th bit of </a:t>
              </a:r>
              <a:r>
                <a:rPr lang="en-US" sz="1600" i="1" dirty="0">
                  <a:latin typeface="Times New Roman"/>
                </a:rPr>
                <a:t>y</a:t>
              </a:r>
              <a:r>
                <a:rPr lang="en-US" sz="1600" dirty="0">
                  <a:latin typeface="Times New Roman"/>
                </a:rPr>
                <a:t>) </a:t>
              </a:r>
              <a:r>
                <a:rPr lang="en-US" sz="1600" dirty="0">
                  <a:latin typeface="Consolas"/>
                  <a:cs typeface="Consolas"/>
                </a:rPr>
                <a:t>==</a:t>
              </a:r>
              <a:r>
                <a:rPr lang="en-US" sz="1600" dirty="0">
                  <a:latin typeface="Times New Roman"/>
                </a:rPr>
                <a:t> 1) 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          sum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sum</a:t>
              </a:r>
              <a:r>
                <a:rPr lang="en-US" sz="1600" dirty="0">
                  <a:latin typeface="Times New Roman"/>
                </a:rPr>
                <a:t> + </a:t>
              </a:r>
              <a:r>
                <a:rPr lang="en-US" sz="1600" i="1" dirty="0">
                  <a:latin typeface="Times New Roman"/>
                </a:rPr>
                <a:t>shiftedX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     </a:t>
              </a:r>
              <a:endParaRPr lang="en-US" sz="1600" i="1" dirty="0">
                <a:latin typeface="Consolas"/>
                <a:cs typeface="Consolas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38818" y="3391837"/>
              <a:ext cx="312003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Multiplication of </a:t>
              </a:r>
              <a:r>
                <a:rPr lang="en-US" sz="1600" i="1" dirty="0">
                  <a:latin typeface="Times New Roman"/>
                  <a:cs typeface="Times New Roman"/>
                </a:rPr>
                <a:t>w</a:t>
              </a:r>
              <a:r>
                <a:rPr lang="en-US" sz="1600" dirty="0">
                  <a:latin typeface="Times New Roman"/>
                  <a:cs typeface="Times New Roman"/>
                </a:rPr>
                <a:t>-bit numbers: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9155"/>
              </p:ext>
            </p:extLst>
          </p:nvPr>
        </p:nvGraphicFramePr>
        <p:xfrm>
          <a:off x="4687664" y="988544"/>
          <a:ext cx="390998" cy="213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81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87803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31464"/>
              </p:ext>
            </p:extLst>
          </p:nvPr>
        </p:nvGraphicFramePr>
        <p:xfrm>
          <a:off x="5065558" y="989658"/>
          <a:ext cx="210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667721"/>
              </p:ext>
            </p:extLst>
          </p:nvPr>
        </p:nvGraphicFramePr>
        <p:xfrm>
          <a:off x="7193603" y="989200"/>
          <a:ext cx="100299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932520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*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 :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393421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38818" y="3391837"/>
            <a:ext cx="3120030" cy="3228058"/>
            <a:chOff x="738818" y="3391837"/>
            <a:chExt cx="3120030" cy="3228058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34145" y="3738481"/>
              <a:ext cx="2881960" cy="288141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// Returns x*y, where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x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,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y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 ≥ 0</a:t>
              </a:r>
            </a:p>
            <a:p>
              <a:pPr>
                <a:spcBef>
                  <a:spcPts val="400"/>
                </a:spcBef>
              </a:pPr>
              <a:r>
                <a:rPr lang="en-US" sz="1600" b="1" dirty="0">
                  <a:latin typeface="Times New Roman"/>
                </a:rPr>
                <a:t>multiply(</a:t>
              </a:r>
              <a:r>
                <a:rPr lang="en-US" sz="1600" b="1" i="1" dirty="0">
                  <a:latin typeface="Times New Roman"/>
                </a:rPr>
                <a:t>x</a:t>
              </a:r>
              <a:r>
                <a:rPr lang="en-US" sz="1600" b="1" dirty="0">
                  <a:latin typeface="Times New Roman"/>
                </a:rPr>
                <a:t>, </a:t>
              </a:r>
              <a:r>
                <a:rPr lang="en-US" sz="1600" b="1" i="1" dirty="0">
                  <a:latin typeface="Times New Roman"/>
                </a:rPr>
                <a:t>y</a:t>
              </a:r>
              <a:r>
                <a:rPr lang="en-US" sz="1600" b="1" dirty="0">
                  <a:latin typeface="Times New Roman"/>
                </a:rPr>
                <a:t>):</a:t>
              </a:r>
            </a:p>
            <a:p>
              <a:pPr>
                <a:spcBef>
                  <a:spcPts val="400"/>
                </a:spcBef>
              </a:pPr>
              <a:r>
                <a:rPr lang="is-IS" sz="1600" i="1" dirty="0">
                  <a:latin typeface="Times New Roman"/>
                </a:rPr>
                <a:t>   sum</a:t>
              </a:r>
              <a:r>
                <a:rPr lang="is-IS" sz="1600" dirty="0">
                  <a:latin typeface="Times New Roman"/>
                </a:rPr>
                <a:t> = 0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shiftedX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x</a:t>
              </a:r>
              <a:endParaRPr lang="en-US" sz="1600" dirty="0">
                <a:latin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for  </a:t>
              </a:r>
              <a:r>
                <a:rPr lang="en-US" sz="1600" i="1" dirty="0">
                  <a:latin typeface="Times New Roman"/>
                </a:rPr>
                <a:t>i </a:t>
              </a:r>
              <a:r>
                <a:rPr lang="en-US" sz="1600" dirty="0">
                  <a:latin typeface="Times New Roman"/>
                </a:rPr>
                <a:t>= 0 ... </a:t>
              </a:r>
              <a:r>
                <a:rPr lang="en-US" sz="1600" i="1" dirty="0">
                  <a:latin typeface="Times New Roman"/>
                </a:rPr>
                <a:t>w </a:t>
              </a:r>
              <a:r>
                <a:rPr lang="en-US" sz="1600" dirty="0">
                  <a:latin typeface="Times New Roman"/>
                </a:rPr>
                <a:t>- 1   do 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     if  ((</a:t>
              </a:r>
              <a:r>
                <a:rPr lang="en-US" sz="1600" i="1" dirty="0">
                  <a:latin typeface="Times New Roman"/>
                </a:rPr>
                <a:t>i’</a:t>
              </a:r>
              <a:r>
                <a:rPr lang="en-US" sz="1600" dirty="0">
                  <a:latin typeface="Times New Roman"/>
                </a:rPr>
                <a:t>th bit of </a:t>
              </a:r>
              <a:r>
                <a:rPr lang="en-US" sz="1600" i="1" dirty="0">
                  <a:latin typeface="Times New Roman"/>
                </a:rPr>
                <a:t>y</a:t>
              </a:r>
              <a:r>
                <a:rPr lang="en-US" sz="1600" dirty="0">
                  <a:latin typeface="Times New Roman"/>
                </a:rPr>
                <a:t>) </a:t>
              </a:r>
              <a:r>
                <a:rPr lang="en-US" sz="1600" dirty="0">
                  <a:latin typeface="Consolas"/>
                  <a:cs typeface="Consolas"/>
                </a:rPr>
                <a:t>==</a:t>
              </a:r>
              <a:r>
                <a:rPr lang="en-US" sz="1600" dirty="0">
                  <a:latin typeface="Times New Roman"/>
                </a:rPr>
                <a:t> 1) 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          sum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sum</a:t>
              </a:r>
              <a:r>
                <a:rPr lang="en-US" sz="1600" dirty="0">
                  <a:latin typeface="Times New Roman"/>
                </a:rPr>
                <a:t> + </a:t>
              </a:r>
              <a:r>
                <a:rPr lang="en-US" sz="1600" i="1" dirty="0">
                  <a:latin typeface="Times New Roman"/>
                </a:rPr>
                <a:t>shiftedX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     shiftedX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shiftedX</a:t>
              </a:r>
              <a:r>
                <a:rPr lang="en-US" sz="1600" dirty="0">
                  <a:latin typeface="Times New Roman"/>
                </a:rPr>
                <a:t> * 2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  <a:cs typeface="Consolas"/>
                </a:rPr>
                <a:t>   </a:t>
              </a:r>
              <a:endParaRPr lang="en-US" sz="1600" i="1" dirty="0">
                <a:latin typeface="Consolas"/>
                <a:cs typeface="Consolas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38818" y="3391837"/>
              <a:ext cx="312003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Multiplication of </a:t>
              </a:r>
              <a:r>
                <a:rPr lang="en-US" sz="1600" i="1" dirty="0">
                  <a:latin typeface="Times New Roman"/>
                  <a:cs typeface="Times New Roman"/>
                </a:rPr>
                <a:t>w</a:t>
              </a:r>
              <a:r>
                <a:rPr lang="en-US" sz="1600" dirty="0">
                  <a:latin typeface="Times New Roman"/>
                  <a:cs typeface="Times New Roman"/>
                </a:rPr>
                <a:t>-bit numbers: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49344"/>
              </p:ext>
            </p:extLst>
          </p:nvPr>
        </p:nvGraphicFramePr>
        <p:xfrm>
          <a:off x="4687664" y="988544"/>
          <a:ext cx="390998" cy="213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024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46227"/>
              </p:ext>
            </p:extLst>
          </p:nvPr>
        </p:nvGraphicFramePr>
        <p:xfrm>
          <a:off x="1032421" y="1025390"/>
          <a:ext cx="2070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547848"/>
              </p:ext>
            </p:extLst>
          </p:nvPr>
        </p:nvGraphicFramePr>
        <p:xfrm>
          <a:off x="5065558" y="989658"/>
          <a:ext cx="21060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05841"/>
              </p:ext>
            </p:extLst>
          </p:nvPr>
        </p:nvGraphicFramePr>
        <p:xfrm>
          <a:off x="7193603" y="989200"/>
          <a:ext cx="100299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’th bit of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01254"/>
              </p:ext>
            </p:extLst>
          </p:nvPr>
        </p:nvGraphicFramePr>
        <p:xfrm>
          <a:off x="4051496" y="991638"/>
          <a:ext cx="68207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*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 :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020913"/>
              </p:ext>
            </p:extLst>
          </p:nvPr>
        </p:nvGraphicFramePr>
        <p:xfrm>
          <a:off x="3100712" y="1035775"/>
          <a:ext cx="62715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27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 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4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243</a:t>
                      </a:r>
                      <a:endParaRPr lang="en-US" sz="14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4248805" y="3466792"/>
            <a:ext cx="4495800" cy="1613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800" dirty="0">
                <a:cs typeface="+mn-cs"/>
              </a:rPr>
              <a:t>Let </a:t>
            </a:r>
            <a:r>
              <a:rPr lang="en-US" sz="1800" i="1" dirty="0">
                <a:cs typeface="+mn-cs"/>
              </a:rPr>
              <a:t>N</a:t>
            </a:r>
            <a:r>
              <a:rPr lang="en-US" sz="1800" dirty="0">
                <a:cs typeface="+mn-cs"/>
              </a:rPr>
              <a:t> be the largest number that we may</a:t>
            </a:r>
            <a:br>
              <a:rPr lang="en-US" sz="1800" dirty="0">
                <a:cs typeface="+mn-cs"/>
              </a:rPr>
            </a:br>
            <a:r>
              <a:rPr lang="en-US" sz="1800" dirty="0">
                <a:cs typeface="+mn-cs"/>
              </a:rPr>
              <a:t>be asked to multiply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Run-time:</a:t>
            </a:r>
            <a:r>
              <a:rPr lang="en-US" sz="1800" dirty="0">
                <a:cs typeface="+mn-cs"/>
              </a:rPr>
              <a:t> proportional to </a:t>
            </a:r>
            <a:r>
              <a:rPr lang="en-US" sz="1800" i="1" dirty="0">
                <a:cs typeface="+mn-cs"/>
              </a:rPr>
              <a:t>w</a:t>
            </a:r>
            <a:r>
              <a:rPr lang="en-US" sz="1800" dirty="0">
                <a:cs typeface="+mn-cs"/>
              </a:rPr>
              <a:t>, the number of bits required to represent </a:t>
            </a:r>
            <a:r>
              <a:rPr lang="en-US" sz="1800" i="1" dirty="0">
                <a:cs typeface="+mn-cs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800" dirty="0">
                <a:cs typeface="+mn-cs"/>
              </a:rPr>
              <a:t> </a:t>
            </a:r>
            <a:r>
              <a:rPr lang="en-US" sz="1800" i="1" dirty="0">
                <a:cs typeface="+mn-cs"/>
              </a:rPr>
              <a:t>w</a:t>
            </a:r>
            <a:r>
              <a:rPr lang="en-US" sz="1800" dirty="0">
                <a:cs typeface="+mn-cs"/>
              </a:rPr>
              <a:t> = </a:t>
            </a:r>
            <a:r>
              <a:rPr lang="en-US" sz="1800" i="1" dirty="0">
                <a:cs typeface="+mn-cs"/>
              </a:rPr>
              <a:t>log</a:t>
            </a:r>
            <a:r>
              <a:rPr lang="en-US" sz="1800" baseline="-25000" dirty="0">
                <a:cs typeface="+mn-cs"/>
              </a:rPr>
              <a:t>2</a:t>
            </a:r>
            <a:r>
              <a:rPr lang="en-US" sz="1800" i="1" dirty="0">
                <a:cs typeface="+mn-cs"/>
              </a:rPr>
              <a:t>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8818" y="3391837"/>
            <a:ext cx="3120030" cy="3228058"/>
            <a:chOff x="738818" y="3391837"/>
            <a:chExt cx="3120030" cy="3228058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34145" y="3738481"/>
              <a:ext cx="2881960" cy="288141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// Returns x*y, where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x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, </a:t>
              </a:r>
              <a:r>
                <a:rPr lang="en-US" sz="1600" i="1" dirty="0">
                  <a:solidFill>
                    <a:srgbClr val="008000"/>
                  </a:solidFill>
                  <a:latin typeface="Times New Roman"/>
                </a:rPr>
                <a:t>y</a:t>
              </a:r>
              <a:r>
                <a:rPr lang="en-US" sz="1600" dirty="0">
                  <a:solidFill>
                    <a:srgbClr val="008000"/>
                  </a:solidFill>
                  <a:latin typeface="Times New Roman"/>
                </a:rPr>
                <a:t> ≥ 0</a:t>
              </a:r>
            </a:p>
            <a:p>
              <a:pPr>
                <a:spcBef>
                  <a:spcPts val="400"/>
                </a:spcBef>
              </a:pPr>
              <a:r>
                <a:rPr lang="en-US" sz="1600" b="1" dirty="0">
                  <a:latin typeface="Times New Roman"/>
                </a:rPr>
                <a:t>multiply(</a:t>
              </a:r>
              <a:r>
                <a:rPr lang="en-US" sz="1600" b="1" i="1" dirty="0">
                  <a:latin typeface="Times New Roman"/>
                </a:rPr>
                <a:t>x</a:t>
              </a:r>
              <a:r>
                <a:rPr lang="en-US" sz="1600" b="1" dirty="0">
                  <a:latin typeface="Times New Roman"/>
                </a:rPr>
                <a:t>, </a:t>
              </a:r>
              <a:r>
                <a:rPr lang="en-US" sz="1600" b="1" i="1" dirty="0">
                  <a:latin typeface="Times New Roman"/>
                </a:rPr>
                <a:t>y</a:t>
              </a:r>
              <a:r>
                <a:rPr lang="en-US" sz="1600" b="1" dirty="0">
                  <a:latin typeface="Times New Roman"/>
                </a:rPr>
                <a:t>):</a:t>
              </a:r>
            </a:p>
            <a:p>
              <a:pPr>
                <a:spcBef>
                  <a:spcPts val="400"/>
                </a:spcBef>
              </a:pPr>
              <a:r>
                <a:rPr lang="is-IS" sz="1600" i="1" dirty="0">
                  <a:latin typeface="Times New Roman"/>
                </a:rPr>
                <a:t>   sum</a:t>
              </a:r>
              <a:r>
                <a:rPr lang="is-IS" sz="1600" dirty="0">
                  <a:latin typeface="Times New Roman"/>
                </a:rPr>
                <a:t> = 0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shiftedX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x</a:t>
              </a:r>
              <a:endParaRPr lang="en-US" sz="1600" dirty="0">
                <a:latin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for  </a:t>
              </a:r>
              <a:r>
                <a:rPr lang="en-US" sz="1600" i="1" dirty="0">
                  <a:latin typeface="Times New Roman"/>
                </a:rPr>
                <a:t>i </a:t>
              </a:r>
              <a:r>
                <a:rPr lang="en-US" sz="1600" dirty="0">
                  <a:latin typeface="Times New Roman"/>
                </a:rPr>
                <a:t>= 0 ... </a:t>
              </a:r>
              <a:r>
                <a:rPr lang="en-US" sz="1600" i="1" dirty="0">
                  <a:latin typeface="Times New Roman"/>
                </a:rPr>
                <a:t>w </a:t>
              </a:r>
              <a:r>
                <a:rPr lang="en-US" sz="1600" dirty="0">
                  <a:latin typeface="Times New Roman"/>
                </a:rPr>
                <a:t>- 1   do 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</a:rPr>
                <a:t>        if  ((</a:t>
              </a:r>
              <a:r>
                <a:rPr lang="en-US" sz="1600" i="1" dirty="0">
                  <a:latin typeface="Times New Roman"/>
                </a:rPr>
                <a:t>i’</a:t>
              </a:r>
              <a:r>
                <a:rPr lang="en-US" sz="1600" dirty="0">
                  <a:latin typeface="Times New Roman"/>
                </a:rPr>
                <a:t>th bit of </a:t>
              </a:r>
              <a:r>
                <a:rPr lang="en-US" sz="1600" i="1" dirty="0">
                  <a:latin typeface="Times New Roman"/>
                </a:rPr>
                <a:t>y</a:t>
              </a:r>
              <a:r>
                <a:rPr lang="en-US" sz="1600" dirty="0">
                  <a:latin typeface="Times New Roman"/>
                </a:rPr>
                <a:t>) </a:t>
              </a:r>
              <a:r>
                <a:rPr lang="en-US" sz="1600" dirty="0">
                  <a:latin typeface="Consolas"/>
                  <a:cs typeface="Consolas"/>
                </a:rPr>
                <a:t>==</a:t>
              </a:r>
              <a:r>
                <a:rPr lang="en-US" sz="1600" dirty="0">
                  <a:latin typeface="Times New Roman"/>
                </a:rPr>
                <a:t> 1) 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          sum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sum</a:t>
              </a:r>
              <a:r>
                <a:rPr lang="en-US" sz="1600" dirty="0">
                  <a:latin typeface="Times New Roman"/>
                </a:rPr>
                <a:t> + </a:t>
              </a:r>
              <a:r>
                <a:rPr lang="en-US" sz="1600" i="1" dirty="0">
                  <a:latin typeface="Times New Roman"/>
                </a:rPr>
                <a:t>shiftedX</a:t>
              </a:r>
            </a:p>
            <a:p>
              <a:pPr>
                <a:spcBef>
                  <a:spcPts val="400"/>
                </a:spcBef>
              </a:pPr>
              <a:r>
                <a:rPr lang="en-US" sz="1600" i="1" dirty="0">
                  <a:latin typeface="Times New Roman"/>
                </a:rPr>
                <a:t>        shiftedX</a:t>
              </a:r>
              <a:r>
                <a:rPr lang="en-US" sz="1600" dirty="0">
                  <a:latin typeface="Times New Roman"/>
                </a:rPr>
                <a:t> = </a:t>
              </a:r>
              <a:r>
                <a:rPr lang="en-US" sz="1600" i="1" dirty="0">
                  <a:latin typeface="Times New Roman"/>
                </a:rPr>
                <a:t>shiftedX</a:t>
              </a:r>
              <a:r>
                <a:rPr lang="en-US" sz="1600" dirty="0">
                  <a:latin typeface="Times New Roman"/>
                </a:rPr>
                <a:t> * 2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  <a:cs typeface="Consolas"/>
                </a:rPr>
                <a:t>   return </a:t>
              </a:r>
              <a:r>
                <a:rPr lang="en-US" sz="1600" i="1" dirty="0">
                  <a:latin typeface="Times New Roman"/>
                  <a:cs typeface="Consolas"/>
                </a:rPr>
                <a:t>sum</a:t>
              </a:r>
              <a:endParaRPr lang="en-US" sz="1600" i="1" dirty="0">
                <a:latin typeface="Consolas"/>
                <a:cs typeface="Consolas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38818" y="3391837"/>
              <a:ext cx="312003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Multiplication of </a:t>
              </a:r>
              <a:r>
                <a:rPr lang="en-US" sz="1600" i="1" dirty="0">
                  <a:latin typeface="Times New Roman"/>
                  <a:cs typeface="Times New Roman"/>
                </a:rPr>
                <a:t>w</a:t>
              </a:r>
              <a:r>
                <a:rPr lang="en-US" sz="1600" dirty="0">
                  <a:latin typeface="Times New Roman"/>
                  <a:cs typeface="Times New Roman"/>
                </a:rPr>
                <a:t>-bit numbers: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4462139" y="5346105"/>
            <a:ext cx="3663717" cy="1365518"/>
          </a:xfrm>
          <a:prstGeom prst="wedgeRoundRectCallout">
            <a:avLst>
              <a:gd name="adj1" fmla="val -77424"/>
              <a:gd name="adj2" fmla="val -3732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algorithm involves only addition operations</a:t>
            </a:r>
          </a:p>
          <a:p>
            <a:pPr marL="176213" indent="-176213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Can be implemented efficiently in either software or hardware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162941"/>
              </p:ext>
            </p:extLst>
          </p:nvPr>
        </p:nvGraphicFramePr>
        <p:xfrm>
          <a:off x="4687664" y="988544"/>
          <a:ext cx="390998" cy="213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  <a:endParaRPr lang="en-US" sz="13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71"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9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  <a:endParaRPr lang="en-US" sz="24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74831"/>
              </p:ext>
            </p:extLst>
          </p:nvPr>
        </p:nvGraphicFramePr>
        <p:xfrm>
          <a:off x="853569" y="1119792"/>
          <a:ext cx="4156117" cy="3056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53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input size:</a:t>
                      </a:r>
                    </a:p>
                    <a:p>
                      <a:pPr algn="ctr"/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linear run-time: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log. run-time:</a:t>
                      </a:r>
                      <a:b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endParaRPr lang="en-US" sz="1200" b="0" dirty="0">
                        <a:solidFill>
                          <a:srgbClr val="A7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34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7352007" y="978322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23323"/>
              </p:ext>
            </p:extLst>
          </p:nvPr>
        </p:nvGraphicFramePr>
        <p:xfrm>
          <a:off x="853569" y="1119792"/>
          <a:ext cx="4156117" cy="3056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53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input size:</a:t>
                      </a:r>
                    </a:p>
                    <a:p>
                      <a:pPr algn="ctr"/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linear run-time: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log. run-time:</a:t>
                      </a:r>
                      <a:b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(c =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10)</a:t>
                      </a:r>
                      <a:r>
                        <a:rPr lang="en-US" sz="1200" b="0" baseline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lang="en-US" sz="1200" b="0" baseline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200" b="0" dirty="0">
                        <a:solidFill>
                          <a:srgbClr val="00009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72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7352007" y="978322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18002" y="1614230"/>
            <a:ext cx="3390191" cy="2866002"/>
            <a:chOff x="5218002" y="1614230"/>
            <a:chExt cx="3390191" cy="2866002"/>
          </a:xfrm>
        </p:grpSpPr>
        <p:sp>
          <p:nvSpPr>
            <p:cNvPr id="13" name="Line 41"/>
            <p:cNvSpPr>
              <a:spLocks noChangeShapeType="1"/>
            </p:cNvSpPr>
            <p:nvPr/>
          </p:nvSpPr>
          <p:spPr bwMode="auto">
            <a:xfrm flipH="1">
              <a:off x="5458371" y="1614230"/>
              <a:ext cx="21167" cy="2468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non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Line 42"/>
            <p:cNvSpPr>
              <a:spLocks noChangeShapeType="1"/>
            </p:cNvSpPr>
            <p:nvPr/>
          </p:nvSpPr>
          <p:spPr bwMode="auto">
            <a:xfrm flipV="1">
              <a:off x="5479538" y="4068366"/>
              <a:ext cx="3128655" cy="144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Rectangle 43"/>
            <p:cNvSpPr>
              <a:spLocks noChangeArrowheads="1"/>
            </p:cNvSpPr>
            <p:nvPr/>
          </p:nvSpPr>
          <p:spPr bwMode="auto">
            <a:xfrm rot="16200000">
              <a:off x="4646502" y="2646636"/>
              <a:ext cx="1422400" cy="2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run-time</a:t>
              </a:r>
              <a:endParaRPr lang="en-US" sz="1400" b="1" dirty="0">
                <a:solidFill>
                  <a:srgbClr val="000099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Rectangle 44"/>
            <p:cNvSpPr>
              <a:spLocks noChangeArrowheads="1"/>
            </p:cNvSpPr>
            <p:nvPr/>
          </p:nvSpPr>
          <p:spPr bwMode="auto">
            <a:xfrm>
              <a:off x="6075102" y="4200832"/>
              <a:ext cx="1727200" cy="2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input size: </a:t>
              </a:r>
              <a:r>
                <a:rPr lang="en-US" sz="1600" i="1" dirty="0">
                  <a:solidFill>
                    <a:srgbClr val="000066"/>
                  </a:solidFill>
                  <a:latin typeface="Times New Roman"/>
                  <a:cs typeface="Times New Roman"/>
                </a:rPr>
                <a:t>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58370" y="1493309"/>
            <a:ext cx="2044399" cy="2564084"/>
            <a:chOff x="5458370" y="1493309"/>
            <a:chExt cx="2044399" cy="2564084"/>
          </a:xfrm>
        </p:grpSpPr>
        <p:sp>
          <p:nvSpPr>
            <p:cNvPr id="8" name="Line 38"/>
            <p:cNvSpPr>
              <a:spLocks noChangeShapeType="1"/>
            </p:cNvSpPr>
            <p:nvPr/>
          </p:nvSpPr>
          <p:spPr bwMode="auto">
            <a:xfrm flipV="1">
              <a:off x="5458370" y="1493309"/>
              <a:ext cx="2044399" cy="2564084"/>
            </a:xfrm>
            <a:prstGeom prst="line">
              <a:avLst/>
            </a:prstGeom>
            <a:noFill/>
            <a:ln w="25400">
              <a:solidFill>
                <a:srgbClr val="A7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Rectangle 44"/>
            <p:cNvSpPr>
              <a:spLocks noChangeArrowheads="1"/>
            </p:cNvSpPr>
            <p:nvPr/>
          </p:nvSpPr>
          <p:spPr bwMode="auto">
            <a:xfrm>
              <a:off x="6168704" y="2292870"/>
              <a:ext cx="687276" cy="305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c </a:t>
              </a:r>
              <a:r>
                <a:rPr lang="en-US" sz="1600" i="1" dirty="0">
                  <a:solidFill>
                    <a:srgbClr val="000066"/>
                  </a:solidFill>
                  <a:latin typeface="Times New Roman"/>
                  <a:cs typeface="Times New Roman"/>
                </a:rPr>
                <a:t>N</a:t>
              </a:r>
            </a:p>
          </p:txBody>
        </p: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94836"/>
              </p:ext>
            </p:extLst>
          </p:nvPr>
        </p:nvGraphicFramePr>
        <p:xfrm>
          <a:off x="853569" y="1119792"/>
          <a:ext cx="4156117" cy="3056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53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input size:</a:t>
                      </a:r>
                    </a:p>
                    <a:p>
                      <a:pPr algn="ctr"/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linear run-time: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log. run-time:</a:t>
                      </a:r>
                      <a:b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(c =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10)</a:t>
                      </a:r>
                      <a:r>
                        <a:rPr lang="en-US" sz="1200" b="0" baseline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lang="en-US" sz="1200" b="0" baseline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(c = 10)</a:t>
                      </a:r>
                      <a:r>
                        <a:rPr lang="en-US" sz="1200" b="0" baseline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7352007" y="978322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38"/>
          <p:cNvSpPr>
            <a:spLocks noChangeShapeType="1"/>
          </p:cNvSpPr>
          <p:nvPr/>
        </p:nvSpPr>
        <p:spPr bwMode="auto">
          <a:xfrm flipV="1">
            <a:off x="5458370" y="-199890"/>
            <a:ext cx="3385019" cy="4257283"/>
          </a:xfrm>
          <a:prstGeom prst="line">
            <a:avLst/>
          </a:prstGeom>
          <a:noFill/>
          <a:ln w="25400">
            <a:solidFill>
              <a:srgbClr val="A7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Line 41"/>
          <p:cNvSpPr>
            <a:spLocks noChangeShapeType="1"/>
          </p:cNvSpPr>
          <p:nvPr/>
        </p:nvSpPr>
        <p:spPr bwMode="auto">
          <a:xfrm flipH="1">
            <a:off x="5458371" y="1614230"/>
            <a:ext cx="21167" cy="2468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Line 42"/>
          <p:cNvSpPr>
            <a:spLocks noChangeShapeType="1"/>
          </p:cNvSpPr>
          <p:nvPr/>
        </p:nvSpPr>
        <p:spPr bwMode="auto">
          <a:xfrm flipV="1">
            <a:off x="5479538" y="4068366"/>
            <a:ext cx="3128655" cy="1442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Rectangle 43"/>
          <p:cNvSpPr>
            <a:spLocks noChangeArrowheads="1"/>
          </p:cNvSpPr>
          <p:nvPr/>
        </p:nvSpPr>
        <p:spPr bwMode="auto">
          <a:xfrm rot="16200000">
            <a:off x="4646502" y="2646636"/>
            <a:ext cx="14224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anchorCtr="1"/>
          <a:lstStyle/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rgbClr val="000099"/>
              </a:buClr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run-time</a:t>
            </a:r>
            <a:endParaRPr lang="en-US" sz="1400" b="1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  <p:sp>
        <p:nvSpPr>
          <p:cNvPr id="16" name="Rectangle 44"/>
          <p:cNvSpPr>
            <a:spLocks noChangeArrowheads="1"/>
          </p:cNvSpPr>
          <p:nvPr/>
        </p:nvSpPr>
        <p:spPr bwMode="auto">
          <a:xfrm>
            <a:off x="6075102" y="4200832"/>
            <a:ext cx="17272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anchorCtr="1"/>
          <a:lstStyle/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rgbClr val="000099"/>
              </a:buClr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input size: </a:t>
            </a:r>
            <a:r>
              <a:rPr lang="en-US" sz="1600" i="1" dirty="0">
                <a:solidFill>
                  <a:srgbClr val="000066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21" name="Rectangle 44"/>
          <p:cNvSpPr>
            <a:spLocks noChangeArrowheads="1"/>
          </p:cNvSpPr>
          <p:nvPr/>
        </p:nvSpPr>
        <p:spPr bwMode="auto">
          <a:xfrm>
            <a:off x="6168704" y="2292870"/>
            <a:ext cx="687276" cy="30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anchorCtr="1"/>
          <a:lstStyle/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rgbClr val="000099"/>
              </a:buClr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c </a:t>
            </a:r>
            <a:r>
              <a:rPr lang="en-US" sz="1600" i="1" dirty="0">
                <a:solidFill>
                  <a:srgbClr val="000066"/>
                </a:solidFill>
                <a:latin typeface="Times New Roman"/>
                <a:cs typeface="Times New Roman"/>
              </a:rPr>
              <a:t>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49563" y="3209557"/>
            <a:ext cx="3083479" cy="762300"/>
            <a:chOff x="5449563" y="3209557"/>
            <a:chExt cx="3083479" cy="762300"/>
          </a:xfrm>
        </p:grpSpPr>
        <p:sp>
          <p:nvSpPr>
            <p:cNvPr id="18" name="Arc 46"/>
            <p:cNvSpPr>
              <a:spLocks/>
            </p:cNvSpPr>
            <p:nvPr/>
          </p:nvSpPr>
          <p:spPr bwMode="auto">
            <a:xfrm rot="10561071" flipV="1">
              <a:off x="5449563" y="3578157"/>
              <a:ext cx="3083479" cy="393700"/>
            </a:xfrm>
            <a:custGeom>
              <a:avLst/>
              <a:gdLst>
                <a:gd name="G0" fmla="+- 0 0 0"/>
                <a:gd name="G1" fmla="+- 21599 0 0"/>
                <a:gd name="G2" fmla="+- 21600 0 0"/>
                <a:gd name="T0" fmla="*/ 172 w 21596"/>
                <a:gd name="T1" fmla="*/ 0 h 21599"/>
                <a:gd name="T2" fmla="*/ 21596 w 21596"/>
                <a:gd name="T3" fmla="*/ 21208 h 21599"/>
                <a:gd name="T4" fmla="*/ 0 w 21596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6" h="21599" fill="none" extrusionOk="0">
                  <a:moveTo>
                    <a:pt x="172" y="-1"/>
                  </a:moveTo>
                  <a:cubicBezTo>
                    <a:pt x="11881" y="92"/>
                    <a:pt x="21384" y="9499"/>
                    <a:pt x="21596" y="21207"/>
                  </a:cubicBezTo>
                </a:path>
                <a:path w="21596" h="21599" stroke="0" extrusionOk="0">
                  <a:moveTo>
                    <a:pt x="172" y="-1"/>
                  </a:moveTo>
                  <a:cubicBezTo>
                    <a:pt x="11881" y="92"/>
                    <a:pt x="21384" y="9499"/>
                    <a:pt x="21596" y="21207"/>
                  </a:cubicBezTo>
                  <a:lnTo>
                    <a:pt x="0" y="21599"/>
                  </a:lnTo>
                  <a:close/>
                </a:path>
              </a:pathLst>
            </a:custGeom>
            <a:noFill/>
            <a:ln w="25400">
              <a:solidFill>
                <a:srgbClr val="00009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0C6E0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Rectangle 44"/>
            <p:cNvSpPr>
              <a:spLocks noChangeArrowheads="1"/>
            </p:cNvSpPr>
            <p:nvPr/>
          </p:nvSpPr>
          <p:spPr bwMode="auto">
            <a:xfrm>
              <a:off x="7308927" y="3209557"/>
              <a:ext cx="875911" cy="305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c </a:t>
              </a:r>
              <a:r>
                <a:rPr lang="en-US" sz="1400" i="1" dirty="0">
                  <a:latin typeface="Times New Roman"/>
                  <a:cs typeface="Times New Roman"/>
                </a:rPr>
                <a:t>log</a:t>
              </a:r>
              <a:r>
                <a:rPr lang="en-US" sz="1400" baseline="-25000" dirty="0">
                  <a:latin typeface="Times New Roman"/>
                  <a:cs typeface="Times New Roman"/>
                </a:rPr>
                <a:t>2 </a:t>
              </a:r>
              <a:r>
                <a:rPr lang="en-US" sz="1400" i="1" dirty="0">
                  <a:latin typeface="Times New Roman"/>
                  <a:cs typeface="Times New Roman"/>
                </a:rPr>
                <a:t>N</a:t>
              </a:r>
              <a:endParaRPr lang="en-US" sz="1600" i="1" dirty="0">
                <a:solidFill>
                  <a:srgbClr val="000066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7" name="Rectangle 50"/>
          <p:cNvSpPr txBox="1">
            <a:spLocks noChangeArrowheads="1"/>
          </p:cNvSpPr>
          <p:nvPr/>
        </p:nvSpPr>
        <p:spPr>
          <a:xfrm>
            <a:off x="869271" y="4685762"/>
            <a:ext cx="7362607" cy="179303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85000"/>
              </a:spcBef>
              <a:buFont typeface="Wingdings" charset="0"/>
              <a:buNone/>
            </a:pPr>
            <a:r>
              <a:rPr lang="en-US" sz="2000" dirty="0"/>
              <a:t>Why is </a:t>
            </a:r>
            <a:r>
              <a:rPr lang="en-US" sz="2000" i="1" dirty="0"/>
              <a:t>log</a:t>
            </a:r>
            <a:r>
              <a:rPr lang="en-US" sz="2000" baseline="-25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 attractive?</a:t>
            </a:r>
          </a:p>
          <a:p>
            <a:pPr>
              <a:spcBef>
                <a:spcPct val="85000"/>
              </a:spcBef>
            </a:pPr>
            <a:r>
              <a:rPr lang="en-US" sz="2000" dirty="0"/>
              <a:t>Because </a:t>
            </a:r>
            <a:r>
              <a:rPr lang="en-US" sz="2000" i="1" dirty="0"/>
              <a:t>log</a:t>
            </a:r>
            <a:r>
              <a:rPr lang="en-US" sz="2000" baseline="-25000" dirty="0"/>
              <a:t>2</a:t>
            </a:r>
            <a:r>
              <a:rPr lang="en-US" sz="2000" dirty="0"/>
              <a:t>(2</a:t>
            </a:r>
            <a:r>
              <a:rPr lang="en-US" sz="2000" i="1" dirty="0"/>
              <a:t>N</a:t>
            </a:r>
            <a:r>
              <a:rPr lang="en-US" sz="2000" dirty="0"/>
              <a:t>) = </a:t>
            </a:r>
            <a:r>
              <a:rPr lang="en-US" sz="2000" i="1" dirty="0"/>
              <a:t>log</a:t>
            </a:r>
            <a:r>
              <a:rPr lang="en-US" sz="2000" baseline="-25000" dirty="0"/>
              <a:t>2</a:t>
            </a:r>
            <a:r>
              <a:rPr lang="en-US" sz="2000" i="1" dirty="0"/>
              <a:t>N</a:t>
            </a:r>
            <a:r>
              <a:rPr lang="en-US" sz="2000" dirty="0"/>
              <a:t> + 1</a:t>
            </a:r>
          </a:p>
          <a:p>
            <a:pPr>
              <a:spcBef>
                <a:spcPct val="85000"/>
              </a:spcBef>
            </a:pPr>
            <a:r>
              <a:rPr lang="en-US" sz="2000" dirty="0"/>
              <a:t>As the size of the input doubles, an algorithm with logarithmic running-time requires 1 additional step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069297"/>
              </p:ext>
            </p:extLst>
          </p:nvPr>
        </p:nvGraphicFramePr>
        <p:xfrm>
          <a:off x="853569" y="1119792"/>
          <a:ext cx="4156117" cy="3056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532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input size:</a:t>
                      </a:r>
                    </a:p>
                    <a:p>
                      <a:pPr algn="ctr"/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linear run-time:</a:t>
                      </a:r>
                    </a:p>
                    <a:p>
                      <a:pPr algn="ctr"/>
                      <a:r>
                        <a:rPr lang="en-US" sz="14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log. run-time:</a:t>
                      </a:r>
                      <a:b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en-US" sz="1400" b="0" i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 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US" sz="1400" b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(c =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10)</a:t>
                      </a:r>
                      <a:r>
                        <a:rPr lang="en-US" sz="1200" b="0" baseline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      </a:t>
                      </a:r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lang="en-US" sz="1200" b="0" baseline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(c = 10)</a:t>
                      </a:r>
                      <a:r>
                        <a:rPr lang="en-US" sz="1200" b="0" baseline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    </a:t>
                      </a:r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885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1,000,000,000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10,000,000,000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7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programming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863418" y="1182131"/>
            <a:ext cx="5975294" cy="411067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/** Computes the length of the hypotenuse in a right triangle. */</a:t>
            </a:r>
          </a:p>
          <a:p>
            <a:r>
              <a:rPr lang="en-US" dirty="0">
                <a:solidFill>
                  <a:schemeClr val="tx1"/>
                </a:solidFill>
              </a:rPr>
              <a:t>class Main {</a:t>
            </a:r>
          </a:p>
          <a:p>
            <a:r>
              <a:rPr lang="en-US" dirty="0">
                <a:solidFill>
                  <a:schemeClr val="tx1"/>
                </a:solidFill>
              </a:rPr>
              <a:t>  function void main() {</a:t>
            </a:r>
          </a:p>
          <a:p>
            <a:r>
              <a:rPr lang="en-US" dirty="0">
                <a:solidFill>
                  <a:schemeClr val="tx1"/>
                </a:solidFill>
              </a:rPr>
              <a:t>     var int a;</a:t>
            </a:r>
          </a:p>
          <a:p>
            <a:r>
              <a:rPr lang="en-US" dirty="0">
                <a:solidFill>
                  <a:schemeClr val="tx1"/>
                </a:solidFill>
              </a:rPr>
              <a:t>     var int b;</a:t>
            </a:r>
          </a:p>
          <a:p>
            <a:r>
              <a:rPr lang="en-US" dirty="0">
                <a:solidFill>
                  <a:schemeClr val="tx1"/>
                </a:solidFill>
              </a:rPr>
              <a:t>     var int c;</a:t>
            </a:r>
          </a:p>
          <a:p>
            <a:r>
              <a:rPr lang="en-US" dirty="0">
                <a:solidFill>
                  <a:schemeClr val="tx1"/>
                </a:solidFill>
              </a:rPr>
              <a:t>     let a = Keyboard.readInt("Enter the length of side 1: ");</a:t>
            </a:r>
          </a:p>
          <a:p>
            <a:r>
              <a:rPr lang="en-US" dirty="0">
                <a:solidFill>
                  <a:schemeClr val="tx1"/>
                </a:solidFill>
              </a:rPr>
              <a:t>     let b = Keyboard.readInt("Enter the length of side 2: ");</a:t>
            </a:r>
          </a:p>
          <a:p>
            <a:r>
              <a:rPr lang="en-US" dirty="0">
                <a:solidFill>
                  <a:schemeClr val="tx1"/>
                </a:solidFill>
              </a:rPr>
              <a:t>     do Output.printString("The hypotenuse length is: ");</a:t>
            </a:r>
          </a:p>
          <a:p>
            <a:r>
              <a:rPr lang="en-US" dirty="0">
                <a:solidFill>
                  <a:schemeClr val="tx1"/>
                </a:solidFill>
              </a:rPr>
              <a:t>     do Output.printInt(Main.hypotenuseLength(a,b));</a:t>
            </a:r>
          </a:p>
          <a:p>
            <a:r>
              <a:rPr lang="en-US" dirty="0">
                <a:solidFill>
                  <a:schemeClr val="tx1"/>
                </a:solidFill>
              </a:rPr>
              <a:t>     return;</a:t>
            </a:r>
          </a:p>
          <a:p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function int hypotenuseLength(int x, int y) {</a:t>
            </a:r>
          </a:p>
          <a:p>
            <a:r>
              <a:rPr lang="en-US" dirty="0">
                <a:solidFill>
                  <a:schemeClr val="tx1"/>
                </a:solidFill>
              </a:rPr>
              <a:t>     return Math.sqrt((x*x) + (y*y));</a:t>
            </a:r>
          </a:p>
          <a:p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02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20711" y="1878567"/>
            <a:ext cx="4421549" cy="32812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486063" y="2929896"/>
            <a:ext cx="385186" cy="41958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78625" y="3328989"/>
            <a:ext cx="3571552" cy="332154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1259" y="991650"/>
            <a:ext cx="3348728" cy="1786706"/>
            <a:chOff x="801259" y="991650"/>
            <a:chExt cx="3348728" cy="1786706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81215" y="1357828"/>
              <a:ext cx="3268772" cy="14205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17873 / 219;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Math.divide(17873,219);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01259" y="991650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 some class: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51610" y="3083227"/>
            <a:ext cx="3355069" cy="3400541"/>
            <a:chOff x="851610" y="3083227"/>
            <a:chExt cx="3355069" cy="3400541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51610" y="3083227"/>
              <a:ext cx="335506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OS </a:t>
              </a:r>
              <a:r>
                <a:rPr lang="en-US" sz="1400" dirty="0">
                  <a:latin typeface="Consolas"/>
                  <a:cs typeface="Consolas"/>
                </a:rPr>
                <a:t>Math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latin typeface="Times New Roman"/>
                  <a:cs typeface="Times New Roman"/>
                </a:rPr>
                <a:t>class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 Box 3"/>
            <p:cNvSpPr txBox="1">
              <a:spLocks noChangeArrowheads="1"/>
            </p:cNvSpPr>
            <p:nvPr/>
          </p:nvSpPr>
          <p:spPr bwMode="auto">
            <a:xfrm>
              <a:off x="913124" y="3473017"/>
              <a:ext cx="2893721" cy="301075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Returns the integer part of x / y,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where x ≥ 0 and y &gt; 0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</a:rPr>
                <a:t>// Strategy: repetitive subtraction</a:t>
              </a:r>
            </a:p>
            <a:p>
              <a:pPr>
                <a:spcBef>
                  <a:spcPts val="12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divide (x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,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y)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</a:t>
              </a:r>
              <a:endParaRPr lang="en-US" sz="1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1259" y="991650"/>
            <a:ext cx="3348728" cy="1786706"/>
            <a:chOff x="801259" y="991650"/>
            <a:chExt cx="3348728" cy="1786706"/>
          </a:xfrm>
        </p:grpSpPr>
        <p:sp>
          <p:nvSpPr>
            <p:cNvPr id="16" name="Text Box 3"/>
            <p:cNvSpPr txBox="1">
              <a:spLocks noChangeArrowheads="1"/>
            </p:cNvSpPr>
            <p:nvPr/>
          </p:nvSpPr>
          <p:spPr bwMode="auto">
            <a:xfrm>
              <a:off x="881215" y="1357828"/>
              <a:ext cx="3268772" cy="14205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17873 / 219;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let x = Math.divide(17873,219);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01259" y="991650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 some class: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51610" y="3083227"/>
            <a:ext cx="335506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OS </a:t>
            </a:r>
            <a:r>
              <a:rPr lang="en-US" sz="1400" dirty="0">
                <a:latin typeface="Consolas"/>
                <a:cs typeface="Consolas"/>
              </a:rPr>
              <a:t>Math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class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4542337" y="3522539"/>
            <a:ext cx="3814327" cy="2363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Algorithm’s run-time:</a:t>
            </a:r>
            <a:endParaRPr lang="en-US" sz="2000" dirty="0"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Proportional to </a:t>
            </a:r>
            <a:r>
              <a:rPr lang="en-US" sz="2000" i="1" dirty="0">
                <a:cs typeface="+mn-cs"/>
              </a:rPr>
              <a:t>N</a:t>
            </a:r>
            <a:endParaRPr lang="en-US" sz="2000" dirty="0">
              <a:cs typeface="+mn-cs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913124" y="3473017"/>
            <a:ext cx="2893721" cy="301075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Returns the integer part of x / y,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where x ≥ 0 and y &gt; 0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Strategy: repetitive subtraction</a:t>
            </a:r>
          </a:p>
          <a:p>
            <a:pPr>
              <a:spcBef>
                <a:spcPts val="1200"/>
              </a:spcBef>
            </a:pPr>
            <a:r>
              <a:rPr lang="en-US" sz="1400" b="1" dirty="0">
                <a:latin typeface="Times New Roman"/>
                <a:cs typeface="Times New Roman"/>
              </a:rPr>
              <a:t>divide (x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,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y)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div</a:t>
            </a:r>
            <a:r>
              <a:rPr lang="en-US" sz="1400" dirty="0">
                <a:latin typeface="Times New Roman"/>
                <a:cs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rem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while </a:t>
            </a:r>
            <a:r>
              <a:rPr lang="en-US" sz="1400" i="1" dirty="0">
                <a:latin typeface="Times New Roman"/>
                <a:cs typeface="Times New Roman"/>
              </a:rPr>
              <a:t>rem</a:t>
            </a:r>
            <a:r>
              <a:rPr lang="en-US" sz="1400" dirty="0">
                <a:latin typeface="Times New Roman"/>
                <a:cs typeface="Times New Roman"/>
              </a:rPr>
              <a:t>  ≤  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i="1" dirty="0">
                <a:latin typeface="Times New Roman"/>
                <a:cs typeface="Times New Roman"/>
              </a:rPr>
              <a:t>rem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rem</a:t>
            </a:r>
            <a:r>
              <a:rPr lang="en-US" sz="1400" dirty="0">
                <a:latin typeface="Times New Roman"/>
                <a:cs typeface="Times New Roman"/>
              </a:rPr>
              <a:t> – </a:t>
            </a:r>
            <a:r>
              <a:rPr lang="en-US" sz="1400" i="1" dirty="0">
                <a:latin typeface="Times New Roman"/>
                <a:cs typeface="Times New Roman"/>
              </a:rPr>
              <a:t>y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i="1" dirty="0">
                <a:latin typeface="Times New Roman"/>
                <a:cs typeface="Times New Roman"/>
              </a:rPr>
              <a:t>div</a:t>
            </a:r>
            <a:r>
              <a:rPr lang="en-US" sz="1400" dirty="0">
                <a:latin typeface="Times New Roman"/>
                <a:cs typeface="Times New Roman"/>
              </a:rPr>
              <a:t> = </a:t>
            </a:r>
            <a:r>
              <a:rPr lang="en-US" sz="1400" i="1" dirty="0">
                <a:latin typeface="Times New Roman"/>
                <a:cs typeface="Times New Roman"/>
              </a:rPr>
              <a:t>div</a:t>
            </a:r>
            <a:r>
              <a:rPr lang="en-US" sz="1400" dirty="0">
                <a:latin typeface="Times New Roman"/>
                <a:cs typeface="Times New Roman"/>
              </a:rPr>
              <a:t> + 1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Times New Roman"/>
              </a:rPr>
              <a:t>   return </a:t>
            </a:r>
            <a:r>
              <a:rPr lang="en-US" sz="1400" i="1" dirty="0">
                <a:latin typeface="Times New Roman"/>
                <a:cs typeface="Times New Roman"/>
              </a:rPr>
              <a:t>div</a:t>
            </a:r>
          </a:p>
        </p:txBody>
      </p:sp>
    </p:spTree>
    <p:extLst>
      <p:ext uri="{BB962C8B-B14F-4D97-AF65-F5344CB8AC3E}">
        <p14:creationId xmlns:p14="http://schemas.microsoft.com/office/powerpoint/2010/main" val="8589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44211"/>
              </p:ext>
            </p:extLst>
          </p:nvPr>
        </p:nvGraphicFramePr>
        <p:xfrm>
          <a:off x="840272" y="1184751"/>
          <a:ext cx="1468800" cy="55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832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413777"/>
              </p:ext>
            </p:extLst>
          </p:nvPr>
        </p:nvGraphicFramePr>
        <p:xfrm>
          <a:off x="840272" y="1184751"/>
          <a:ext cx="1468800" cy="16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4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08887"/>
              </p:ext>
            </p:extLst>
          </p:nvPr>
        </p:nvGraphicFramePr>
        <p:xfrm>
          <a:off x="840272" y="1184751"/>
          <a:ext cx="1468800" cy="55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endParaRPr lang="en-US" sz="1600" dirty="0">
              <a:cs typeface="+mn-cs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endParaRPr lang="en-US" sz="1600" dirty="0"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6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30897"/>
              </p:ext>
            </p:extLst>
          </p:nvPr>
        </p:nvGraphicFramePr>
        <p:xfrm>
          <a:off x="840272" y="1184751"/>
          <a:ext cx="1468800" cy="55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endParaRPr lang="en-US" sz="1600" dirty="0">
              <a:cs typeface="+mn-cs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endParaRPr lang="en-US" sz="1600" dirty="0"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70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68729"/>
              </p:ext>
            </p:extLst>
          </p:nvPr>
        </p:nvGraphicFramePr>
        <p:xfrm>
          <a:off x="840272" y="1184751"/>
          <a:ext cx="1468800" cy="55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31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endParaRPr lang="en-US" sz="1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32026"/>
              </p:ext>
            </p:extLst>
          </p:nvPr>
        </p:nvGraphicFramePr>
        <p:xfrm>
          <a:off x="840272" y="1184751"/>
          <a:ext cx="1468800" cy="1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28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56527"/>
              </p:ext>
            </p:extLst>
          </p:nvPr>
        </p:nvGraphicFramePr>
        <p:xfrm>
          <a:off x="840272" y="1184751"/>
          <a:ext cx="1468800" cy="1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r>
              <a:rPr lang="en-US" sz="1600" dirty="0"/>
              <a:t>                      and we still have to divide the remainder 25 by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sz="1600" dirty="0"/>
          </a:p>
        </p:txBody>
      </p:sp>
      <p:sp>
        <p:nvSpPr>
          <p:cNvPr id="8" name="Oval 7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programming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63418" y="1182131"/>
            <a:ext cx="5975294" cy="411067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/** Computes the length of the hypotenuse in a right triangle. */</a:t>
            </a:r>
          </a:p>
          <a:p>
            <a:r>
              <a:rPr lang="en-US" dirty="0">
                <a:solidFill>
                  <a:schemeClr val="tx1"/>
                </a:solidFill>
              </a:rPr>
              <a:t>class Main {</a:t>
            </a:r>
          </a:p>
          <a:p>
            <a:r>
              <a:rPr lang="en-US" dirty="0">
                <a:solidFill>
                  <a:schemeClr val="tx1"/>
                </a:solidFill>
              </a:rPr>
              <a:t>  function void main() {</a:t>
            </a:r>
          </a:p>
          <a:p>
            <a:r>
              <a:rPr lang="en-US" dirty="0">
                <a:solidFill>
                  <a:schemeClr val="tx1"/>
                </a:solidFill>
              </a:rPr>
              <a:t>     var int a;</a:t>
            </a:r>
          </a:p>
          <a:p>
            <a:r>
              <a:rPr lang="en-US" dirty="0">
                <a:solidFill>
                  <a:schemeClr val="tx1"/>
                </a:solidFill>
              </a:rPr>
              <a:t>     var int b;</a:t>
            </a:r>
          </a:p>
          <a:p>
            <a:r>
              <a:rPr lang="en-US" dirty="0">
                <a:solidFill>
                  <a:schemeClr val="tx1"/>
                </a:solidFill>
              </a:rPr>
              <a:t>     var int c;</a:t>
            </a:r>
          </a:p>
          <a:p>
            <a:r>
              <a:rPr lang="en-US" dirty="0">
                <a:solidFill>
                  <a:schemeClr val="tx1"/>
                </a:solidFill>
              </a:rPr>
              <a:t>     let a = </a:t>
            </a:r>
            <a:r>
              <a:rPr lang="en-US" dirty="0">
                <a:solidFill>
                  <a:srgbClr val="0000FF"/>
                </a:solidFill>
              </a:rPr>
              <a:t>Keyboard.readInt</a:t>
            </a:r>
            <a:r>
              <a:rPr lang="en-US" dirty="0">
                <a:solidFill>
                  <a:schemeClr val="tx1"/>
                </a:solidFill>
              </a:rPr>
              <a:t>("Enter the length of side 1: ");</a:t>
            </a:r>
          </a:p>
          <a:p>
            <a:r>
              <a:rPr lang="en-US" dirty="0">
                <a:solidFill>
                  <a:schemeClr val="tx1"/>
                </a:solidFill>
              </a:rPr>
              <a:t>     let b = </a:t>
            </a:r>
            <a:r>
              <a:rPr lang="en-US" dirty="0">
                <a:solidFill>
                  <a:srgbClr val="0000FF"/>
                </a:solidFill>
              </a:rPr>
              <a:t>Keyboard.readInt</a:t>
            </a:r>
            <a:r>
              <a:rPr lang="en-US" dirty="0">
                <a:solidFill>
                  <a:schemeClr val="tx1"/>
                </a:solidFill>
              </a:rPr>
              <a:t>("Enter the length of side 2: ");</a:t>
            </a:r>
          </a:p>
          <a:p>
            <a:r>
              <a:rPr lang="en-US" dirty="0">
                <a:solidFill>
                  <a:schemeClr val="tx1"/>
                </a:solidFill>
              </a:rPr>
              <a:t>     do </a:t>
            </a:r>
            <a:r>
              <a:rPr lang="en-US" dirty="0">
                <a:solidFill>
                  <a:srgbClr val="0000FF"/>
                </a:solidFill>
              </a:rPr>
              <a:t>Output.printString</a:t>
            </a:r>
            <a:r>
              <a:rPr lang="en-US" dirty="0">
                <a:solidFill>
                  <a:schemeClr val="tx1"/>
                </a:solidFill>
              </a:rPr>
              <a:t>("The hypotenuse length is: ");</a:t>
            </a:r>
          </a:p>
          <a:p>
            <a:r>
              <a:rPr lang="en-US" dirty="0">
                <a:solidFill>
                  <a:schemeClr val="tx1"/>
                </a:solidFill>
              </a:rPr>
              <a:t>     do </a:t>
            </a:r>
            <a:r>
              <a:rPr lang="en-US" dirty="0">
                <a:solidFill>
                  <a:srgbClr val="0000FF"/>
                </a:solidFill>
              </a:rPr>
              <a:t>Output.printInt</a:t>
            </a:r>
            <a:r>
              <a:rPr lang="en-US" dirty="0">
                <a:solidFill>
                  <a:schemeClr val="tx1"/>
                </a:solidFill>
              </a:rPr>
              <a:t>(Main.hypotenuseLength(a,b));</a:t>
            </a:r>
          </a:p>
          <a:p>
            <a:r>
              <a:rPr lang="en-US" dirty="0">
                <a:solidFill>
                  <a:schemeClr val="tx1"/>
                </a:solidFill>
              </a:rPr>
              <a:t>     return;</a:t>
            </a:r>
          </a:p>
          <a:p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function int hypotenuseLength(int x, int y) {</a:t>
            </a:r>
          </a:p>
          <a:p>
            <a:r>
              <a:rPr lang="en-US" dirty="0">
                <a:solidFill>
                  <a:schemeClr val="tx1"/>
                </a:solidFill>
              </a:rPr>
              <a:t>     return </a:t>
            </a:r>
            <a:r>
              <a:rPr lang="en-US" dirty="0">
                <a:solidFill>
                  <a:srgbClr val="0000FF"/>
                </a:solidFill>
              </a:rPr>
              <a:t>Math.sqrt</a:t>
            </a:r>
            <a:r>
              <a:rPr lang="en-US" dirty="0">
                <a:solidFill>
                  <a:schemeClr val="tx1"/>
                </a:solidFill>
              </a:rPr>
              <a:t>((x*x) + (y*y));</a:t>
            </a:r>
          </a:p>
          <a:p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161902" y="2891097"/>
            <a:ext cx="1310045" cy="783429"/>
          </a:xfrm>
          <a:prstGeom prst="wedgeRoundRectCallout">
            <a:avLst>
              <a:gd name="adj1" fmla="val -119557"/>
              <a:gd name="adj2" fmla="val 4541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OS services highlighted</a:t>
            </a:r>
          </a:p>
        </p:txBody>
      </p:sp>
    </p:spTree>
    <p:extLst>
      <p:ext uri="{BB962C8B-B14F-4D97-AF65-F5344CB8AC3E}">
        <p14:creationId xmlns:p14="http://schemas.microsoft.com/office/powerpoint/2010/main" val="3429201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77752"/>
              </p:ext>
            </p:extLst>
          </p:nvPr>
        </p:nvGraphicFramePr>
        <p:xfrm>
          <a:off x="840272" y="1184751"/>
          <a:ext cx="1468800" cy="1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r>
              <a:rPr lang="en-US" sz="1600" dirty="0"/>
              <a:t>                      and we still have to divide the remainder 25 by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sz="1600" dirty="0"/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(9, 8, 7, 6, 5, 4, 3, 2, 1), so that  3*x ≤ 25?</a:t>
            </a:r>
          </a:p>
        </p:txBody>
      </p:sp>
      <p:sp>
        <p:nvSpPr>
          <p:cNvPr id="11" name="Oval 10"/>
          <p:cNvSpPr/>
          <p:nvPr/>
        </p:nvSpPr>
        <p:spPr>
          <a:xfrm>
            <a:off x="3731451" y="4460240"/>
            <a:ext cx="242684" cy="37592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06115"/>
              </p:ext>
            </p:extLst>
          </p:nvPr>
        </p:nvGraphicFramePr>
        <p:xfrm>
          <a:off x="840272" y="1184751"/>
          <a:ext cx="1468800" cy="1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r>
              <a:rPr lang="en-US" sz="1600" dirty="0"/>
              <a:t>                      and we still have to divide the remainder 25 by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sz="1600" dirty="0"/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(9, 8, 7, 6, 5, 4, 3, 2, 1), so that  3*x ≤ 25?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</a:t>
            </a:r>
            <a:r>
              <a:rPr lang="en-US" sz="1600" i="1" dirty="0"/>
              <a:t>div</a:t>
            </a:r>
            <a:r>
              <a:rPr lang="en-US" sz="1600" dirty="0"/>
              <a:t> = at least 50 + 8,</a:t>
            </a:r>
            <a:br>
              <a:rPr lang="en-US" sz="1600" dirty="0"/>
            </a:br>
            <a:endParaRPr lang="en-US" sz="1600" dirty="0"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1451" y="4460240"/>
            <a:ext cx="242684" cy="37592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62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86026"/>
              </p:ext>
            </p:extLst>
          </p:nvPr>
        </p:nvGraphicFramePr>
        <p:xfrm>
          <a:off x="840272" y="1184751"/>
          <a:ext cx="1468800" cy="16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r>
              <a:rPr lang="en-US" sz="1600" dirty="0"/>
              <a:t>                      and we still have to divide the remainder 25 by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sz="1600" dirty="0"/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(9, 8, 7, 6, 5, 4, 3, 2, 1), so that  3*x ≤ 25?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</a:t>
            </a:r>
            <a:r>
              <a:rPr lang="en-US" sz="1600" i="1" dirty="0"/>
              <a:t>div</a:t>
            </a:r>
            <a:r>
              <a:rPr lang="en-US" sz="1600" dirty="0"/>
              <a:t> = at least 50 + 8,</a:t>
            </a:r>
            <a:br>
              <a:rPr lang="en-US" sz="1600" dirty="0"/>
            </a:br>
            <a:endParaRPr lang="en-US" sz="1600" dirty="0"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1451" y="4460240"/>
            <a:ext cx="242684" cy="37592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61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0561"/>
              </p:ext>
            </p:extLst>
          </p:nvPr>
        </p:nvGraphicFramePr>
        <p:xfrm>
          <a:off x="840272" y="1184751"/>
          <a:ext cx="1468800" cy="16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r>
              <a:rPr lang="en-US" sz="1600" dirty="0"/>
              <a:t>                      and we still have to divide the remainder 25 by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sz="1600" dirty="0"/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(9, 8, 7, 6, 5, 4, 3, 2, 1), so that  3*x ≤ 25?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</a:t>
            </a:r>
            <a:r>
              <a:rPr lang="en-US" sz="1600" i="1" dirty="0"/>
              <a:t>div</a:t>
            </a:r>
            <a:r>
              <a:rPr lang="en-US" sz="1600" dirty="0"/>
              <a:t> = at least 50 + 8,</a:t>
            </a:r>
            <a:br>
              <a:rPr lang="en-US" sz="1600" dirty="0"/>
            </a:br>
            <a:r>
              <a:rPr lang="en-US" sz="1600" dirty="0"/>
              <a:t>                     and we still have to divide the remainder 1 by 3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endParaRPr lang="en-US" sz="1600" dirty="0">
              <a:cs typeface="+mn-cs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endParaRPr lang="en-US" sz="1600" dirty="0"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31451" y="4460240"/>
            <a:ext cx="242684" cy="37592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44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379126"/>
              </p:ext>
            </p:extLst>
          </p:nvPr>
        </p:nvGraphicFramePr>
        <p:xfrm>
          <a:off x="840272" y="1184751"/>
          <a:ext cx="1468800" cy="16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r>
              <a:rPr lang="en-US" sz="1600" dirty="0"/>
              <a:t>                      and we still have to divide the remainder 25 by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sz="1600" dirty="0"/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(9, 8, 7, 6, 5, 4, 3, 2, 1), so that  3*x ≤ 25?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</a:t>
            </a:r>
            <a:r>
              <a:rPr lang="en-US" sz="1600" i="1" dirty="0"/>
              <a:t>div</a:t>
            </a:r>
            <a:r>
              <a:rPr lang="en-US" sz="1600" dirty="0"/>
              <a:t> = at least 50 + 8,</a:t>
            </a:r>
            <a:br>
              <a:rPr lang="en-US" sz="1600" dirty="0"/>
            </a:br>
            <a:r>
              <a:rPr lang="en-US" sz="1600" dirty="0"/>
              <a:t>                     and we still have to divide the remainder 1 by 3</a:t>
            </a:r>
          </a:p>
          <a:p>
            <a:pPr marL="0" indent="0">
              <a:lnSpc>
                <a:spcPts val="2460"/>
              </a:lnSpc>
              <a:spcBef>
                <a:spcPts val="2400"/>
              </a:spcBef>
              <a:buSzPct val="100000"/>
              <a:buNone/>
              <a:defRPr/>
            </a:pPr>
            <a:r>
              <a:rPr lang="en-US" sz="1600" dirty="0"/>
              <a:t>1 is less than 3, so we’re done:  </a:t>
            </a:r>
            <a:r>
              <a:rPr lang="en-US" sz="1600" i="1" u="sng" dirty="0"/>
              <a:t>div</a:t>
            </a:r>
            <a:r>
              <a:rPr lang="en-US" sz="1600" u="sng" dirty="0"/>
              <a:t> = 58 with a remainder of 1</a:t>
            </a:r>
            <a:r>
              <a:rPr lang="en-US" sz="16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endParaRPr lang="en-US" sz="1600" dirty="0">
              <a:cs typeface="+mn-cs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endParaRPr lang="en-US" sz="1600" dirty="0"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31451" y="4460240"/>
            <a:ext cx="242684" cy="37592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780915" y="3141018"/>
            <a:ext cx="288023" cy="39624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0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44442"/>
              </p:ext>
            </p:extLst>
          </p:nvPr>
        </p:nvGraphicFramePr>
        <p:xfrm>
          <a:off x="840272" y="1184751"/>
          <a:ext cx="1468800" cy="16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4"/>
          <p:cNvSpPr txBox="1">
            <a:spLocks noChangeArrowheads="1"/>
          </p:cNvSpPr>
          <p:nvPr/>
        </p:nvSpPr>
        <p:spPr>
          <a:xfrm>
            <a:off x="841974" y="3080929"/>
            <a:ext cx="7708437" cy="3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(90, 80, 70, 60, 50, 40, 30, 20, 10), so that  3*</a:t>
            </a:r>
            <a:r>
              <a:rPr lang="en-US" sz="1600" i="1" dirty="0"/>
              <a:t>x</a:t>
            </a:r>
            <a:r>
              <a:rPr lang="en-US" sz="1600" dirty="0"/>
              <a:t> ≤ 175?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 </a:t>
            </a:r>
            <a:r>
              <a:rPr lang="en-US" sz="1600" i="1" dirty="0"/>
              <a:t>div</a:t>
            </a:r>
            <a:r>
              <a:rPr lang="en-US" sz="1600" dirty="0"/>
              <a:t> = at least 50,</a:t>
            </a:r>
            <a:br>
              <a:rPr lang="en-US" sz="1600" dirty="0"/>
            </a:br>
            <a:r>
              <a:rPr lang="en-US" sz="1600" dirty="0"/>
              <a:t>                      and we still have to divide the remainder 25 by 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/>
            </a:pPr>
            <a:endParaRPr lang="en-US" sz="1600" dirty="0"/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600" dirty="0"/>
              <a:t>What is the largest number  </a:t>
            </a:r>
            <a:r>
              <a:rPr lang="en-US" sz="1600" i="1" dirty="0"/>
              <a:t>x</a:t>
            </a:r>
            <a:r>
              <a:rPr lang="en-US" sz="1600" dirty="0"/>
              <a:t> = (9, 8, 7, 6, 5, 4, 3, 2, 1), so that  3*x ≤ 25?</a:t>
            </a:r>
          </a:p>
          <a:p>
            <a:pPr marL="0" indent="0">
              <a:lnSpc>
                <a:spcPts val="2460"/>
              </a:lnSpc>
              <a:spcBef>
                <a:spcPts val="600"/>
              </a:spcBef>
              <a:buSzPct val="100000"/>
              <a:buNone/>
              <a:defRPr/>
            </a:pPr>
            <a:r>
              <a:rPr lang="de-DE" sz="1600" dirty="0"/>
              <a:t>Answer:      </a:t>
            </a:r>
            <a:r>
              <a:rPr lang="en-US" sz="1600" dirty="0"/>
              <a:t>  </a:t>
            </a:r>
            <a:r>
              <a:rPr lang="en-US" sz="1600" i="1" dirty="0"/>
              <a:t>div</a:t>
            </a:r>
            <a:r>
              <a:rPr lang="en-US" sz="1600" dirty="0"/>
              <a:t> = at least 50 + 8,</a:t>
            </a:r>
            <a:br>
              <a:rPr lang="en-US" sz="1600" dirty="0"/>
            </a:br>
            <a:r>
              <a:rPr lang="en-US" sz="1600" dirty="0"/>
              <a:t>                     and we still have to divide the remainder 1 by 3</a:t>
            </a:r>
          </a:p>
          <a:p>
            <a:pPr marL="0" indent="0">
              <a:lnSpc>
                <a:spcPts val="2460"/>
              </a:lnSpc>
              <a:spcBef>
                <a:spcPts val="2400"/>
              </a:spcBef>
              <a:buSzPct val="100000"/>
              <a:buNone/>
              <a:defRPr/>
            </a:pPr>
            <a:r>
              <a:rPr lang="en-US" sz="1600" dirty="0"/>
              <a:t>1 is less than 3, so we’re done:  </a:t>
            </a:r>
            <a:r>
              <a:rPr lang="en-US" sz="1600" i="1" u="sng" dirty="0"/>
              <a:t>div</a:t>
            </a:r>
            <a:r>
              <a:rPr lang="en-US" sz="1600" u="sng" dirty="0"/>
              <a:t> = 58 with a remainder of 1</a:t>
            </a:r>
            <a:r>
              <a:rPr lang="en-US" sz="16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endParaRPr lang="en-US" sz="1600" dirty="0">
              <a:cs typeface="+mn-cs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endParaRPr lang="en-US" sz="1600" dirty="0"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49468" y="1303373"/>
            <a:ext cx="5130178" cy="110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60"/>
              </a:lnSpc>
              <a:spcBef>
                <a:spcPts val="18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Algorithm’s run-time: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ts val="2460"/>
              </a:lnSpc>
              <a:spcBef>
                <a:spcPts val="6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proportional to the number of digits representing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, which is </a:t>
            </a:r>
            <a:r>
              <a:rPr lang="en-US" i="1" dirty="0">
                <a:latin typeface="Times New Roman"/>
                <a:cs typeface="Times New Roman"/>
              </a:rPr>
              <a:t>log</a:t>
            </a:r>
            <a:r>
              <a:rPr lang="en-US" baseline="-25000" dirty="0">
                <a:latin typeface="Times New Roman"/>
                <a:cs typeface="Times New Roman"/>
              </a:rPr>
              <a:t>10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8773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42018" y="6175676"/>
            <a:ext cx="3355662" cy="124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437058" y="6155356"/>
            <a:ext cx="5011742" cy="8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6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09938" y="1004237"/>
            <a:ext cx="3111822" cy="2582243"/>
            <a:chOff x="809938" y="1004237"/>
            <a:chExt cx="3111822" cy="25822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09938" y="1004237"/>
              <a:ext cx="311182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Division by repetitive subtraction :</a:t>
              </a:r>
            </a:p>
          </p:txBody>
        </p:sp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882645" y="1359737"/>
              <a:ext cx="2134876" cy="222674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2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divide (x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,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y)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let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= 0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let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while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 ≤ 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let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–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let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+ 1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return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97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60738" y="4235117"/>
            <a:ext cx="6159822" cy="34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By the long division method: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42018" y="6175676"/>
            <a:ext cx="3355662" cy="124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437058" y="6155356"/>
            <a:ext cx="5011742" cy="8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6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654738" y="1837356"/>
            <a:ext cx="3355662" cy="124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u="sng" dirty="0">
                <a:latin typeface="Times New Roman"/>
                <a:cs typeface="Times New Roman"/>
              </a:rPr>
              <a:t>Running time: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depends on the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input’s size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624258" y="4946316"/>
            <a:ext cx="3518222" cy="13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u="sng" dirty="0">
                <a:latin typeface="Times New Roman"/>
                <a:cs typeface="Times New Roman"/>
              </a:rPr>
              <a:t>Running time: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depends on the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number of digits</a:t>
            </a: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09938" y="1004237"/>
            <a:ext cx="3111822" cy="2582243"/>
            <a:chOff x="809938" y="1004237"/>
            <a:chExt cx="3111822" cy="25822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09938" y="1004237"/>
              <a:ext cx="311182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Division by repetitive subtraction :</a:t>
              </a:r>
            </a:p>
          </p:txBody>
        </p:sp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882645" y="1359737"/>
              <a:ext cx="2134876" cy="222674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2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divide (x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,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y)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let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= 0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let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while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 ≤ 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let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–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let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+ 1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return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86352"/>
              </p:ext>
            </p:extLst>
          </p:nvPr>
        </p:nvGraphicFramePr>
        <p:xfrm>
          <a:off x="911392" y="4618831"/>
          <a:ext cx="1468800" cy="16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2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60738" y="4235117"/>
            <a:ext cx="6159822" cy="34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By the long division method: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42018" y="6175676"/>
            <a:ext cx="3355662" cy="124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437058" y="6155356"/>
            <a:ext cx="5011742" cy="8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6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654738" y="1837356"/>
            <a:ext cx="3355662" cy="124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u="sng" dirty="0">
                <a:latin typeface="Times New Roman"/>
                <a:cs typeface="Times New Roman"/>
              </a:rPr>
              <a:t>Running time: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depends on the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input’s size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624258" y="4946316"/>
            <a:ext cx="3518222" cy="13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u="sng" dirty="0">
                <a:latin typeface="Times New Roman"/>
                <a:cs typeface="Times New Roman"/>
              </a:rPr>
              <a:t>Running time: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depends on the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number of digits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738880" y="425117"/>
            <a:ext cx="4196080" cy="41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lnSpc>
                <a:spcPts val="1720"/>
              </a:lnSpc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7234723472348493849234049348 / 3 = ?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065520" y="2274237"/>
            <a:ext cx="3952240" cy="41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lnSpc>
                <a:spcPts val="1720"/>
              </a:lnSpc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~241157000000000000000000000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323840" y="5383197"/>
            <a:ext cx="3952240" cy="41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ctr">
              <a:lnSpc>
                <a:spcPts val="1720"/>
              </a:lnSpc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27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9938" y="1004237"/>
            <a:ext cx="3111822" cy="2582243"/>
            <a:chOff x="809938" y="1004237"/>
            <a:chExt cx="3111822" cy="25822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09938" y="1004237"/>
              <a:ext cx="311182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Division by repetitive subtraction :</a:t>
              </a:r>
            </a:p>
          </p:txBody>
        </p:sp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882645" y="1359737"/>
              <a:ext cx="2134876" cy="222674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2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divide (x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,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y)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let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= 0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let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while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 ≤ 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let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rem</a:t>
              </a:r>
              <a:r>
                <a:rPr lang="en-US" sz="1400" dirty="0">
                  <a:latin typeface="Times New Roman"/>
                  <a:cs typeface="Times New Roman"/>
                </a:rPr>
                <a:t> –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let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  <a:r>
                <a:rPr lang="en-US" sz="1400" dirty="0">
                  <a:latin typeface="Times New Roman"/>
                  <a:cs typeface="Times New Roman"/>
                </a:rPr>
                <a:t> + 1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return </a:t>
              </a:r>
              <a:r>
                <a:rPr lang="en-US" sz="1400" i="1" dirty="0">
                  <a:latin typeface="Times New Roman"/>
                  <a:cs typeface="Times New Roman"/>
                </a:rPr>
                <a:t>div</a:t>
              </a: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920251"/>
              </p:ext>
            </p:extLst>
          </p:nvPr>
        </p:nvGraphicFramePr>
        <p:xfrm>
          <a:off x="911392" y="4618831"/>
          <a:ext cx="1468800" cy="16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40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endParaRPr lang="en-US" sz="14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0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24830" y="1632082"/>
            <a:ext cx="2969655" cy="3232404"/>
            <a:chOff x="624830" y="1632082"/>
            <a:chExt cx="2969655" cy="3232404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704787" y="1986504"/>
              <a:ext cx="2889698" cy="287798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Returns the integer part of x / y,</a:t>
              </a:r>
            </a:p>
            <a:p>
              <a:r>
                <a:rPr lang="en-US" sz="14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where x ≥ 0 and y &gt; 0</a:t>
              </a:r>
            </a:p>
            <a:p>
              <a:pPr>
                <a:spcBef>
                  <a:spcPts val="6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divide (x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,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y)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24830" y="1632082"/>
              <a:ext cx="2774862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Another efficient algorithm: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1415" y="1149383"/>
            <a:ext cx="430831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100000"/>
              </a:spcBef>
              <a:defRPr/>
            </a:pPr>
            <a:r>
              <a:rPr lang="en-US" sz="2000" u="sng" dirty="0">
                <a:latin typeface="Times New Roman"/>
                <a:cs typeface="Times New Roman"/>
              </a:rPr>
              <a:t>Language extensions</a:t>
            </a:r>
            <a:endParaRPr lang="en-US" sz="2000" dirty="0">
              <a:latin typeface="Times New Roman"/>
              <a:cs typeface="Times New Roman"/>
            </a:endParaRP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mathematical operations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abs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sqrt</a:t>
            </a:r>
            <a:r>
              <a:rPr lang="en-US" sz="2000" dirty="0">
                <a:latin typeface="Times New Roman"/>
                <a:cs typeface="Times New Roman"/>
              </a:rPr>
              <a:t>,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abstract data types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String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Array</a:t>
            </a:r>
            <a:r>
              <a:rPr lang="en-US" sz="2000" dirty="0">
                <a:latin typeface="Times New Roman"/>
                <a:cs typeface="Times New Roman"/>
              </a:rPr>
              <a:t>,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input functions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readChar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readLine</a:t>
            </a:r>
            <a:r>
              <a:rPr lang="en-US" sz="2000" dirty="0">
                <a:latin typeface="Times New Roman"/>
                <a:cs typeface="Times New Roman"/>
              </a:rPr>
              <a:t>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textual output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printChar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printString</a:t>
            </a:r>
            <a:r>
              <a:rPr lang="en-US" sz="2000" dirty="0">
                <a:latin typeface="Times New Roman"/>
                <a:cs typeface="Times New Roman"/>
              </a:rPr>
              <a:t>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graphics output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drawLine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drawCircle</a:t>
            </a:r>
            <a:r>
              <a:rPr lang="en-US" sz="2000" dirty="0">
                <a:latin typeface="Times New Roman"/>
                <a:cs typeface="Times New Roman"/>
              </a:rPr>
              <a:t>,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OS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6969" y="1134103"/>
            <a:ext cx="2797052" cy="511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100000"/>
              </a:spcBef>
              <a:defRPr/>
            </a:pPr>
            <a:r>
              <a:rPr lang="en-US" sz="2000" u="sng" dirty="0">
                <a:latin typeface="Times New Roman"/>
                <a:cs typeface="Times New Roman"/>
              </a:rPr>
              <a:t>System oriented services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memory management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(objects, arrays, ...)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I/O device drivers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file system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UI management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(shell / windows)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multi-tasking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networking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security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218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704787" y="1986504"/>
            <a:ext cx="2889698" cy="287798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Returns the integer part of x / y,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where x ≥ 0 and y &gt; 0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Times New Roman"/>
                <a:cs typeface="Times New Roman"/>
              </a:rPr>
              <a:t>divide (x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,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y)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if  (y &gt; x) return 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q = divide (x, 2 * y)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if ((x – 2 * q * y) &lt; y)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return 2 * q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else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return 2 * q + 1</a:t>
            </a:r>
            <a:r>
              <a:rPr lang="en-US" sz="1400" dirty="0">
                <a:effectLst/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098143" y="2285092"/>
            <a:ext cx="4495800" cy="1262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u="sng" dirty="0">
                <a:cs typeface="+mn-cs"/>
              </a:rPr>
              <a:t>Run-time:</a:t>
            </a:r>
            <a:endParaRPr lang="en-US" sz="1800" dirty="0">
              <a:cs typeface="+mn-cs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1800" dirty="0">
                <a:cs typeface="+mn-cs"/>
              </a:rPr>
              <a:t>proportional to  </a:t>
            </a:r>
            <a:r>
              <a:rPr lang="en-US" sz="1800" i="1" dirty="0">
                <a:cs typeface="+mn-cs"/>
              </a:rPr>
              <a:t>log</a:t>
            </a:r>
            <a:r>
              <a:rPr lang="en-US" sz="1800" baseline="-25000" dirty="0">
                <a:cs typeface="+mn-cs"/>
              </a:rPr>
              <a:t>2 </a:t>
            </a:r>
            <a:r>
              <a:rPr lang="en-US" sz="1800" i="1" dirty="0">
                <a:cs typeface="+mn-cs"/>
              </a:rPr>
              <a:t>N</a:t>
            </a:r>
            <a:endParaRPr lang="en-US" sz="1800" dirty="0">
              <a:cs typeface="+mn-cs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104506" y="4692859"/>
            <a:ext cx="3663717" cy="1365518"/>
          </a:xfrm>
          <a:prstGeom prst="wedgeRoundRectCallout">
            <a:avLst>
              <a:gd name="adj1" fmla="val -76591"/>
              <a:gd name="adj2" fmla="val -96467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6213" indent="-176213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algorithm involves only addition operations</a:t>
            </a:r>
          </a:p>
          <a:p>
            <a:pPr marL="176213" indent="-176213">
              <a:lnSpc>
                <a:spcPct val="10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Can be implemented efficiently in either software or hardware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830" y="1632082"/>
            <a:ext cx="27748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Another efficient algorithm: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7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20711" y="1878567"/>
            <a:ext cx="4421549" cy="32812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486063" y="2929896"/>
            <a:ext cx="385186" cy="419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501695" y="3267912"/>
            <a:ext cx="385186" cy="41958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32669" y="4355748"/>
            <a:ext cx="2760890" cy="332154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2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root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25721" y="1048659"/>
            <a:ext cx="7551905" cy="2329605"/>
            <a:chOff x="825721" y="1048659"/>
            <a:chExt cx="7551905" cy="2329605"/>
          </a:xfrm>
        </p:grpSpPr>
        <p:sp>
          <p:nvSpPr>
            <p:cNvPr id="16" name="Rectangle 4"/>
            <p:cNvSpPr txBox="1">
              <a:spLocks noChangeArrowheads="1"/>
            </p:cNvSpPr>
            <p:nvPr/>
          </p:nvSpPr>
          <p:spPr>
            <a:xfrm>
              <a:off x="825721" y="1048659"/>
              <a:ext cx="7551905" cy="23296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1200"/>
                </a:spcBef>
                <a:buSzPct val="100000"/>
                <a:buNone/>
                <a:defRPr/>
              </a:pPr>
              <a:r>
                <a:rPr lang="en-US" sz="2000" u="sng" dirty="0">
                  <a:cs typeface="+mn-cs"/>
                </a:rPr>
                <a:t>The square root function        has two appealing properties:</a:t>
              </a: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5872091"/>
                </p:ext>
              </p:extLst>
            </p:nvPr>
          </p:nvGraphicFramePr>
          <p:xfrm>
            <a:off x="3464429" y="1108921"/>
            <a:ext cx="357608" cy="317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" name="Equation" r:id="rId4" imgW="228240" imgH="200880" progId="Equation.3">
                    <p:embed/>
                  </p:oleObj>
                </mc:Choice>
                <mc:Fallback>
                  <p:oleObj name="Equation" r:id="rId4" imgW="228240" imgH="200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429" y="1108921"/>
                          <a:ext cx="357608" cy="3174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714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root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825721" y="1048659"/>
            <a:ext cx="7551905" cy="2329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The square root function        has two appealing properties:</a:t>
            </a:r>
          </a:p>
          <a:p>
            <a:pPr>
              <a:lnSpc>
                <a:spcPct val="120000"/>
              </a:lnSpc>
              <a:spcBef>
                <a:spcPts val="0"/>
              </a:spcBef>
              <a:buSzPct val="100000"/>
              <a:defRPr/>
            </a:pPr>
            <a:r>
              <a:rPr lang="en-US" sz="1800" dirty="0">
                <a:cs typeface="+mn-cs"/>
              </a:rPr>
              <a:t>its inverse function (</a:t>
            </a:r>
            <a:r>
              <a:rPr lang="en-US" sz="1800" i="1" dirty="0">
                <a:cs typeface="+mn-cs"/>
              </a:rPr>
              <a:t>x</a:t>
            </a:r>
            <a:r>
              <a:rPr lang="en-US" sz="1800" baseline="30000" dirty="0">
                <a:cs typeface="+mn-cs"/>
              </a:rPr>
              <a:t>2</a:t>
            </a:r>
            <a:r>
              <a:rPr lang="en-US" sz="1800" dirty="0">
                <a:cs typeface="+mn-cs"/>
              </a:rPr>
              <a:t>) can be easily computed</a:t>
            </a:r>
          </a:p>
          <a:p>
            <a:pPr>
              <a:lnSpc>
                <a:spcPct val="120000"/>
              </a:lnSpc>
              <a:spcBef>
                <a:spcPts val="0"/>
              </a:spcBef>
              <a:buSzPct val="100000"/>
              <a:defRPr/>
            </a:pPr>
            <a:r>
              <a:rPr lang="en-US" sz="1800" dirty="0">
                <a:cs typeface="+mn-cs"/>
              </a:rPr>
              <a:t>it is a monotonically increasing function</a:t>
            </a:r>
            <a:endParaRPr lang="en-US" sz="2000" dirty="0">
              <a:cs typeface="+mn-cs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726519"/>
              </p:ext>
            </p:extLst>
          </p:nvPr>
        </p:nvGraphicFramePr>
        <p:xfrm>
          <a:off x="3464429" y="1108921"/>
          <a:ext cx="357608" cy="317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4" imgW="228240" imgH="200880" progId="Equation.3">
                  <p:embed/>
                </p:oleObj>
              </mc:Choice>
              <mc:Fallback>
                <p:oleObj name="Equation" r:id="rId4" imgW="228240" imgH="20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429" y="1108921"/>
                        <a:ext cx="357608" cy="3174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6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root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3365" y="3625508"/>
            <a:ext cx="5532596" cy="2847193"/>
            <a:chOff x="904704" y="1198700"/>
            <a:chExt cx="5532596" cy="2847193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904704" y="1198700"/>
              <a:ext cx="5532596" cy="284719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Compute the integer part of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Strategy: find an integer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such that            </a:t>
              </a:r>
              <a:r>
                <a:rPr lang="en-US" sz="1100" dirty="0">
                  <a:latin typeface="Times New Roman"/>
                  <a:cs typeface="Times New Roman"/>
                </a:rPr>
                <a:t>&lt;</a:t>
              </a:r>
              <a:r>
                <a:rPr lang="en-US" sz="1400" dirty="0">
                  <a:latin typeface="Times New Roman"/>
                  <a:cs typeface="Times New Roman"/>
                </a:rPr>
                <a:t>              ( for          </a:t>
              </a:r>
              <a:r>
                <a:rPr lang="en-US" sz="1100" dirty="0">
                  <a:latin typeface="Times New Roman"/>
                  <a:cs typeface="Times New Roman"/>
                </a:rPr>
                <a:t>&lt;</a:t>
              </a:r>
              <a:r>
                <a:rPr lang="en-US" sz="1400" dirty="0">
                  <a:latin typeface="Times New Roman"/>
                  <a:cs typeface="Times New Roman"/>
                </a:rPr>
                <a:t>     )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by performing a binary search in the range </a:t>
              </a:r>
            </a:p>
            <a:p>
              <a:pPr>
                <a:spcBef>
                  <a:spcPts val="18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sqrt (x)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= 0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for   </a:t>
              </a:r>
              <a:r>
                <a:rPr lang="en-US" sz="1400" i="1" dirty="0">
                  <a:latin typeface="Times New Roman"/>
                  <a:cs typeface="Times New Roman"/>
                </a:rPr>
                <a:t>j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/2 - 1 ... 0   do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if                          </a:t>
              </a:r>
              <a:r>
                <a:rPr lang="he-IL" sz="14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then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return y</a:t>
              </a:r>
            </a:p>
          </p:txBody>
        </p: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749550"/>
                </p:ext>
              </p:extLst>
            </p:nvPr>
          </p:nvGraphicFramePr>
          <p:xfrm>
            <a:off x="3235552" y="1272067"/>
            <a:ext cx="622300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0" name="Equation" r:id="rId4" imgW="469900" imgH="241300" progId="Equation.3">
                    <p:embed/>
                  </p:oleObj>
                </mc:Choice>
                <mc:Fallback>
                  <p:oleObj name="Equation" r:id="rId4" imgW="4699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5552" y="1272067"/>
                          <a:ext cx="622300" cy="328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7492371"/>
                </p:ext>
              </p:extLst>
            </p:nvPr>
          </p:nvGraphicFramePr>
          <p:xfrm>
            <a:off x="3807581" y="1603892"/>
            <a:ext cx="474662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1" name="Equation" r:id="rId6" imgW="411120" imgH="219240" progId="Equation.3">
                    <p:embed/>
                  </p:oleObj>
                </mc:Choice>
                <mc:Fallback>
                  <p:oleObj name="Equation" r:id="rId6" imgW="41112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581" y="1603892"/>
                          <a:ext cx="474662" cy="258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1735526"/>
                </p:ext>
              </p:extLst>
            </p:nvPr>
          </p:nvGraphicFramePr>
          <p:xfrm>
            <a:off x="4309006" y="1906426"/>
            <a:ext cx="859508" cy="267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2" name="Equation" r:id="rId8" imgW="722160" imgH="219240" progId="Equation.3">
                    <p:embed/>
                  </p:oleObj>
                </mc:Choice>
                <mc:Fallback>
                  <p:oleObj name="Equation" r:id="rId8" imgW="72216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006" y="1906426"/>
                          <a:ext cx="859508" cy="2673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3957436"/>
                </p:ext>
              </p:extLst>
            </p:nvPr>
          </p:nvGraphicFramePr>
          <p:xfrm>
            <a:off x="1694527" y="3193647"/>
            <a:ext cx="1008063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3" name="Equation" r:id="rId10" imgW="804240" imgH="219240" progId="Equation.3">
                    <p:embed/>
                  </p:oleObj>
                </mc:Choice>
                <mc:Fallback>
                  <p:oleObj name="Equation" r:id="rId10" imgW="80424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4527" y="3193647"/>
                          <a:ext cx="1008063" cy="2841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2824655"/>
                </p:ext>
              </p:extLst>
            </p:nvPr>
          </p:nvGraphicFramePr>
          <p:xfrm>
            <a:off x="3168686" y="3186009"/>
            <a:ext cx="739775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" name="Equation" r:id="rId12" imgW="585000" imgH="219240" progId="Equation.3">
                    <p:embed/>
                  </p:oleObj>
                </mc:Choice>
                <mc:Fallback>
                  <p:oleObj name="Equation" r:id="rId12" imgW="58500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686" y="3186009"/>
                          <a:ext cx="739775" cy="284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5559012"/>
                </p:ext>
              </p:extLst>
            </p:nvPr>
          </p:nvGraphicFramePr>
          <p:xfrm>
            <a:off x="4417133" y="1599749"/>
            <a:ext cx="517525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" name="Equation" r:id="rId14" imgW="447840" imgH="219240" progId="Equation.3">
                    <p:embed/>
                  </p:oleObj>
                </mc:Choice>
                <mc:Fallback>
                  <p:oleObj name="Equation" r:id="rId14" imgW="44784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7133" y="1599749"/>
                          <a:ext cx="517525" cy="258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6343466"/>
                </p:ext>
              </p:extLst>
            </p:nvPr>
          </p:nvGraphicFramePr>
          <p:xfrm>
            <a:off x="5339430" y="1659113"/>
            <a:ext cx="401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6" name="Equation" r:id="rId16" imgW="347400" imgH="155160" progId="Equation.3">
                    <p:embed/>
                  </p:oleObj>
                </mc:Choice>
                <mc:Fallback>
                  <p:oleObj name="Equation" r:id="rId16" imgW="347400" imgH="155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9430" y="1659113"/>
                          <a:ext cx="401638" cy="187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2094337"/>
                </p:ext>
              </p:extLst>
            </p:nvPr>
          </p:nvGraphicFramePr>
          <p:xfrm>
            <a:off x="5849298" y="1625503"/>
            <a:ext cx="201612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7" name="Equation" r:id="rId18" imgW="164520" imgH="182520" progId="Equation.3">
                    <p:embed/>
                  </p:oleObj>
                </mc:Choice>
                <mc:Fallback>
                  <p:oleObj name="Equation" r:id="rId18" imgW="164520" imgH="18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9298" y="1625503"/>
                          <a:ext cx="201612" cy="215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825721" y="1048659"/>
            <a:ext cx="7551905" cy="2329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The square root function        has two appealing properties:</a:t>
            </a:r>
          </a:p>
          <a:p>
            <a:pPr>
              <a:lnSpc>
                <a:spcPct val="120000"/>
              </a:lnSpc>
              <a:spcBef>
                <a:spcPts val="0"/>
              </a:spcBef>
              <a:buSzPct val="100000"/>
              <a:defRPr/>
            </a:pPr>
            <a:r>
              <a:rPr lang="en-US" sz="1800" dirty="0">
                <a:cs typeface="+mn-cs"/>
              </a:rPr>
              <a:t>its inverse function (</a:t>
            </a:r>
            <a:r>
              <a:rPr lang="en-US" sz="1800" i="1" dirty="0">
                <a:cs typeface="+mn-cs"/>
              </a:rPr>
              <a:t>x</a:t>
            </a:r>
            <a:r>
              <a:rPr lang="en-US" sz="1800" baseline="30000" dirty="0">
                <a:cs typeface="+mn-cs"/>
              </a:rPr>
              <a:t>2</a:t>
            </a:r>
            <a:r>
              <a:rPr lang="en-US" sz="1800" dirty="0">
                <a:cs typeface="+mn-cs"/>
              </a:rPr>
              <a:t>) can be easily computed</a:t>
            </a:r>
          </a:p>
          <a:p>
            <a:pPr>
              <a:lnSpc>
                <a:spcPct val="120000"/>
              </a:lnSpc>
              <a:spcBef>
                <a:spcPts val="0"/>
              </a:spcBef>
              <a:buSzPct val="100000"/>
              <a:defRPr/>
            </a:pPr>
            <a:r>
              <a:rPr lang="en-US" sz="1800" dirty="0">
                <a:cs typeface="+mn-cs"/>
              </a:rPr>
              <a:t>it is a monotonically increasing function</a:t>
            </a:r>
            <a:endParaRPr lang="en-US" sz="2000" dirty="0"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Therefore:</a:t>
            </a:r>
          </a:p>
          <a:p>
            <a:pPr>
              <a:lnSpc>
                <a:spcPct val="120000"/>
              </a:lnSpc>
              <a:spcBef>
                <a:spcPts val="0"/>
              </a:spcBef>
              <a:buSzPct val="100000"/>
              <a:defRPr/>
            </a:pPr>
            <a:r>
              <a:rPr lang="en-US" sz="1800" dirty="0">
                <a:cs typeface="+mn-cs"/>
              </a:rPr>
              <a:t>square roots can be computed using </a:t>
            </a:r>
            <a:r>
              <a:rPr lang="en-US" sz="1800" i="1" dirty="0">
                <a:cs typeface="+mn-cs"/>
              </a:rPr>
              <a:t>binary search</a:t>
            </a:r>
          </a:p>
          <a:p>
            <a:pPr>
              <a:lnSpc>
                <a:spcPct val="120000"/>
              </a:lnSpc>
              <a:spcBef>
                <a:spcPts val="0"/>
              </a:spcBef>
              <a:buSzPct val="100000"/>
              <a:defRPr/>
            </a:pPr>
            <a:r>
              <a:rPr lang="en-US" sz="1800" dirty="0">
                <a:cs typeface="+mn-cs"/>
              </a:rPr>
              <a:t>and the running-time of binary search is logarithmic.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528797"/>
              </p:ext>
            </p:extLst>
          </p:nvPr>
        </p:nvGraphicFramePr>
        <p:xfrm>
          <a:off x="3464429" y="1108921"/>
          <a:ext cx="357608" cy="317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" name="Equation" r:id="rId20" imgW="228240" imgH="200880" progId="Equation.3">
                  <p:embed/>
                </p:oleObj>
              </mc:Choice>
              <mc:Fallback>
                <p:oleObj name="Equation" r:id="rId20" imgW="228240" imgH="20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429" y="1108921"/>
                        <a:ext cx="357608" cy="3174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61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20711" y="1878567"/>
            <a:ext cx="4421549" cy="32812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486063" y="2929896"/>
            <a:ext cx="385186" cy="419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501695" y="3267912"/>
            <a:ext cx="385186" cy="419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522718" y="4263363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31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2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multiplication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776876" y="1038891"/>
            <a:ext cx="4791585" cy="139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Issues: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2000" dirty="0">
                <a:cs typeface="+mn-cs"/>
              </a:rPr>
              <a:t>how to handle negative numbers?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2000" dirty="0">
                <a:cs typeface="+mn-cs"/>
              </a:rPr>
              <a:t>how to handle overflow?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2000" dirty="0">
                <a:cs typeface="+mn-cs"/>
              </a:rPr>
              <a:t>how to implement </a:t>
            </a:r>
            <a:r>
              <a:rPr lang="en-US" sz="1800" dirty="0">
                <a:cs typeface="+mn-cs"/>
              </a:rPr>
              <a:t>(</a:t>
            </a:r>
            <a:r>
              <a:rPr lang="en-US" sz="1800" i="1" dirty="0">
                <a:cs typeface="+mn-cs"/>
              </a:rPr>
              <a:t>i</a:t>
            </a:r>
            <a:r>
              <a:rPr lang="en-US" sz="1800" dirty="0">
                <a:cs typeface="+mn-cs"/>
              </a:rPr>
              <a:t>’th bit of </a:t>
            </a:r>
            <a:r>
              <a:rPr lang="en-US" sz="1800" i="1" dirty="0">
                <a:cs typeface="+mn-cs"/>
              </a:rPr>
              <a:t>y</a:t>
            </a:r>
            <a:r>
              <a:rPr lang="en-US" sz="1800" dirty="0">
                <a:cs typeface="+mn-cs"/>
              </a:rPr>
              <a:t>)</a:t>
            </a:r>
            <a:r>
              <a:rPr lang="en-US" sz="2000" dirty="0">
                <a:cs typeface="+mn-cs"/>
              </a:rPr>
              <a:t> quickly?</a:t>
            </a:r>
            <a:endParaRPr lang="en-US" dirty="0">
              <a:cs typeface="+mn-cs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689453" y="1149633"/>
            <a:ext cx="2555779" cy="26212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</a:rPr>
              <a:t>multiply(</a:t>
            </a:r>
            <a:r>
              <a:rPr lang="en-US" sz="1400" b="1" i="1" dirty="0">
                <a:latin typeface="Times New Roman"/>
              </a:rPr>
              <a:t>x</a:t>
            </a:r>
            <a:r>
              <a:rPr lang="en-US" sz="1400" b="1" dirty="0">
                <a:latin typeface="Times New Roman"/>
              </a:rPr>
              <a:t>, </a:t>
            </a:r>
            <a:r>
              <a:rPr lang="en-US" sz="1400" b="1" i="1" dirty="0">
                <a:latin typeface="Times New Roman"/>
              </a:rPr>
              <a:t>y</a:t>
            </a:r>
            <a:r>
              <a:rPr lang="en-US" sz="14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400" i="1" dirty="0">
                <a:latin typeface="Times New Roman"/>
              </a:rPr>
              <a:t>   sum</a:t>
            </a:r>
            <a:r>
              <a:rPr lang="is-IS" sz="1400" dirty="0">
                <a:latin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x</a:t>
            </a:r>
            <a:endParaRPr lang="en-US" sz="1400" dirty="0">
              <a:latin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for  </a:t>
            </a:r>
            <a:r>
              <a:rPr lang="en-US" sz="1400" i="1" dirty="0">
                <a:latin typeface="Times New Roman"/>
              </a:rPr>
              <a:t>i </a:t>
            </a:r>
            <a:r>
              <a:rPr lang="en-US" sz="1400" dirty="0">
                <a:latin typeface="Times New Roman"/>
              </a:rPr>
              <a:t>= 0 ... </a:t>
            </a:r>
            <a:r>
              <a:rPr lang="en-US" sz="1400" i="1" dirty="0">
                <a:latin typeface="Times New Roman"/>
              </a:rPr>
              <a:t>w </a:t>
            </a:r>
            <a:r>
              <a:rPr lang="en-US" sz="1400" dirty="0">
                <a:latin typeface="Times New Roman"/>
              </a:rPr>
              <a:t>- 1   do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     if  ((</a:t>
            </a:r>
            <a:r>
              <a:rPr lang="en-US" sz="1400" i="1" dirty="0">
                <a:latin typeface="Times New Roman"/>
              </a:rPr>
              <a:t>i’</a:t>
            </a:r>
            <a:r>
              <a:rPr lang="en-US" sz="1400" dirty="0">
                <a:latin typeface="Times New Roman"/>
              </a:rPr>
              <a:t>th bit of </a:t>
            </a:r>
            <a:r>
              <a:rPr lang="en-US" sz="1400" i="1" dirty="0">
                <a:latin typeface="Times New Roman"/>
              </a:rPr>
              <a:t>y</a:t>
            </a:r>
            <a:r>
              <a:rPr lang="en-US" sz="1400" dirty="0">
                <a:latin typeface="Times New Roman"/>
              </a:rPr>
              <a:t>) </a:t>
            </a:r>
            <a:r>
              <a:rPr lang="en-US" sz="14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</a:rPr>
              <a:t> 1) 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     sum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sum</a:t>
            </a:r>
            <a:r>
              <a:rPr lang="en-US" sz="1400" dirty="0">
                <a:latin typeface="Times New Roman"/>
              </a:rPr>
              <a:t> + </a:t>
            </a:r>
            <a:r>
              <a:rPr lang="en-US" sz="1400" i="1" dirty="0">
                <a:latin typeface="Times New Roman"/>
              </a:rPr>
              <a:t>shiftedX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shiftedX</a:t>
            </a:r>
            <a:r>
              <a:rPr lang="en-US" sz="1400" dirty="0">
                <a:latin typeface="Times New Roman"/>
              </a:rPr>
              <a:t> * 2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Consolas"/>
              </a:rPr>
              <a:t>   return </a:t>
            </a:r>
            <a:r>
              <a:rPr lang="en-US" sz="1400" i="1" dirty="0">
                <a:latin typeface="Times New Roman"/>
                <a:cs typeface="Consolas"/>
              </a:rPr>
              <a:t>sum</a:t>
            </a:r>
            <a:endParaRPr lang="en-US" sz="1400" i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9315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multiplication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821816" y="1142443"/>
            <a:ext cx="4375415" cy="139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Handling negative numbers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2000" dirty="0">
                <a:cs typeface="+mn-cs"/>
              </a:rPr>
              <a:t>If the inputs are two’s complement values, the algorithm works fine as-is</a:t>
            </a:r>
            <a:endParaRPr lang="en-US" dirty="0">
              <a:cs typeface="+mn-cs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689453" y="1149633"/>
            <a:ext cx="2555779" cy="26212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</a:rPr>
              <a:t>multiply(</a:t>
            </a:r>
            <a:r>
              <a:rPr lang="en-US" sz="1400" b="1" i="1" dirty="0">
                <a:latin typeface="Times New Roman"/>
              </a:rPr>
              <a:t>x</a:t>
            </a:r>
            <a:r>
              <a:rPr lang="en-US" sz="1400" b="1" dirty="0">
                <a:latin typeface="Times New Roman"/>
              </a:rPr>
              <a:t>, </a:t>
            </a:r>
            <a:r>
              <a:rPr lang="en-US" sz="1400" b="1" i="1" dirty="0">
                <a:latin typeface="Times New Roman"/>
              </a:rPr>
              <a:t>y</a:t>
            </a:r>
            <a:r>
              <a:rPr lang="en-US" sz="14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400" i="1" dirty="0">
                <a:latin typeface="Times New Roman"/>
              </a:rPr>
              <a:t>   sum</a:t>
            </a:r>
            <a:r>
              <a:rPr lang="is-IS" sz="1400" dirty="0">
                <a:latin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x</a:t>
            </a:r>
            <a:endParaRPr lang="en-US" sz="1400" dirty="0">
              <a:latin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for  </a:t>
            </a:r>
            <a:r>
              <a:rPr lang="en-US" sz="1400" i="1" dirty="0">
                <a:latin typeface="Times New Roman"/>
              </a:rPr>
              <a:t>i </a:t>
            </a:r>
            <a:r>
              <a:rPr lang="en-US" sz="1400" dirty="0">
                <a:latin typeface="Times New Roman"/>
              </a:rPr>
              <a:t>= 0 ... </a:t>
            </a:r>
            <a:r>
              <a:rPr lang="en-US" sz="1400" i="1" dirty="0">
                <a:latin typeface="Times New Roman"/>
              </a:rPr>
              <a:t>w </a:t>
            </a:r>
            <a:r>
              <a:rPr lang="en-US" sz="1400" dirty="0">
                <a:latin typeface="Times New Roman"/>
              </a:rPr>
              <a:t>- 1   do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     if  ((</a:t>
            </a:r>
            <a:r>
              <a:rPr lang="en-US" sz="1400" i="1" dirty="0">
                <a:latin typeface="Times New Roman"/>
              </a:rPr>
              <a:t>i’</a:t>
            </a:r>
            <a:r>
              <a:rPr lang="en-US" sz="1400" dirty="0">
                <a:latin typeface="Times New Roman"/>
              </a:rPr>
              <a:t>th bit of </a:t>
            </a:r>
            <a:r>
              <a:rPr lang="en-US" sz="1400" i="1" dirty="0">
                <a:latin typeface="Times New Roman"/>
              </a:rPr>
              <a:t>y</a:t>
            </a:r>
            <a:r>
              <a:rPr lang="en-US" sz="1400" dirty="0">
                <a:latin typeface="Times New Roman"/>
              </a:rPr>
              <a:t>) </a:t>
            </a:r>
            <a:r>
              <a:rPr lang="en-US" sz="14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</a:rPr>
              <a:t> 1) 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     sum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sum</a:t>
            </a:r>
            <a:r>
              <a:rPr lang="en-US" sz="1400" dirty="0">
                <a:latin typeface="Times New Roman"/>
              </a:rPr>
              <a:t> + </a:t>
            </a:r>
            <a:r>
              <a:rPr lang="en-US" sz="1400" i="1" dirty="0">
                <a:latin typeface="Times New Roman"/>
              </a:rPr>
              <a:t>shiftedX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shiftedX</a:t>
            </a:r>
            <a:r>
              <a:rPr lang="en-US" sz="1400" dirty="0">
                <a:latin typeface="Times New Roman"/>
              </a:rPr>
              <a:t> * 2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Consolas"/>
              </a:rPr>
              <a:t>   return </a:t>
            </a:r>
            <a:r>
              <a:rPr lang="en-US" sz="1400" i="1" dirty="0">
                <a:latin typeface="Times New Roman"/>
                <a:cs typeface="Consolas"/>
              </a:rPr>
              <a:t>sum</a:t>
            </a:r>
            <a:endParaRPr lang="en-US" sz="1400" i="1" dirty="0">
              <a:latin typeface="Consolas"/>
              <a:cs typeface="Consolas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853788" y="2740073"/>
            <a:ext cx="4375415" cy="139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Handling overflow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2000" dirty="0">
                <a:cs typeface="+mn-cs"/>
              </a:rPr>
              <a:t>this algorithm always returns the correct answer modulu         2</a:t>
            </a:r>
            <a:r>
              <a:rPr lang="en-US" sz="2000" baseline="30000" dirty="0">
                <a:cs typeface="+mn-cs"/>
              </a:rPr>
              <a:t>16</a:t>
            </a:r>
            <a:endParaRPr lang="en-US" baseline="30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78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multiplication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12047" y="1181520"/>
            <a:ext cx="4512184" cy="139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Implementing </a:t>
            </a:r>
            <a:r>
              <a:rPr lang="en-US" sz="1800" u="sng" dirty="0"/>
              <a:t>(</a:t>
            </a:r>
            <a:r>
              <a:rPr lang="en-US" sz="1800" i="1" u="sng" dirty="0"/>
              <a:t>i</a:t>
            </a:r>
            <a:r>
              <a:rPr lang="en-US" sz="1800" u="sng" dirty="0"/>
              <a:t>’th bit of </a:t>
            </a:r>
            <a:r>
              <a:rPr lang="en-US" sz="1800" i="1" u="sng" dirty="0"/>
              <a:t>y</a:t>
            </a:r>
            <a:r>
              <a:rPr lang="en-US" sz="1800" u="sng" dirty="0"/>
              <a:t>)</a:t>
            </a:r>
            <a:endParaRPr lang="en-US" sz="2000" u="sng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89453" y="1149633"/>
            <a:ext cx="2555779" cy="26212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</a:rPr>
              <a:t>multiply(</a:t>
            </a:r>
            <a:r>
              <a:rPr lang="en-US" sz="1400" b="1" i="1" dirty="0">
                <a:latin typeface="Times New Roman"/>
              </a:rPr>
              <a:t>x</a:t>
            </a:r>
            <a:r>
              <a:rPr lang="en-US" sz="1400" b="1" dirty="0">
                <a:latin typeface="Times New Roman"/>
              </a:rPr>
              <a:t>, </a:t>
            </a:r>
            <a:r>
              <a:rPr lang="en-US" sz="1400" b="1" i="1" dirty="0">
                <a:latin typeface="Times New Roman"/>
              </a:rPr>
              <a:t>y</a:t>
            </a:r>
            <a:r>
              <a:rPr lang="en-US" sz="14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400" i="1" dirty="0">
                <a:latin typeface="Times New Roman"/>
              </a:rPr>
              <a:t>   sum</a:t>
            </a:r>
            <a:r>
              <a:rPr lang="is-IS" sz="1400" dirty="0">
                <a:latin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x</a:t>
            </a:r>
            <a:endParaRPr lang="en-US" sz="1400" dirty="0">
              <a:latin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for  </a:t>
            </a:r>
            <a:r>
              <a:rPr lang="en-US" sz="1400" i="1" dirty="0">
                <a:latin typeface="Times New Roman"/>
              </a:rPr>
              <a:t>i </a:t>
            </a:r>
            <a:r>
              <a:rPr lang="en-US" sz="1400" dirty="0">
                <a:latin typeface="Times New Roman"/>
              </a:rPr>
              <a:t>= 0 ... </a:t>
            </a:r>
            <a:r>
              <a:rPr lang="en-US" sz="1400" i="1" dirty="0">
                <a:latin typeface="Times New Roman"/>
              </a:rPr>
              <a:t>w </a:t>
            </a:r>
            <a:r>
              <a:rPr lang="en-US" sz="1400" dirty="0">
                <a:latin typeface="Times New Roman"/>
              </a:rPr>
              <a:t>- 1   do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     if  ((</a:t>
            </a:r>
            <a:r>
              <a:rPr lang="en-US" sz="1400" i="1" dirty="0">
                <a:latin typeface="Times New Roman"/>
              </a:rPr>
              <a:t>i’</a:t>
            </a:r>
            <a:r>
              <a:rPr lang="en-US" sz="1400" dirty="0">
                <a:latin typeface="Times New Roman"/>
              </a:rPr>
              <a:t>th bit of </a:t>
            </a:r>
            <a:r>
              <a:rPr lang="en-US" sz="1400" i="1" dirty="0">
                <a:latin typeface="Times New Roman"/>
              </a:rPr>
              <a:t>y</a:t>
            </a:r>
            <a:r>
              <a:rPr lang="en-US" sz="1400" dirty="0">
                <a:latin typeface="Times New Roman"/>
              </a:rPr>
              <a:t>) </a:t>
            </a:r>
            <a:r>
              <a:rPr lang="en-US" sz="14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</a:rPr>
              <a:t> 1) 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     sum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sum</a:t>
            </a:r>
            <a:r>
              <a:rPr lang="en-US" sz="1400" dirty="0">
                <a:latin typeface="Times New Roman"/>
              </a:rPr>
              <a:t> + </a:t>
            </a:r>
            <a:r>
              <a:rPr lang="en-US" sz="1400" i="1" dirty="0">
                <a:latin typeface="Times New Roman"/>
              </a:rPr>
              <a:t>shiftedX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shiftedX</a:t>
            </a:r>
            <a:r>
              <a:rPr lang="en-US" sz="1400" dirty="0">
                <a:latin typeface="Times New Roman"/>
              </a:rPr>
              <a:t> * 2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Consolas"/>
              </a:rPr>
              <a:t>   return </a:t>
            </a:r>
            <a:r>
              <a:rPr lang="en-US" sz="1400" i="1" dirty="0">
                <a:latin typeface="Times New Roman"/>
                <a:cs typeface="Consolas"/>
              </a:rPr>
              <a:t>sum</a:t>
            </a:r>
            <a:endParaRPr lang="en-US" sz="1400" i="1" dirty="0">
              <a:latin typeface="Consolas"/>
              <a:cs typeface="Consola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851769" y="2637692"/>
            <a:ext cx="302846" cy="214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8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1415" y="1149383"/>
            <a:ext cx="430831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100000"/>
              </a:spcBef>
              <a:defRPr/>
            </a:pPr>
            <a:r>
              <a:rPr lang="en-US" sz="2000" u="sng" dirty="0">
                <a:latin typeface="Times New Roman"/>
                <a:cs typeface="Times New Roman"/>
              </a:rPr>
              <a:t>Language extensions</a:t>
            </a:r>
            <a:endParaRPr lang="en-US" sz="2000" dirty="0">
              <a:latin typeface="Times New Roman"/>
              <a:cs typeface="Times New Roman"/>
            </a:endParaRP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mathematical operations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abs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sqrt</a:t>
            </a:r>
            <a:r>
              <a:rPr lang="en-US" sz="2000" dirty="0">
                <a:latin typeface="Times New Roman"/>
                <a:cs typeface="Times New Roman"/>
              </a:rPr>
              <a:t>,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abstract data types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String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Array</a:t>
            </a:r>
            <a:r>
              <a:rPr lang="en-US" sz="2000" dirty="0">
                <a:latin typeface="Times New Roman"/>
                <a:cs typeface="Times New Roman"/>
              </a:rPr>
              <a:t>,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input functions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readChar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readLine</a:t>
            </a:r>
            <a:r>
              <a:rPr lang="en-US" sz="2000" dirty="0">
                <a:latin typeface="Times New Roman"/>
                <a:cs typeface="Times New Roman"/>
              </a:rPr>
              <a:t>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textual output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printChar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printString</a:t>
            </a:r>
            <a:r>
              <a:rPr lang="en-US" sz="2000" dirty="0">
                <a:latin typeface="Times New Roman"/>
                <a:cs typeface="Times New Roman"/>
              </a:rPr>
              <a:t>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graphics output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Consolas"/>
                <a:cs typeface="Consolas"/>
              </a:rPr>
              <a:t>drawLine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/>
                <a:cs typeface="Consolas"/>
              </a:rPr>
              <a:t>drawCircle</a:t>
            </a:r>
            <a:r>
              <a:rPr lang="en-US" sz="2000" dirty="0">
                <a:latin typeface="Times New Roman"/>
                <a:cs typeface="Times New Roman"/>
              </a:rPr>
              <a:t>, ...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66700" indent="-266700">
              <a:spcBef>
                <a:spcPct val="100000"/>
              </a:spcBef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OS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6969" y="1134103"/>
            <a:ext cx="2797052" cy="511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100000"/>
              </a:spcBef>
              <a:defRPr/>
            </a:pPr>
            <a:r>
              <a:rPr lang="en-US" sz="2000" u="sng" dirty="0">
                <a:latin typeface="Times New Roman"/>
                <a:cs typeface="Times New Roman"/>
              </a:rPr>
              <a:t>System oriented services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memory management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(objects, arrays, ...)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I/O device drivers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file system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UI management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(shell / windows)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multi-tasking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networking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security</a:t>
            </a:r>
          </a:p>
          <a:p>
            <a:pPr marL="285750" indent="-285750">
              <a:lnSpc>
                <a:spcPct val="90000"/>
              </a:lnSpc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...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512762" y="1680158"/>
            <a:ext cx="681895" cy="476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495080" y="2546992"/>
            <a:ext cx="681895" cy="476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483741" y="3420189"/>
            <a:ext cx="681895" cy="476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477397" y="4332384"/>
            <a:ext cx="681895" cy="476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488737" y="5239602"/>
            <a:ext cx="681895" cy="4768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4575686" y="1672409"/>
            <a:ext cx="681895" cy="476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4609702" y="2409523"/>
            <a:ext cx="681895" cy="4768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528759" y="5351618"/>
            <a:ext cx="681895" cy="47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39180" y="5420626"/>
            <a:ext cx="246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:  implemented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in the Jack OS</a:t>
            </a:r>
          </a:p>
        </p:txBody>
      </p:sp>
    </p:spTree>
    <p:extLst>
      <p:ext uri="{BB962C8B-B14F-4D97-AF65-F5344CB8AC3E}">
        <p14:creationId xmlns:p14="http://schemas.microsoft.com/office/powerpoint/2010/main" val="2073444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multiplication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12047" y="1181520"/>
            <a:ext cx="4512184" cy="139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Implementing </a:t>
            </a:r>
            <a:r>
              <a:rPr lang="en-US" sz="1800" u="sng" dirty="0"/>
              <a:t>(</a:t>
            </a:r>
            <a:r>
              <a:rPr lang="en-US" sz="1800" i="1" u="sng" dirty="0"/>
              <a:t>i</a:t>
            </a:r>
            <a:r>
              <a:rPr lang="en-US" sz="1800" u="sng" dirty="0"/>
              <a:t>’th bit of </a:t>
            </a:r>
            <a:r>
              <a:rPr lang="en-US" sz="1800" i="1" u="sng" dirty="0"/>
              <a:t>y</a:t>
            </a:r>
            <a:r>
              <a:rPr lang="en-US" sz="1800" u="sng" dirty="0"/>
              <a:t>)</a:t>
            </a:r>
            <a:endParaRPr lang="en-US" sz="2000" u="sng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We suggest encapsulating this operation in the following function: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96712" y="2464723"/>
            <a:ext cx="4212597" cy="77866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Returns true if the i-th bit of x is 1, false otherwise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function boolean bit(int x,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int i)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89453" y="1149633"/>
            <a:ext cx="2555779" cy="26212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</a:rPr>
              <a:t>multiply(</a:t>
            </a:r>
            <a:r>
              <a:rPr lang="en-US" sz="1400" b="1" i="1" dirty="0">
                <a:latin typeface="Times New Roman"/>
              </a:rPr>
              <a:t>x</a:t>
            </a:r>
            <a:r>
              <a:rPr lang="en-US" sz="1400" b="1" dirty="0">
                <a:latin typeface="Times New Roman"/>
              </a:rPr>
              <a:t>, </a:t>
            </a:r>
            <a:r>
              <a:rPr lang="en-US" sz="1400" b="1" i="1" dirty="0">
                <a:latin typeface="Times New Roman"/>
              </a:rPr>
              <a:t>y</a:t>
            </a:r>
            <a:r>
              <a:rPr lang="en-US" sz="14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400" i="1" dirty="0">
                <a:latin typeface="Times New Roman"/>
              </a:rPr>
              <a:t>   sum</a:t>
            </a:r>
            <a:r>
              <a:rPr lang="is-IS" sz="1400" dirty="0">
                <a:latin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x</a:t>
            </a:r>
            <a:endParaRPr lang="en-US" sz="1400" dirty="0">
              <a:latin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for  </a:t>
            </a:r>
            <a:r>
              <a:rPr lang="en-US" sz="1400" i="1" dirty="0">
                <a:latin typeface="Times New Roman"/>
              </a:rPr>
              <a:t>i </a:t>
            </a:r>
            <a:r>
              <a:rPr lang="en-US" sz="1400" dirty="0">
                <a:latin typeface="Times New Roman"/>
              </a:rPr>
              <a:t>= 0 ... </a:t>
            </a:r>
            <a:r>
              <a:rPr lang="en-US" sz="1400" i="1" dirty="0">
                <a:latin typeface="Times New Roman"/>
              </a:rPr>
              <a:t>w </a:t>
            </a:r>
            <a:r>
              <a:rPr lang="en-US" sz="1400" dirty="0">
                <a:latin typeface="Times New Roman"/>
              </a:rPr>
              <a:t>- 1   do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     if  ((</a:t>
            </a:r>
            <a:r>
              <a:rPr lang="en-US" sz="1400" i="1" dirty="0">
                <a:latin typeface="Times New Roman"/>
              </a:rPr>
              <a:t>i’</a:t>
            </a:r>
            <a:r>
              <a:rPr lang="en-US" sz="1400" dirty="0">
                <a:latin typeface="Times New Roman"/>
              </a:rPr>
              <a:t>th bit of </a:t>
            </a:r>
            <a:r>
              <a:rPr lang="en-US" sz="1400" i="1" dirty="0">
                <a:latin typeface="Times New Roman"/>
              </a:rPr>
              <a:t>y</a:t>
            </a:r>
            <a:r>
              <a:rPr lang="en-US" sz="1400" dirty="0">
                <a:latin typeface="Times New Roman"/>
              </a:rPr>
              <a:t>) </a:t>
            </a:r>
            <a:r>
              <a:rPr lang="en-US" sz="14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</a:rPr>
              <a:t> 1) 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     sum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sum</a:t>
            </a:r>
            <a:r>
              <a:rPr lang="en-US" sz="1400" dirty="0">
                <a:latin typeface="Times New Roman"/>
              </a:rPr>
              <a:t> + </a:t>
            </a:r>
            <a:r>
              <a:rPr lang="en-US" sz="1400" i="1" dirty="0">
                <a:latin typeface="Times New Roman"/>
              </a:rPr>
              <a:t>shiftedX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shiftedX</a:t>
            </a:r>
            <a:r>
              <a:rPr lang="en-US" sz="1400" dirty="0">
                <a:latin typeface="Times New Roman"/>
              </a:rPr>
              <a:t> * 2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Consolas"/>
              </a:rPr>
              <a:t>   return </a:t>
            </a:r>
            <a:r>
              <a:rPr lang="en-US" sz="1400" i="1" dirty="0">
                <a:latin typeface="Times New Roman"/>
                <a:cs typeface="Consolas"/>
              </a:rPr>
              <a:t>sum</a:t>
            </a:r>
            <a:endParaRPr lang="en-US" sz="1400" i="1" dirty="0">
              <a:latin typeface="Consolas"/>
              <a:cs typeface="Consola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851769" y="2637692"/>
            <a:ext cx="302846" cy="214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40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multiplication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12047" y="1181520"/>
            <a:ext cx="4512184" cy="139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Implementing </a:t>
            </a:r>
            <a:r>
              <a:rPr lang="en-US" sz="1800" u="sng" dirty="0"/>
              <a:t>(</a:t>
            </a:r>
            <a:r>
              <a:rPr lang="en-US" sz="1800" i="1" u="sng" dirty="0"/>
              <a:t>i</a:t>
            </a:r>
            <a:r>
              <a:rPr lang="en-US" sz="1800" u="sng" dirty="0"/>
              <a:t>’th bit of </a:t>
            </a:r>
            <a:r>
              <a:rPr lang="en-US" sz="1800" i="1" u="sng" dirty="0"/>
              <a:t>y</a:t>
            </a:r>
            <a:r>
              <a:rPr lang="en-US" sz="1800" u="sng" dirty="0"/>
              <a:t>)</a:t>
            </a:r>
            <a:endParaRPr lang="en-US" sz="2000" u="sng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We suggest encapsulating this operation in the following function: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96712" y="2464723"/>
            <a:ext cx="4212597" cy="77866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97200" rIns="0" bIns="972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Returns true if the i-th bit of x is 1, false otherwise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function boolean bit(int x,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int i)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89453" y="1149633"/>
            <a:ext cx="2555779" cy="26212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</a:rPr>
              <a:t>// Returns x*y, where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x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, </a:t>
            </a:r>
            <a:r>
              <a:rPr lang="en-US" sz="1400" i="1" dirty="0">
                <a:solidFill>
                  <a:srgbClr val="008000"/>
                </a:solidFill>
                <a:latin typeface="Times New Roman"/>
              </a:rPr>
              <a:t>y</a:t>
            </a:r>
            <a:r>
              <a:rPr lang="en-US" sz="1400" dirty="0">
                <a:solidFill>
                  <a:srgbClr val="008000"/>
                </a:solidFill>
                <a:latin typeface="Times New Roman"/>
              </a:rPr>
              <a:t> ≥ 0</a:t>
            </a:r>
          </a:p>
          <a:p>
            <a:pPr>
              <a:spcBef>
                <a:spcPts val="400"/>
              </a:spcBef>
            </a:pPr>
            <a:r>
              <a:rPr lang="en-US" sz="1400" b="1" dirty="0">
                <a:latin typeface="Times New Roman"/>
              </a:rPr>
              <a:t>multiply(</a:t>
            </a:r>
            <a:r>
              <a:rPr lang="en-US" sz="1400" b="1" i="1" dirty="0">
                <a:latin typeface="Times New Roman"/>
              </a:rPr>
              <a:t>x</a:t>
            </a:r>
            <a:r>
              <a:rPr lang="en-US" sz="1400" b="1" dirty="0">
                <a:latin typeface="Times New Roman"/>
              </a:rPr>
              <a:t>, </a:t>
            </a:r>
            <a:r>
              <a:rPr lang="en-US" sz="1400" b="1" i="1" dirty="0">
                <a:latin typeface="Times New Roman"/>
              </a:rPr>
              <a:t>y</a:t>
            </a:r>
            <a:r>
              <a:rPr lang="en-US" sz="1400" b="1" dirty="0">
                <a:latin typeface="Times New Roman"/>
              </a:rPr>
              <a:t>):</a:t>
            </a:r>
          </a:p>
          <a:p>
            <a:pPr>
              <a:spcBef>
                <a:spcPts val="400"/>
              </a:spcBef>
            </a:pPr>
            <a:r>
              <a:rPr lang="is-IS" sz="1400" i="1" dirty="0">
                <a:latin typeface="Times New Roman"/>
              </a:rPr>
              <a:t>   sum</a:t>
            </a:r>
            <a:r>
              <a:rPr lang="is-IS" sz="1400" dirty="0">
                <a:latin typeface="Times New Roman"/>
              </a:rPr>
              <a:t> = 0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x</a:t>
            </a:r>
            <a:endParaRPr lang="en-US" sz="1400" dirty="0">
              <a:latin typeface="Times New Roman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for  </a:t>
            </a:r>
            <a:r>
              <a:rPr lang="en-US" sz="1400" i="1" dirty="0">
                <a:latin typeface="Times New Roman"/>
              </a:rPr>
              <a:t>i </a:t>
            </a:r>
            <a:r>
              <a:rPr lang="en-US" sz="1400" dirty="0">
                <a:latin typeface="Times New Roman"/>
              </a:rPr>
              <a:t>= 0 ... </a:t>
            </a:r>
            <a:r>
              <a:rPr lang="en-US" sz="1400" i="1" dirty="0">
                <a:latin typeface="Times New Roman"/>
              </a:rPr>
              <a:t>w </a:t>
            </a:r>
            <a:r>
              <a:rPr lang="en-US" sz="1400" dirty="0">
                <a:latin typeface="Times New Roman"/>
              </a:rPr>
              <a:t>- 1   do 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</a:rPr>
              <a:t>        if  ((</a:t>
            </a:r>
            <a:r>
              <a:rPr lang="en-US" sz="1400" i="1" dirty="0">
                <a:latin typeface="Times New Roman"/>
              </a:rPr>
              <a:t>i’</a:t>
            </a:r>
            <a:r>
              <a:rPr lang="en-US" sz="1400" dirty="0">
                <a:latin typeface="Times New Roman"/>
              </a:rPr>
              <a:t>th bit of </a:t>
            </a:r>
            <a:r>
              <a:rPr lang="en-US" sz="1400" i="1" dirty="0">
                <a:latin typeface="Times New Roman"/>
              </a:rPr>
              <a:t>y</a:t>
            </a:r>
            <a:r>
              <a:rPr lang="en-US" sz="1400" dirty="0">
                <a:latin typeface="Times New Roman"/>
              </a:rPr>
              <a:t>) </a:t>
            </a:r>
            <a:r>
              <a:rPr lang="en-US" sz="1400" dirty="0">
                <a:latin typeface="Consolas"/>
                <a:cs typeface="Consolas"/>
              </a:rPr>
              <a:t>==</a:t>
            </a:r>
            <a:r>
              <a:rPr lang="en-US" sz="1400" dirty="0">
                <a:latin typeface="Times New Roman"/>
              </a:rPr>
              <a:t> 1) 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     sum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sum</a:t>
            </a:r>
            <a:r>
              <a:rPr lang="en-US" sz="1400" dirty="0">
                <a:latin typeface="Times New Roman"/>
              </a:rPr>
              <a:t> + </a:t>
            </a:r>
            <a:r>
              <a:rPr lang="en-US" sz="1400" i="1" dirty="0">
                <a:latin typeface="Times New Roman"/>
              </a:rPr>
              <a:t>shiftedX</a:t>
            </a:r>
          </a:p>
          <a:p>
            <a:pPr>
              <a:spcBef>
                <a:spcPts val="400"/>
              </a:spcBef>
            </a:pPr>
            <a:r>
              <a:rPr lang="en-US" sz="1400" i="1" dirty="0">
                <a:latin typeface="Times New Roman"/>
              </a:rPr>
              <a:t>        shiftedX</a:t>
            </a:r>
            <a:r>
              <a:rPr lang="en-US" sz="1400" dirty="0">
                <a:latin typeface="Times New Roman"/>
              </a:rPr>
              <a:t> = </a:t>
            </a:r>
            <a:r>
              <a:rPr lang="en-US" sz="1400" i="1" dirty="0">
                <a:latin typeface="Times New Roman"/>
              </a:rPr>
              <a:t>shiftedX</a:t>
            </a:r>
            <a:r>
              <a:rPr lang="en-US" sz="1400" dirty="0">
                <a:latin typeface="Times New Roman"/>
              </a:rPr>
              <a:t> * 2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latin typeface="Times New Roman"/>
                <a:cs typeface="Consolas"/>
              </a:rPr>
              <a:t>   return </a:t>
            </a:r>
            <a:r>
              <a:rPr lang="en-US" sz="1400" i="1" dirty="0">
                <a:latin typeface="Times New Roman"/>
                <a:cs typeface="Consolas"/>
              </a:rPr>
              <a:t>sum</a:t>
            </a:r>
            <a:endParaRPr lang="en-US" sz="1400" i="1" dirty="0">
              <a:latin typeface="Consolas"/>
              <a:cs typeface="Consolas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880430" y="3975521"/>
            <a:ext cx="7491802" cy="2517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The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bit(x,i)</a:t>
            </a:r>
            <a:r>
              <a:rPr lang="en-US" sz="2000" dirty="0">
                <a:solidFill>
                  <a:srgbClr val="000000"/>
                </a:solidFill>
              </a:rPr>
              <a:t> function can be implemented using bit shifting operations,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which Jack does not have.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Instead, we can use</a:t>
            </a:r>
            <a:r>
              <a:rPr lang="he-IL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an array that holds the 16 values </a:t>
            </a:r>
            <a:r>
              <a:rPr lang="en-US" sz="1800" dirty="0">
                <a:solidFill>
                  <a:srgbClr val="000000"/>
                </a:solidFill>
              </a:rPr>
              <a:t> 2</a:t>
            </a:r>
            <a:r>
              <a:rPr lang="en-US" i="1" baseline="30000" dirty="0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i="1" dirty="0">
                <a:solidFill>
                  <a:srgbClr val="000000"/>
                </a:solidFill>
              </a:rPr>
              <a:t>i </a:t>
            </a:r>
            <a:r>
              <a:rPr lang="en-US" sz="1800" dirty="0">
                <a:solidFill>
                  <a:srgbClr val="000000"/>
                </a:solidFill>
              </a:rPr>
              <a:t>= 0,...,15</a:t>
            </a:r>
          </a:p>
          <a:p>
            <a:pPr marL="536575" lvl="1" indent="-273050">
              <a:lnSpc>
                <a:spcPct val="100000"/>
              </a:lnSpc>
              <a:spcBef>
                <a:spcPts val="600"/>
              </a:spcBef>
              <a:buSzPct val="60000"/>
              <a:defRPr/>
            </a:pPr>
            <a:r>
              <a:rPr lang="en-US" sz="1800" dirty="0">
                <a:solidFill>
                  <a:srgbClr val="000000"/>
                </a:solidFill>
              </a:rPr>
              <a:t>a fixed array, say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twoToThe[i]</a:t>
            </a:r>
          </a:p>
          <a:p>
            <a:pPr marL="536575" lvl="1" indent="-273050">
              <a:lnSpc>
                <a:spcPct val="100000"/>
              </a:lnSpc>
              <a:spcBef>
                <a:spcPts val="600"/>
              </a:spcBef>
              <a:buSzPct val="60000"/>
              <a:defRPr/>
            </a:pPr>
            <a:r>
              <a:rPr lang="en-US" sz="1800" dirty="0">
                <a:solidFill>
                  <a:srgbClr val="000000"/>
                </a:solidFill>
              </a:rPr>
              <a:t>declared as a static, class variable of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800" dirty="0">
                <a:solidFill>
                  <a:srgbClr val="000000"/>
                </a:solidFill>
              </a:rPr>
              <a:t>, constructed by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Math.init</a:t>
            </a:r>
          </a:p>
          <a:p>
            <a:pPr marL="536575" lvl="1" indent="-273050">
              <a:lnSpc>
                <a:spcPct val="100000"/>
              </a:lnSpc>
              <a:spcBef>
                <a:spcPts val="600"/>
              </a:spcBef>
              <a:buSzPct val="60000"/>
              <a:defRPr/>
            </a:pPr>
            <a:r>
              <a:rPr lang="en-US" sz="1800" dirty="0">
                <a:solidFill>
                  <a:srgbClr val="000000"/>
                </a:solidFill>
              </a:rPr>
              <a:t>can support the imeplementation of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bit(x,i)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851769" y="2637692"/>
            <a:ext cx="302846" cy="214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division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776877" y="1038890"/>
            <a:ext cx="4459432" cy="4293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Issues: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2000" dirty="0">
                <a:cs typeface="+mn-cs"/>
              </a:rPr>
              <a:t>Handling negative numbers</a:t>
            </a:r>
          </a:p>
          <a:p>
            <a:pPr marL="536575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Solution: divide |</a:t>
            </a:r>
            <a:r>
              <a:rPr lang="en-US" sz="2000" i="1" dirty="0">
                <a:cs typeface="+mn-cs"/>
              </a:rPr>
              <a:t>x</a:t>
            </a:r>
            <a:r>
              <a:rPr lang="en-US" sz="2000" dirty="0">
                <a:cs typeface="+mn-cs"/>
              </a:rPr>
              <a:t>| by |</a:t>
            </a:r>
            <a:r>
              <a:rPr lang="en-US" sz="2000" i="1" dirty="0">
                <a:cs typeface="+mn-cs"/>
              </a:rPr>
              <a:t>y</a:t>
            </a:r>
            <a:r>
              <a:rPr lang="en-US" sz="2000" dirty="0">
                <a:cs typeface="+mn-cs"/>
              </a:rPr>
              <a:t>|,</a:t>
            </a:r>
            <a:br>
              <a:rPr lang="en-US" sz="2000" dirty="0">
                <a:cs typeface="+mn-cs"/>
              </a:rPr>
            </a:br>
            <a:r>
              <a:rPr lang="en-US" sz="2000" dirty="0">
                <a:cs typeface="+mn-cs"/>
              </a:rPr>
              <a:t>then set the result’s sign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2000" dirty="0">
                <a:cs typeface="+mn-cs"/>
              </a:rPr>
              <a:t>Handling overflow (of </a:t>
            </a:r>
            <a:r>
              <a:rPr lang="en-US" sz="2000" i="1" dirty="0">
                <a:cs typeface="+mn-cs"/>
              </a:rPr>
              <a:t>y</a:t>
            </a:r>
            <a:r>
              <a:rPr lang="en-US" sz="2000" dirty="0">
                <a:cs typeface="+mn-cs"/>
              </a:rPr>
              <a:t>)</a:t>
            </a:r>
          </a:p>
          <a:p>
            <a:pPr marL="536575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Solution: the overflow can be detected when </a:t>
            </a:r>
            <a:r>
              <a:rPr lang="en-US" sz="2000" i="1" dirty="0">
                <a:cs typeface="+mn-cs"/>
              </a:rPr>
              <a:t>y</a:t>
            </a:r>
            <a:r>
              <a:rPr lang="en-US" sz="2000" dirty="0">
                <a:cs typeface="+mn-cs"/>
              </a:rPr>
              <a:t> becomes negative</a:t>
            </a:r>
          </a:p>
          <a:p>
            <a:pPr marL="536575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We can change the function’s first statement to:</a:t>
            </a:r>
          </a:p>
          <a:p>
            <a:pPr marL="536575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if (</a:t>
            </a:r>
            <a:r>
              <a:rPr lang="en-US" sz="2000" i="1" dirty="0">
                <a:cs typeface="+mn-cs"/>
              </a:rPr>
              <a:t>y</a:t>
            </a:r>
            <a:r>
              <a:rPr lang="en-US" sz="2000" dirty="0">
                <a:cs typeface="+mn-cs"/>
              </a:rPr>
              <a:t> &gt; </a:t>
            </a:r>
            <a:r>
              <a:rPr lang="en-US" sz="2000" i="1" dirty="0">
                <a:cs typeface="+mn-cs"/>
              </a:rPr>
              <a:t>x</a:t>
            </a:r>
            <a:r>
              <a:rPr lang="en-US" sz="2000" dirty="0">
                <a:cs typeface="+mn-cs"/>
              </a:rPr>
              <a:t>) or (</a:t>
            </a:r>
            <a:r>
              <a:rPr lang="en-US" sz="2000" i="1" dirty="0">
                <a:cs typeface="+mn-cs"/>
              </a:rPr>
              <a:t>y</a:t>
            </a:r>
            <a:r>
              <a:rPr lang="en-US" sz="2000" dirty="0">
                <a:cs typeface="+mn-cs"/>
              </a:rPr>
              <a:t> &lt; 0) return 0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94018" y="1224504"/>
            <a:ext cx="2889698" cy="28779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Returns the integer part of x / y,</a:t>
            </a:r>
          </a:p>
          <a:p>
            <a:r>
              <a:rPr lang="en-US" sz="1400" dirty="0">
                <a:solidFill>
                  <a:srgbClr val="008000"/>
                </a:solidFill>
                <a:latin typeface="Times New Roman"/>
                <a:cs typeface="Times New Roman"/>
              </a:rPr>
              <a:t>// where x ≥ 0 and y &gt; 0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Times New Roman"/>
                <a:cs typeface="Times New Roman"/>
              </a:rPr>
              <a:t>divide (x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,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y)</a:t>
            </a:r>
            <a:r>
              <a:rPr lang="en-US" sz="800" b="1" dirty="0">
                <a:latin typeface="Times New Roman"/>
                <a:cs typeface="Times New Roman"/>
              </a:rPr>
              <a:t> </a:t>
            </a:r>
            <a:r>
              <a:rPr lang="en-US" sz="1400" b="1" dirty="0">
                <a:latin typeface="Times New Roman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if  (y &gt; x) return 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q = divide (x, 2 * y)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if ((x – 2 * q * y) &lt; y)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return 2 * q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else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return 2 * q + 1</a:t>
            </a:r>
            <a:r>
              <a:rPr lang="en-US" sz="1400" dirty="0">
                <a:effectLst/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86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square root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731117" y="1052662"/>
            <a:ext cx="5532596" cy="2847193"/>
            <a:chOff x="904704" y="1198700"/>
            <a:chExt cx="5532596" cy="2847193"/>
          </a:xfrm>
          <a:solidFill>
            <a:schemeClr val="bg1"/>
          </a:solidFill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904704" y="1198700"/>
              <a:ext cx="5532596" cy="2847193"/>
            </a:xfrm>
            <a:prstGeom prst="rect">
              <a:avLst/>
            </a:prstGeom>
            <a:grpFill/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Compute the integer part of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Strategy: find an integer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such that            </a:t>
              </a:r>
              <a:r>
                <a:rPr lang="en-US" sz="1100" dirty="0">
                  <a:latin typeface="Times New Roman"/>
                  <a:cs typeface="Times New Roman"/>
                </a:rPr>
                <a:t>&lt;</a:t>
              </a:r>
              <a:r>
                <a:rPr lang="en-US" sz="1400" dirty="0">
                  <a:latin typeface="Times New Roman"/>
                  <a:cs typeface="Times New Roman"/>
                </a:rPr>
                <a:t>              ( for          </a:t>
              </a:r>
              <a:r>
                <a:rPr lang="en-US" sz="1100" dirty="0">
                  <a:latin typeface="Times New Roman"/>
                  <a:cs typeface="Times New Roman"/>
                </a:rPr>
                <a:t>&lt;</a:t>
              </a:r>
              <a:r>
                <a:rPr lang="en-US" sz="1400" dirty="0">
                  <a:latin typeface="Times New Roman"/>
                  <a:cs typeface="Times New Roman"/>
                </a:rPr>
                <a:t>     )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by performing a binary search in the range </a:t>
              </a:r>
            </a:p>
            <a:p>
              <a:pPr>
                <a:spcBef>
                  <a:spcPts val="18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sqrt (x)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= 0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for   </a:t>
              </a:r>
              <a:r>
                <a:rPr lang="en-US" sz="1400" i="1" dirty="0">
                  <a:latin typeface="Times New Roman"/>
                  <a:cs typeface="Times New Roman"/>
                </a:rPr>
                <a:t>j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/2 - 1 ... 0   do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if                          </a:t>
              </a:r>
              <a:r>
                <a:rPr lang="he-IL" sz="14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then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return y</a:t>
              </a: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5822522"/>
                </p:ext>
              </p:extLst>
            </p:nvPr>
          </p:nvGraphicFramePr>
          <p:xfrm>
            <a:off x="3243875" y="1279747"/>
            <a:ext cx="605267" cy="310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4" name="Equation" r:id="rId4" imgW="456840" imgH="228240" progId="Equation.3">
                    <p:embed/>
                  </p:oleObj>
                </mc:Choice>
                <mc:Fallback>
                  <p:oleObj name="Equation" r:id="rId4" imgW="45684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875" y="1279747"/>
                          <a:ext cx="605267" cy="310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9621017"/>
                </p:ext>
              </p:extLst>
            </p:nvPr>
          </p:nvGraphicFramePr>
          <p:xfrm>
            <a:off x="3807581" y="1603892"/>
            <a:ext cx="474662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5" name="Equation" r:id="rId6" imgW="411120" imgH="219240" progId="Equation.3">
                    <p:embed/>
                  </p:oleObj>
                </mc:Choice>
                <mc:Fallback>
                  <p:oleObj name="Equation" r:id="rId6" imgW="41112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581" y="1603892"/>
                          <a:ext cx="474662" cy="258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040397"/>
                </p:ext>
              </p:extLst>
            </p:nvPr>
          </p:nvGraphicFramePr>
          <p:xfrm>
            <a:off x="4309006" y="1906426"/>
            <a:ext cx="859508" cy="267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6" name="Equation" r:id="rId8" imgW="722160" imgH="219240" progId="Equation.3">
                    <p:embed/>
                  </p:oleObj>
                </mc:Choice>
                <mc:Fallback>
                  <p:oleObj name="Equation" r:id="rId8" imgW="72216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006" y="1906426"/>
                          <a:ext cx="859508" cy="2673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7101359"/>
                </p:ext>
              </p:extLst>
            </p:nvPr>
          </p:nvGraphicFramePr>
          <p:xfrm>
            <a:off x="1689693" y="3186592"/>
            <a:ext cx="1017588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7" name="Equation" r:id="rId10" imgW="812800" imgH="228600" progId="Equation.3">
                    <p:embed/>
                  </p:oleObj>
                </mc:Choice>
                <mc:Fallback>
                  <p:oleObj name="Equation" r:id="rId10" imgW="812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9693" y="3186592"/>
                          <a:ext cx="1017588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2206042"/>
                </p:ext>
              </p:extLst>
            </p:nvPr>
          </p:nvGraphicFramePr>
          <p:xfrm>
            <a:off x="3168686" y="3186009"/>
            <a:ext cx="739775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8" name="Equation" r:id="rId12" imgW="585000" imgH="219240" progId="Equation.3">
                    <p:embed/>
                  </p:oleObj>
                </mc:Choice>
                <mc:Fallback>
                  <p:oleObj name="Equation" r:id="rId12" imgW="58500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686" y="3186009"/>
                          <a:ext cx="739775" cy="284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5125355"/>
                </p:ext>
              </p:extLst>
            </p:nvPr>
          </p:nvGraphicFramePr>
          <p:xfrm>
            <a:off x="4417133" y="1599749"/>
            <a:ext cx="517525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" name="Equation" r:id="rId14" imgW="447840" imgH="219240" progId="Equation.3">
                    <p:embed/>
                  </p:oleObj>
                </mc:Choice>
                <mc:Fallback>
                  <p:oleObj name="Equation" r:id="rId14" imgW="44784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7133" y="1599749"/>
                          <a:ext cx="517525" cy="258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8766766"/>
                </p:ext>
              </p:extLst>
            </p:nvPr>
          </p:nvGraphicFramePr>
          <p:xfrm>
            <a:off x="5339430" y="1659113"/>
            <a:ext cx="401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0" name="Equation" r:id="rId16" imgW="347400" imgH="155160" progId="Equation.3">
                    <p:embed/>
                  </p:oleObj>
                </mc:Choice>
                <mc:Fallback>
                  <p:oleObj name="Equation" r:id="rId16" imgW="347400" imgH="155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9430" y="1659113"/>
                          <a:ext cx="401638" cy="187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2366769"/>
                </p:ext>
              </p:extLst>
            </p:nvPr>
          </p:nvGraphicFramePr>
          <p:xfrm>
            <a:off x="5849298" y="1625503"/>
            <a:ext cx="201612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1" name="Equation" r:id="rId18" imgW="164520" imgH="182520" progId="Equation.3">
                    <p:embed/>
                  </p:oleObj>
                </mc:Choice>
                <mc:Fallback>
                  <p:oleObj name="Equation" r:id="rId18" imgW="164520" imgH="18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9298" y="1625503"/>
                          <a:ext cx="201612" cy="215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760034" y="1380865"/>
            <a:ext cx="1714221" cy="2494979"/>
            <a:chOff x="760034" y="1380865"/>
            <a:chExt cx="1714221" cy="2494979"/>
          </a:xfrm>
        </p:grpSpPr>
        <p:sp>
          <p:nvSpPr>
            <p:cNvPr id="16" name="Rectangle 4"/>
            <p:cNvSpPr txBox="1">
              <a:spLocks noChangeArrowheads="1"/>
            </p:cNvSpPr>
            <p:nvPr/>
          </p:nvSpPr>
          <p:spPr>
            <a:xfrm>
              <a:off x="760034" y="1380865"/>
              <a:ext cx="1714221" cy="24949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u="sng" dirty="0">
                  <a:cs typeface="+mn-cs"/>
                </a:rPr>
                <a:t>Issue:</a:t>
              </a:r>
              <a:endParaRPr lang="en-US" sz="2000" dirty="0">
                <a:cs typeface="+mn-cs"/>
              </a:endParaRP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dirty="0">
                  <a:cs typeface="+mn-cs"/>
                </a:rPr>
                <a:t>the calculation 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dirty="0">
                  <a:cs typeface="+mn-cs"/>
                </a:rPr>
                <a:t>of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dirty="0">
                  <a:cs typeface="+mn-cs"/>
                </a:rPr>
                <a:t>can overflow </a:t>
              </a:r>
              <a:endParaRPr lang="en-US" dirty="0">
                <a:cs typeface="+mn-cs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3244347"/>
                </p:ext>
              </p:extLst>
            </p:nvPr>
          </p:nvGraphicFramePr>
          <p:xfrm>
            <a:off x="1142574" y="2227267"/>
            <a:ext cx="68262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2" name="Equation" r:id="rId20" imgW="546100" imgH="228600" progId="Equation.3">
                    <p:embed/>
                  </p:oleObj>
                </mc:Choice>
                <mc:Fallback>
                  <p:oleObj name="Equation" r:id="rId20" imgW="546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574" y="2227267"/>
                          <a:ext cx="682625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Left Arrow 3"/>
          <p:cNvSpPr/>
          <p:nvPr/>
        </p:nvSpPr>
        <p:spPr>
          <a:xfrm rot="10800000">
            <a:off x="2916964" y="3052504"/>
            <a:ext cx="306296" cy="28388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notes: </a:t>
            </a:r>
            <a:r>
              <a:rPr lang="en-US" sz="2000" dirty="0"/>
              <a:t>square root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731117" y="1052662"/>
            <a:ext cx="5532596" cy="2847193"/>
            <a:chOff x="904704" y="1198700"/>
            <a:chExt cx="5532596" cy="2847193"/>
          </a:xfrm>
          <a:solidFill>
            <a:schemeClr val="bg1"/>
          </a:solidFill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904704" y="1198700"/>
              <a:ext cx="5532596" cy="2847193"/>
            </a:xfrm>
            <a:prstGeom prst="rect">
              <a:avLst/>
            </a:prstGeom>
            <a:grpFill/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144000" rIns="93600" bIns="144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Compute the integer part of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Strategy: find an integer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such that            </a:t>
              </a:r>
              <a:r>
                <a:rPr lang="en-US" sz="1100" dirty="0">
                  <a:latin typeface="Times New Roman"/>
                  <a:cs typeface="Times New Roman"/>
                </a:rPr>
                <a:t>&lt;</a:t>
              </a:r>
              <a:r>
                <a:rPr lang="en-US" sz="1400" dirty="0">
                  <a:latin typeface="Times New Roman"/>
                  <a:cs typeface="Times New Roman"/>
                </a:rPr>
                <a:t>              ( for          </a:t>
              </a:r>
              <a:r>
                <a:rPr lang="en-US" sz="1100" dirty="0">
                  <a:latin typeface="Times New Roman"/>
                  <a:cs typeface="Times New Roman"/>
                </a:rPr>
                <a:t>&lt;</a:t>
              </a:r>
              <a:r>
                <a:rPr lang="en-US" sz="1400" dirty="0">
                  <a:latin typeface="Times New Roman"/>
                  <a:cs typeface="Times New Roman"/>
                </a:rPr>
                <a:t>     )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// by performing a binary search in the range </a:t>
              </a:r>
            </a:p>
            <a:p>
              <a:pPr>
                <a:spcBef>
                  <a:spcPts val="1800"/>
                </a:spcBef>
              </a:pPr>
              <a:r>
                <a:rPr lang="en-US" sz="1400" b="1" dirty="0">
                  <a:latin typeface="Times New Roman"/>
                  <a:cs typeface="Times New Roman"/>
                </a:rPr>
                <a:t>sqrt (x)</a:t>
              </a:r>
              <a:r>
                <a:rPr lang="en-US" sz="800" b="1" dirty="0">
                  <a:latin typeface="Times New Roman"/>
                  <a:cs typeface="Times New Roman"/>
                </a:rPr>
                <a:t> </a:t>
              </a:r>
              <a:r>
                <a:rPr lang="en-US" sz="1400" b="1" dirty="0">
                  <a:latin typeface="Times New Roman"/>
                  <a:cs typeface="Times New Roman"/>
                </a:rPr>
                <a:t>:</a:t>
              </a:r>
              <a:endParaRPr lang="en-US" sz="1400" dirty="0">
                <a:latin typeface="Times New Roman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= 0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for   </a:t>
              </a:r>
              <a:r>
                <a:rPr lang="en-US" sz="1400" i="1" dirty="0">
                  <a:latin typeface="Times New Roman"/>
                  <a:cs typeface="Times New Roman"/>
                </a:rPr>
                <a:t>j</a:t>
              </a:r>
              <a:r>
                <a:rPr lang="en-US" sz="1400" dirty="0">
                  <a:latin typeface="Times New Roman"/>
                  <a:cs typeface="Times New Roman"/>
                </a:rPr>
                <a:t> = </a:t>
              </a:r>
              <a:r>
                <a:rPr lang="en-US" sz="1400" i="1" dirty="0">
                  <a:latin typeface="Times New Roman"/>
                  <a:cs typeface="Times New Roman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/2 - 1 ... 0   do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    if                          </a:t>
              </a:r>
              <a:r>
                <a:rPr lang="he-IL" sz="14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then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     return y</a:t>
              </a: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9066857"/>
                </p:ext>
              </p:extLst>
            </p:nvPr>
          </p:nvGraphicFramePr>
          <p:xfrm>
            <a:off x="3243875" y="1279747"/>
            <a:ext cx="605267" cy="310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9" name="Equation" r:id="rId4" imgW="456840" imgH="228240" progId="Equation.3">
                    <p:embed/>
                  </p:oleObj>
                </mc:Choice>
                <mc:Fallback>
                  <p:oleObj name="Equation" r:id="rId4" imgW="45684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875" y="1279747"/>
                          <a:ext cx="605267" cy="310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6277489"/>
                </p:ext>
              </p:extLst>
            </p:nvPr>
          </p:nvGraphicFramePr>
          <p:xfrm>
            <a:off x="3807581" y="1603892"/>
            <a:ext cx="474662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0" name="Equation" r:id="rId6" imgW="411120" imgH="219240" progId="Equation.3">
                    <p:embed/>
                  </p:oleObj>
                </mc:Choice>
                <mc:Fallback>
                  <p:oleObj name="Equation" r:id="rId6" imgW="41112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581" y="1603892"/>
                          <a:ext cx="474662" cy="258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1040395"/>
                </p:ext>
              </p:extLst>
            </p:nvPr>
          </p:nvGraphicFramePr>
          <p:xfrm>
            <a:off x="4309006" y="1906426"/>
            <a:ext cx="859508" cy="267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1" name="Equation" r:id="rId8" imgW="722160" imgH="219240" progId="Equation.3">
                    <p:embed/>
                  </p:oleObj>
                </mc:Choice>
                <mc:Fallback>
                  <p:oleObj name="Equation" r:id="rId8" imgW="72216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9006" y="1906426"/>
                          <a:ext cx="859508" cy="2673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4534053"/>
                </p:ext>
              </p:extLst>
            </p:nvPr>
          </p:nvGraphicFramePr>
          <p:xfrm>
            <a:off x="1689693" y="3186592"/>
            <a:ext cx="1017588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2" name="Equation" r:id="rId10" imgW="812800" imgH="228600" progId="Equation.3">
                    <p:embed/>
                  </p:oleObj>
                </mc:Choice>
                <mc:Fallback>
                  <p:oleObj name="Equation" r:id="rId10" imgW="812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9693" y="3186592"/>
                          <a:ext cx="1017588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2901871"/>
                </p:ext>
              </p:extLst>
            </p:nvPr>
          </p:nvGraphicFramePr>
          <p:xfrm>
            <a:off x="3168686" y="3186009"/>
            <a:ext cx="739775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3" name="Equation" r:id="rId12" imgW="585000" imgH="219240" progId="Equation.3">
                    <p:embed/>
                  </p:oleObj>
                </mc:Choice>
                <mc:Fallback>
                  <p:oleObj name="Equation" r:id="rId12" imgW="58500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686" y="3186009"/>
                          <a:ext cx="739775" cy="284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0393928"/>
                </p:ext>
              </p:extLst>
            </p:nvPr>
          </p:nvGraphicFramePr>
          <p:xfrm>
            <a:off x="4417133" y="1599749"/>
            <a:ext cx="517525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4" name="Equation" r:id="rId14" imgW="447840" imgH="219240" progId="Equation.3">
                    <p:embed/>
                  </p:oleObj>
                </mc:Choice>
                <mc:Fallback>
                  <p:oleObj name="Equation" r:id="rId14" imgW="447840" imgH="219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7133" y="1599749"/>
                          <a:ext cx="517525" cy="258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97553"/>
                </p:ext>
              </p:extLst>
            </p:nvPr>
          </p:nvGraphicFramePr>
          <p:xfrm>
            <a:off x="5339430" y="1659113"/>
            <a:ext cx="401638" cy="187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5" name="Equation" r:id="rId16" imgW="347400" imgH="155160" progId="Equation.3">
                    <p:embed/>
                  </p:oleObj>
                </mc:Choice>
                <mc:Fallback>
                  <p:oleObj name="Equation" r:id="rId16" imgW="347400" imgH="155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9430" y="1659113"/>
                          <a:ext cx="401638" cy="187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2177752"/>
                </p:ext>
              </p:extLst>
            </p:nvPr>
          </p:nvGraphicFramePr>
          <p:xfrm>
            <a:off x="5849298" y="1625503"/>
            <a:ext cx="201612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6" name="Equation" r:id="rId18" imgW="164520" imgH="182520" progId="Equation.3">
                    <p:embed/>
                  </p:oleObj>
                </mc:Choice>
                <mc:Fallback>
                  <p:oleObj name="Equation" r:id="rId18" imgW="164520" imgH="18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9298" y="1625503"/>
                          <a:ext cx="201612" cy="215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760034" y="1380865"/>
            <a:ext cx="1714221" cy="2494979"/>
            <a:chOff x="760034" y="1380865"/>
            <a:chExt cx="1714221" cy="2494979"/>
          </a:xfrm>
        </p:grpSpPr>
        <p:sp>
          <p:nvSpPr>
            <p:cNvPr id="16" name="Rectangle 4"/>
            <p:cNvSpPr txBox="1">
              <a:spLocks noChangeArrowheads="1"/>
            </p:cNvSpPr>
            <p:nvPr/>
          </p:nvSpPr>
          <p:spPr>
            <a:xfrm>
              <a:off x="760034" y="1380865"/>
              <a:ext cx="1714221" cy="249497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u="sng" dirty="0">
                  <a:cs typeface="+mn-cs"/>
                </a:rPr>
                <a:t>Issue:</a:t>
              </a:r>
              <a:endParaRPr lang="en-US" sz="2000" dirty="0">
                <a:cs typeface="+mn-cs"/>
              </a:endParaRP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dirty="0">
                  <a:cs typeface="+mn-cs"/>
                </a:rPr>
                <a:t>the calculation 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dirty="0">
                  <a:cs typeface="+mn-cs"/>
                </a:rPr>
                <a:t>of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  <a:defRPr/>
              </a:pPr>
              <a:r>
                <a:rPr lang="en-US" sz="2000" dirty="0">
                  <a:cs typeface="+mn-cs"/>
                </a:rPr>
                <a:t>can overflow </a:t>
              </a:r>
              <a:endParaRPr lang="en-US" dirty="0">
                <a:cs typeface="+mn-cs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1043194"/>
                </p:ext>
              </p:extLst>
            </p:nvPr>
          </p:nvGraphicFramePr>
          <p:xfrm>
            <a:off x="1142574" y="2227267"/>
            <a:ext cx="682625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97" name="Equation" r:id="rId20" imgW="546100" imgH="228600" progId="Equation.3">
                    <p:embed/>
                  </p:oleObj>
                </mc:Choice>
                <mc:Fallback>
                  <p:oleObj name="Equation" r:id="rId20" imgW="546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574" y="2227267"/>
                          <a:ext cx="682625" cy="296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Rectangle 4"/>
          <p:cNvSpPr txBox="1">
            <a:spLocks noChangeArrowheads="1"/>
          </p:cNvSpPr>
          <p:nvPr/>
        </p:nvSpPr>
        <p:spPr>
          <a:xfrm>
            <a:off x="892556" y="4252845"/>
            <a:ext cx="9308878" cy="944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Solution: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Change the condition                   to: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                                                     </a:t>
            </a:r>
            <a:r>
              <a:rPr lang="en-US" sz="1400" dirty="0">
                <a:latin typeface="Consolas"/>
                <a:cs typeface="Consolas"/>
              </a:rPr>
              <a:t>and</a:t>
            </a:r>
            <a:r>
              <a:rPr lang="en-US" sz="2000" dirty="0">
                <a:cs typeface="+mn-cs"/>
              </a:rPr>
              <a:t>                      </a:t>
            </a:r>
            <a:endParaRPr lang="en-US" dirty="0">
              <a:cs typeface="+mn-cs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740342"/>
              </p:ext>
            </p:extLst>
          </p:nvPr>
        </p:nvGraphicFramePr>
        <p:xfrm>
          <a:off x="3284067" y="4712210"/>
          <a:ext cx="101758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8" name="Equation" r:id="rId22" imgW="812800" imgH="228600" progId="Equation.3">
                  <p:embed/>
                </p:oleObj>
              </mc:Choice>
              <mc:Fallback>
                <p:oleObj name="Equation" r:id="rId22" imgW="812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4067" y="4712210"/>
                        <a:ext cx="1017588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565346"/>
              </p:ext>
            </p:extLst>
          </p:nvPr>
        </p:nvGraphicFramePr>
        <p:xfrm>
          <a:off x="4715094" y="5099675"/>
          <a:ext cx="969962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9" name="Equation" r:id="rId23" imgW="774700" imgH="228600" progId="Equation.3">
                  <p:embed/>
                </p:oleObj>
              </mc:Choice>
              <mc:Fallback>
                <p:oleObj name="Equation" r:id="rId23" imgW="774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094" y="5099675"/>
                        <a:ext cx="969962" cy="296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948292"/>
              </p:ext>
            </p:extLst>
          </p:nvPr>
        </p:nvGraphicFramePr>
        <p:xfrm>
          <a:off x="3289359" y="5101361"/>
          <a:ext cx="101758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0" name="Equation" r:id="rId25" imgW="812800" imgH="228600" progId="Equation.3">
                  <p:embed/>
                </p:oleObj>
              </mc:Choice>
              <mc:Fallback>
                <p:oleObj name="Equation" r:id="rId25" imgW="812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59" y="5101361"/>
                        <a:ext cx="1017588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eft Arrow 3"/>
          <p:cNvSpPr/>
          <p:nvPr/>
        </p:nvSpPr>
        <p:spPr>
          <a:xfrm rot="10800000">
            <a:off x="2916964" y="3052504"/>
            <a:ext cx="306296" cy="28388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84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346729" y="1526314"/>
            <a:ext cx="4421549" cy="328123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4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  <a:defRPr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465898" y="2607544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482233" y="2964068"/>
            <a:ext cx="385186" cy="41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2475890" y="3944304"/>
            <a:ext cx="385186" cy="419588"/>
          </a:xfrm>
          <a:prstGeom prst="rect">
            <a:avLst/>
          </a:prstGeom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1703217" y="5401192"/>
            <a:ext cx="9308878" cy="944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2000" dirty="0">
                <a:cs typeface="+mn-cs"/>
              </a:rPr>
              <a:t>The implementation of the remaining </a:t>
            </a:r>
            <a:r>
              <a:rPr lang="en-US" sz="1600" dirty="0">
                <a:latin typeface="Consolas"/>
                <a:cs typeface="Consolas"/>
              </a:rPr>
              <a:t>Math</a:t>
            </a:r>
            <a:r>
              <a:rPr lang="en-US" sz="2000" dirty="0">
                <a:cs typeface="+mn-cs"/>
              </a:rPr>
              <a:t> functions is simple.                     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54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452758" y="1094426"/>
            <a:ext cx="385186" cy="4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126918" y="1423780"/>
            <a:ext cx="5121481" cy="30771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3600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class </a:t>
            </a:r>
            <a:r>
              <a:rPr lang="en-US" sz="1400" b="1" dirty="0"/>
              <a:t>Memory</a:t>
            </a:r>
            <a:r>
              <a:rPr lang="en-US" sz="1400" dirty="0"/>
              <a:t> {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int </a:t>
            </a:r>
            <a:r>
              <a:rPr lang="en-US" sz="1400" b="1" dirty="0"/>
              <a:t>peek</a:t>
            </a:r>
            <a:r>
              <a:rPr lang="en-US" sz="1400" dirty="0"/>
              <a:t>(int address)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poke</a:t>
            </a:r>
            <a:r>
              <a:rPr lang="en-US" sz="1400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Array </a:t>
            </a:r>
            <a:r>
              <a:rPr lang="en-US" sz="1400" b="1" dirty="0"/>
              <a:t>alloc</a:t>
            </a:r>
            <a:r>
              <a:rPr lang="en-US" sz="1400" dirty="0"/>
              <a:t>(int size)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deAlloc</a:t>
            </a:r>
            <a:r>
              <a:rPr lang="en-US" sz="1400" dirty="0"/>
              <a:t>(Array o)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}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30189" y="2005012"/>
            <a:ext cx="4436256" cy="899632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7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78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"/>
          <p:cNvSpPr txBox="1">
            <a:spLocks noChangeArrowheads="1"/>
          </p:cNvSpPr>
          <p:nvPr/>
        </p:nvSpPr>
        <p:spPr>
          <a:xfrm>
            <a:off x="3173576" y="1368372"/>
            <a:ext cx="4921284" cy="406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Application programs</a:t>
            </a:r>
            <a:endParaRPr lang="en-US" sz="2000" dirty="0">
              <a:cs typeface="+mn-cs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800" dirty="0">
                <a:cs typeface="+mn-cs"/>
              </a:rPr>
              <a:t>access the RAM via abstractions:</a:t>
            </a:r>
            <a:br>
              <a:rPr lang="en-US" sz="1800" dirty="0">
                <a:cs typeface="+mn-cs"/>
              </a:rPr>
            </a:br>
            <a:r>
              <a:rPr lang="en-US" sz="1800" dirty="0">
                <a:cs typeface="+mn-cs"/>
              </a:rPr>
              <a:t>variables, objects, arrays, ...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800" dirty="0">
                <a:cs typeface="+mn-cs"/>
              </a:rPr>
              <a:t>access I/O devices via abstractions:</a:t>
            </a:r>
            <a:br>
              <a:rPr lang="en-US" sz="1800" dirty="0">
                <a:cs typeface="+mn-cs"/>
              </a:rPr>
            </a:br>
            <a:r>
              <a:rPr lang="en-US" sz="1200" dirty="0">
                <a:latin typeface="Consolas"/>
                <a:cs typeface="Consolas"/>
              </a:rPr>
              <a:t>readInt()</a:t>
            </a:r>
            <a:r>
              <a:rPr lang="en-US" sz="2000" dirty="0">
                <a:cs typeface="+mn-cs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printInt(x), </a:t>
            </a:r>
            <a:r>
              <a:rPr lang="en-US" sz="2000" dirty="0">
                <a:cs typeface="+mn-cs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How to implement these abstractions?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800" dirty="0">
                <a:cs typeface="+mn-cs"/>
              </a:rPr>
              <a:t>The OS provides low-level services that facilitate direct RAM access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00000"/>
              <a:defRPr/>
            </a:pPr>
            <a:r>
              <a:rPr lang="en-US" sz="1800" dirty="0">
                <a:cs typeface="+mn-cs"/>
              </a:rPr>
              <a:t>Based on these low-level services,</a:t>
            </a:r>
            <a:br>
              <a:rPr lang="en-US" sz="1800" dirty="0">
                <a:cs typeface="+mn-cs"/>
              </a:rPr>
            </a:br>
            <a:r>
              <a:rPr lang="en-US" sz="1800" dirty="0">
                <a:cs typeface="+mn-cs"/>
              </a:rPr>
              <a:t>the OS features higher-level memory</a:t>
            </a:r>
            <a:br>
              <a:rPr lang="en-US" sz="1800" dirty="0">
                <a:cs typeface="+mn-cs"/>
              </a:rPr>
            </a:br>
            <a:r>
              <a:rPr lang="en-US" sz="1800" dirty="0">
                <a:cs typeface="+mn-cs"/>
              </a:rPr>
              <a:t>and I/O management services.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-142067" y="1240267"/>
            <a:ext cx="3414442" cy="4583092"/>
            <a:chOff x="376273" y="1240267"/>
            <a:chExt cx="3414442" cy="4583092"/>
          </a:xfrm>
        </p:grpSpPr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1000001010101010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1110010101011010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0000001101010101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1101010111110101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1001010101011010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369020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06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</a:t>
            </a:r>
            <a:r>
              <a:rPr lang="en-US" sz="2000" dirty="0">
                <a:latin typeface="Consolas"/>
                <a:cs typeface="Consolas"/>
              </a:rPr>
              <a:t>Memory</a:t>
            </a:r>
            <a:r>
              <a:rPr lang="en-US" dirty="0"/>
              <a:t> class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-142067" y="1240267"/>
            <a:ext cx="3414442" cy="4583092"/>
            <a:chOff x="376273" y="1240267"/>
            <a:chExt cx="3414442" cy="4583092"/>
          </a:xfrm>
        </p:grpSpPr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1000001010101010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1110010101011010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0000001101010101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1101010111110101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1001010101011010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369020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  <p:sp>
        <p:nvSpPr>
          <p:cNvPr id="30" name="Rectangle 4"/>
          <p:cNvSpPr txBox="1">
            <a:spLocks noChangeArrowheads="1"/>
          </p:cNvSpPr>
          <p:nvPr/>
        </p:nvSpPr>
        <p:spPr>
          <a:xfrm>
            <a:off x="3475077" y="1241503"/>
            <a:ext cx="3324092" cy="344774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530868" y="1532887"/>
            <a:ext cx="4712445" cy="231541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OS Memory operations  */ 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379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class </a:t>
            </a:r>
            <a:r>
              <a:rPr lang="en-US" sz="1200" b="1" dirty="0">
                <a:latin typeface="Consolas"/>
                <a:cs typeface="Consolas"/>
              </a:rPr>
              <a:t>Math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init</a:t>
            </a:r>
            <a:r>
              <a:rPr lang="en-US" sz="1200" dirty="0"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int </a:t>
            </a:r>
            <a:r>
              <a:rPr lang="en-US" sz="1200" b="1" dirty="0">
                <a:latin typeface="Consolas"/>
                <a:cs typeface="Consolas"/>
              </a:rPr>
              <a:t>abs</a:t>
            </a:r>
            <a:r>
              <a:rPr lang="en-US" sz="1200" dirty="0"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int </a:t>
            </a:r>
            <a:r>
              <a:rPr lang="en-US" sz="1200" b="1" dirty="0">
                <a:latin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int </a:t>
            </a:r>
            <a:r>
              <a:rPr lang="en-US" sz="1200" b="1" dirty="0">
                <a:latin typeface="Consolas"/>
                <a:cs typeface="Consolas"/>
              </a:rPr>
              <a:t>divide</a:t>
            </a:r>
            <a:r>
              <a:rPr lang="en-US" sz="1200" dirty="0"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int </a:t>
            </a:r>
            <a:r>
              <a:rPr lang="en-US" sz="1200" b="1" dirty="0">
                <a:latin typeface="Consolas"/>
                <a:cs typeface="Consolas"/>
              </a:rPr>
              <a:t>min</a:t>
            </a:r>
            <a:r>
              <a:rPr lang="en-US" sz="1200" dirty="0"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int </a:t>
            </a:r>
            <a:r>
              <a:rPr lang="en-US" sz="1200" b="1" dirty="0">
                <a:latin typeface="Consolas"/>
                <a:cs typeface="Consolas"/>
              </a:rPr>
              <a:t>max</a:t>
            </a:r>
            <a:r>
              <a:rPr lang="en-US" sz="1200" dirty="0"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latin typeface="Consolas"/>
                <a:cs typeface="Consolas"/>
              </a:rPr>
              <a:t>sqrt</a:t>
            </a:r>
            <a:r>
              <a:rPr lang="en-US" sz="1200" dirty="0"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b="1" dirty="0">
                <a:solidFill>
                  <a:schemeClr val="tx1"/>
                </a:solidFill>
              </a:rPr>
              <a:t>Memory</a:t>
            </a:r>
            <a:r>
              <a:rPr lang="en-US" dirty="0">
                <a:solidFill>
                  <a:schemeClr val="tx1"/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</a:rPr>
              <a:t>   function int </a:t>
            </a:r>
            <a:r>
              <a:rPr lang="en-US" b="1" dirty="0">
                <a:solidFill>
                  <a:schemeClr val="tx1"/>
                </a:solidFill>
              </a:rPr>
              <a:t>peek</a:t>
            </a:r>
            <a:r>
              <a:rPr lang="en-US" dirty="0">
                <a:solidFill>
                  <a:schemeClr val="tx1"/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</a:rPr>
              <a:t>   function void </a:t>
            </a:r>
            <a:r>
              <a:rPr lang="en-US" b="1" dirty="0">
                <a:solidFill>
                  <a:schemeClr val="tx1"/>
                </a:solidFill>
              </a:rPr>
              <a:t>poke</a:t>
            </a:r>
            <a:r>
              <a:rPr lang="en-US" dirty="0">
                <a:solidFill>
                  <a:schemeClr val="tx1"/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</a:rPr>
              <a:t>   function Array </a:t>
            </a:r>
            <a:r>
              <a:rPr lang="en-US" b="1" dirty="0">
                <a:solidFill>
                  <a:schemeClr val="tx1"/>
                </a:solidFill>
              </a:rPr>
              <a:t>alloc</a:t>
            </a:r>
            <a:r>
              <a:rPr lang="en-US" dirty="0">
                <a:solidFill>
                  <a:schemeClr val="tx1"/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tx1"/>
                </a:solidFill>
              </a:rPr>
              <a:t>   function void </a:t>
            </a:r>
            <a:r>
              <a:rPr lang="en-US" b="1" dirty="0">
                <a:solidFill>
                  <a:schemeClr val="tx1"/>
                </a:solidFill>
              </a:rPr>
              <a:t>deAlloc</a:t>
            </a:r>
            <a:r>
              <a:rPr lang="en-US" dirty="0">
                <a:solidFill>
                  <a:schemeClr val="tx1"/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Class </a:t>
            </a:r>
            <a:r>
              <a:rPr lang="en-US" sz="1200" b="1" dirty="0">
                <a:latin typeface="Consolas"/>
                <a:cs typeface="Consolas"/>
              </a:rPr>
              <a:t>Screen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clearScreen</a:t>
            </a:r>
            <a:r>
              <a:rPr lang="en-US" sz="1200" dirty="0"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setColor</a:t>
            </a:r>
            <a:r>
              <a:rPr lang="en-US" sz="1200" dirty="0"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drawPixel</a:t>
            </a:r>
            <a:r>
              <a:rPr lang="en-US" sz="1200" dirty="0"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drawLine</a:t>
            </a:r>
            <a:r>
              <a:rPr lang="en-US" sz="1200" dirty="0">
                <a:latin typeface="Consolas"/>
                <a:cs typeface="Consolas"/>
              </a:rPr>
              <a:t>(int x1, int y1,</a:t>
            </a:r>
            <a:br>
              <a:rPr lang="en-US" sz="1200" dirty="0">
                <a:latin typeface="Consolas"/>
                <a:cs typeface="Consolas"/>
              </a:rPr>
            </a:br>
            <a:r>
              <a:rPr lang="en-US" sz="1200" dirty="0"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drawRectang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Class </a:t>
            </a:r>
            <a:r>
              <a:rPr lang="en-US" sz="1200" b="1" dirty="0">
                <a:latin typeface="Consolas"/>
                <a:cs typeface="Consolas"/>
              </a:rPr>
              <a:t>Output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function char </a:t>
            </a:r>
            <a:r>
              <a:rPr lang="en-US" sz="1200" b="1" dirty="0">
                <a:latin typeface="Consolas"/>
                <a:cs typeface="Consolas"/>
              </a:rPr>
              <a:t>keyPressed</a:t>
            </a:r>
            <a:r>
              <a:rPr lang="en-US" sz="1200" dirty="0"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function char </a:t>
            </a:r>
            <a:r>
              <a:rPr lang="en-US" sz="1200" b="1" dirty="0">
                <a:latin typeface="Consolas"/>
                <a:cs typeface="Consolas"/>
              </a:rPr>
              <a:t>readChar</a:t>
            </a:r>
            <a:r>
              <a:rPr lang="en-US" sz="1200" dirty="0"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function String </a:t>
            </a:r>
            <a:r>
              <a:rPr lang="en-US" sz="1200" b="1" dirty="0">
                <a:latin typeface="Consolas"/>
                <a:cs typeface="Consolas"/>
              </a:rPr>
              <a:t>readLine</a:t>
            </a:r>
            <a:r>
              <a:rPr lang="en-US" sz="1200" dirty="0"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function int </a:t>
            </a:r>
            <a:r>
              <a:rPr lang="en-US" sz="1200" b="1" dirty="0">
                <a:latin typeface="Consolas"/>
                <a:cs typeface="Consolas"/>
              </a:rPr>
              <a:t>readInt</a:t>
            </a:r>
            <a:r>
              <a:rPr lang="en-US" sz="1200" dirty="0"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class </a:t>
            </a:r>
            <a:r>
              <a:rPr lang="en-US" sz="1200" b="1" dirty="0">
                <a:latin typeface="Consolas"/>
                <a:cs typeface="Consolas"/>
              </a:rPr>
              <a:t>Keyboard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moveCursor</a:t>
            </a:r>
            <a:r>
              <a:rPr lang="en-US" sz="1200" dirty="0"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printChar</a:t>
            </a:r>
            <a:r>
              <a:rPr lang="en-US" sz="1200" dirty="0"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printString</a:t>
            </a:r>
            <a:r>
              <a:rPr lang="en-US" sz="1200" dirty="0"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printInt</a:t>
            </a:r>
            <a:r>
              <a:rPr lang="en-US" sz="1200" dirty="0"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println</a:t>
            </a:r>
            <a:r>
              <a:rPr lang="en-US" sz="1200" dirty="0"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backSpace</a:t>
            </a:r>
            <a:r>
              <a:rPr lang="en-US" sz="1200" dirty="0"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Class </a:t>
            </a:r>
            <a:r>
              <a:rPr lang="en-US" sz="1200" b="1" dirty="0">
                <a:latin typeface="Consolas"/>
                <a:cs typeface="Consolas"/>
              </a:rPr>
              <a:t>String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Class </a:t>
            </a:r>
            <a:r>
              <a:rPr lang="en-US" sz="1200" b="1" dirty="0">
                <a:latin typeface="Consolas"/>
                <a:cs typeface="Consolas"/>
              </a:rPr>
              <a:t>Array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function Array </a:t>
            </a:r>
            <a:r>
              <a:rPr lang="en-US" sz="1200" b="1" dirty="0">
                <a:latin typeface="Consolas"/>
                <a:cs typeface="Consolas"/>
              </a:rPr>
              <a:t>new</a:t>
            </a:r>
            <a:r>
              <a:rPr lang="en-US" sz="1200" dirty="0"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/>
                <a:cs typeface="Consolas"/>
              </a:rPr>
              <a:t>   method void </a:t>
            </a:r>
            <a:r>
              <a:rPr lang="en-US" sz="1200" b="1" dirty="0">
                <a:latin typeface="Consolas"/>
                <a:cs typeface="Consolas"/>
              </a:rPr>
              <a:t>dispose</a:t>
            </a:r>
            <a:r>
              <a:rPr lang="en-US" sz="1200" dirty="0"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Class </a:t>
            </a:r>
            <a:r>
              <a:rPr lang="en-US" sz="1200" b="1" dirty="0">
                <a:latin typeface="Consolas"/>
                <a:cs typeface="Consolas"/>
              </a:rPr>
              <a:t>Sys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halt</a:t>
            </a:r>
            <a:r>
              <a:rPr lang="en-US" sz="1200" dirty="0"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error</a:t>
            </a:r>
            <a:r>
              <a:rPr lang="en-US" sz="1200" dirty="0"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   function void </a:t>
            </a:r>
            <a:r>
              <a:rPr lang="en-US" sz="1200" b="1" dirty="0">
                <a:latin typeface="Consolas"/>
                <a:cs typeface="Consolas"/>
              </a:rPr>
              <a:t>wait</a:t>
            </a:r>
            <a:r>
              <a:rPr lang="en-US" sz="1200" dirty="0"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76745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</a:t>
            </a:r>
            <a:r>
              <a:rPr lang="en-US" sz="2000" dirty="0">
                <a:latin typeface="Consolas"/>
                <a:cs typeface="Consolas"/>
              </a:rPr>
              <a:t>Memory</a:t>
            </a:r>
            <a:r>
              <a:rPr lang="en-US" dirty="0"/>
              <a:t> class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-142067" y="1240267"/>
            <a:ext cx="3414442" cy="4583092"/>
            <a:chOff x="376273" y="1240267"/>
            <a:chExt cx="3414442" cy="4583092"/>
          </a:xfrm>
        </p:grpSpPr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1000001010101010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1110010101011010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0000001101010101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1101010111110101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1001010101011010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369020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  <p:sp>
        <p:nvSpPr>
          <p:cNvPr id="30" name="Rectangle 4"/>
          <p:cNvSpPr txBox="1">
            <a:spLocks noChangeArrowheads="1"/>
          </p:cNvSpPr>
          <p:nvPr/>
        </p:nvSpPr>
        <p:spPr>
          <a:xfrm>
            <a:off x="3475077" y="1241503"/>
            <a:ext cx="3041862" cy="344774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530868" y="1532887"/>
            <a:ext cx="4712445" cy="231541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OS Memory operations  */ 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Returns the value of the given RAM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peek(int address) {}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Sets the value of the given RAM address to the given value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void poke(int address, int value) {}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632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</a:t>
            </a:r>
            <a:r>
              <a:rPr lang="en-US" sz="2000" dirty="0">
                <a:latin typeface="Consolas"/>
                <a:cs typeface="Consolas"/>
              </a:rPr>
              <a:t>Memory</a:t>
            </a:r>
            <a:r>
              <a:rPr lang="en-US" dirty="0"/>
              <a:t> class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-142067" y="1240267"/>
            <a:ext cx="3414442" cy="4583092"/>
            <a:chOff x="376273" y="1240267"/>
            <a:chExt cx="3414442" cy="4583092"/>
          </a:xfrm>
        </p:grpSpPr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1000001010101010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1110010101011010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0000001101010101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1101010111110101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0000000000000111</a:t>
              </a: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1001010101011010</a:t>
              </a: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19003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369020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418210" y="4150712"/>
            <a:ext cx="4884340" cy="1784473"/>
            <a:chOff x="3418210" y="4025102"/>
            <a:chExt cx="4884340" cy="1784473"/>
          </a:xfrm>
        </p:grpSpPr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3533566" y="4338943"/>
              <a:ext cx="4768984" cy="147063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216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let x = Memory.peek(19003)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x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becomes 7</a:t>
              </a:r>
            </a:p>
            <a:p>
              <a:pPr marL="0" indent="0">
                <a:spcBef>
                  <a:spcPts val="600"/>
                </a:spcBef>
                <a:buNone/>
              </a:pPr>
              <a:endParaRPr lang="en-US" sz="1200" dirty="0">
                <a:latin typeface="Consolas"/>
                <a:cs typeface="Consolas"/>
              </a:endParaRPr>
            </a:p>
            <a:p>
              <a:pPr marL="0" indent="0">
                <a:spcBef>
                  <a:spcPts val="600"/>
                </a:spcBef>
                <a:buNone/>
              </a:pPr>
              <a:endParaRPr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8" name="Rectangle 4"/>
            <p:cNvSpPr txBox="1">
              <a:spLocks noChangeArrowheads="1"/>
            </p:cNvSpPr>
            <p:nvPr/>
          </p:nvSpPr>
          <p:spPr>
            <a:xfrm>
              <a:off x="3418210" y="4025102"/>
              <a:ext cx="1903437" cy="391601"/>
            </a:xfrm>
            <a:prstGeom prst="rect">
              <a:avLst/>
            </a:prstGeom>
          </p:spPr>
          <p:txBody>
            <a:bodyPr vert="horz" lIns="9144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spcBef>
                  <a:spcPts val="1800"/>
                </a:spcBef>
                <a:buFont typeface="Wingdings" charset="0"/>
                <a:buNone/>
              </a:pPr>
              <a:r>
                <a:rPr lang="en-US" sz="1400" dirty="0"/>
                <a:t>Usage:</a:t>
              </a:r>
            </a:p>
          </p:txBody>
        </p:sp>
      </p:grp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530868" y="1532887"/>
            <a:ext cx="4712445" cy="231541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OS Memory operations  */ 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Returns the value of the given RAM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peek(int address) {}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Sets the value of the given RAM address to the given value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void poke(int address, int value) {}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>
          <a:xfrm>
            <a:off x="3475077" y="1241503"/>
            <a:ext cx="4273410" cy="344774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</p:spTree>
    <p:extLst>
      <p:ext uri="{BB962C8B-B14F-4D97-AF65-F5344CB8AC3E}">
        <p14:creationId xmlns:p14="http://schemas.microsoft.com/office/powerpoint/2010/main" val="12004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</a:t>
            </a:r>
            <a:r>
              <a:rPr lang="en-US" sz="2000" dirty="0">
                <a:latin typeface="Consolas"/>
                <a:cs typeface="Consolas"/>
              </a:rPr>
              <a:t>Memory</a:t>
            </a:r>
            <a:r>
              <a:rPr lang="en-US" dirty="0"/>
              <a:t> class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142067" y="1240267"/>
            <a:ext cx="3414442" cy="4583092"/>
            <a:chOff x="376273" y="1240267"/>
            <a:chExt cx="3414442" cy="4583092"/>
          </a:xfrm>
        </p:grpSpPr>
        <p:sp>
          <p:nvSpPr>
            <p:cNvPr id="15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1000001010101010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1110010101011010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0000001101010101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1101010111110101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0000000000000111</a:t>
              </a: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1001010101011010</a:t>
              </a: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19003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369020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8210" y="4150712"/>
            <a:ext cx="4884340" cy="1784473"/>
            <a:chOff x="3418210" y="4025102"/>
            <a:chExt cx="4884340" cy="1784473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3533566" y="4338943"/>
              <a:ext cx="4768984" cy="147063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216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let x = Memory.peek(19003)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x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becomes 7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marL="0" indent="0">
                <a:spcBef>
                  <a:spcPts val="600"/>
                </a:spcBef>
              </a:pPr>
              <a:r>
                <a:rPr lang="en-US" sz="1200" dirty="0">
                  <a:latin typeface="Consolas"/>
                  <a:cs typeface="Consolas"/>
                </a:rPr>
                <a:t>do Memory.poke(19003,-1)  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RAM[19003]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becomes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11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..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</a:p>
            <a:p>
              <a:pPr marL="0" indent="0">
                <a:spcBef>
                  <a:spcPts val="600"/>
                </a:spcBef>
                <a:buNone/>
              </a:pPr>
              <a:endParaRPr lang="en-US" sz="1200" dirty="0">
                <a:latin typeface="Consolas"/>
                <a:cs typeface="Consolas"/>
              </a:endParaRPr>
            </a:p>
            <a:p>
              <a:pPr marL="0" indent="0">
                <a:spcBef>
                  <a:spcPts val="600"/>
                </a:spcBef>
                <a:buNone/>
              </a:pPr>
              <a:endParaRPr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3" name="Rectangle 4"/>
            <p:cNvSpPr txBox="1">
              <a:spLocks noChangeArrowheads="1"/>
            </p:cNvSpPr>
            <p:nvPr/>
          </p:nvSpPr>
          <p:spPr>
            <a:xfrm>
              <a:off x="3418210" y="4025102"/>
              <a:ext cx="1903437" cy="391601"/>
            </a:xfrm>
            <a:prstGeom prst="rect">
              <a:avLst/>
            </a:prstGeom>
          </p:spPr>
          <p:txBody>
            <a:bodyPr vert="horz" lIns="9144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spcBef>
                  <a:spcPts val="1800"/>
                </a:spcBef>
                <a:buFont typeface="Wingdings" charset="0"/>
                <a:buNone/>
              </a:pPr>
              <a:r>
                <a:rPr lang="en-US" sz="1400" dirty="0"/>
                <a:t>Usage:</a:t>
              </a:r>
            </a:p>
          </p:txBody>
        </p:sp>
      </p:grp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530868" y="1532887"/>
            <a:ext cx="4712445" cy="231541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OS Memory operations  */ 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Returns the value of the given RAM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peek(int address) {}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Sets the value of the given RAM address to the given value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void poke(int address, int value) {}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>
          <a:xfrm>
            <a:off x="3475077" y="1241503"/>
            <a:ext cx="4273410" cy="344774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</p:spTree>
    <p:extLst>
      <p:ext uri="{BB962C8B-B14F-4D97-AF65-F5344CB8AC3E}">
        <p14:creationId xmlns:p14="http://schemas.microsoft.com/office/powerpoint/2010/main" val="40291800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</a:t>
            </a:r>
            <a:r>
              <a:rPr lang="en-US" sz="2000" dirty="0">
                <a:latin typeface="Consolas"/>
                <a:cs typeface="Consolas"/>
              </a:rPr>
              <a:t>Memory</a:t>
            </a:r>
            <a:r>
              <a:rPr lang="en-US" dirty="0"/>
              <a:t> class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18210" y="4150712"/>
            <a:ext cx="4884340" cy="1784473"/>
            <a:chOff x="3418210" y="4025102"/>
            <a:chExt cx="4884340" cy="1784473"/>
          </a:xfrm>
        </p:grpSpPr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3533566" y="4338943"/>
              <a:ext cx="4768984" cy="147063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216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let x = Memory.peek(19003)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x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becomes 7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marL="0" indent="0">
                <a:spcBef>
                  <a:spcPts val="600"/>
                </a:spcBef>
              </a:pPr>
              <a:r>
                <a:rPr lang="en-US" sz="1200" dirty="0">
                  <a:latin typeface="Consolas"/>
                  <a:cs typeface="Consolas"/>
                </a:rPr>
                <a:t>do Memory.poke(19003,-1)    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RAM[19003]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becomes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11</a:t>
              </a: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..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1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</a:p>
            <a:p>
              <a:pPr marL="0" indent="0">
                <a:spcBef>
                  <a:spcPts val="600"/>
                </a:spcBef>
                <a:buNone/>
              </a:pPr>
              <a:endParaRPr lang="en-US" sz="1200" dirty="0">
                <a:latin typeface="Consolas"/>
                <a:cs typeface="Consolas"/>
              </a:endParaRPr>
            </a:p>
            <a:p>
              <a:pPr marL="0" indent="0">
                <a:spcBef>
                  <a:spcPts val="600"/>
                </a:spcBef>
                <a:buNone/>
              </a:pPr>
              <a:endParaRPr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13" name="Rectangle 4"/>
            <p:cNvSpPr txBox="1">
              <a:spLocks noChangeArrowheads="1"/>
            </p:cNvSpPr>
            <p:nvPr/>
          </p:nvSpPr>
          <p:spPr>
            <a:xfrm>
              <a:off x="3418210" y="4025102"/>
              <a:ext cx="1903437" cy="391601"/>
            </a:xfrm>
            <a:prstGeom prst="rect">
              <a:avLst/>
            </a:prstGeom>
          </p:spPr>
          <p:txBody>
            <a:bodyPr vert="horz" lIns="9144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spcBef>
                  <a:spcPts val="1800"/>
                </a:spcBef>
                <a:buFont typeface="Wingdings" charset="0"/>
                <a:buNone/>
              </a:pPr>
              <a:r>
                <a:rPr lang="en-US" sz="1400" dirty="0"/>
                <a:t>Usage: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142067" y="1240267"/>
            <a:ext cx="3414442" cy="4583092"/>
            <a:chOff x="376273" y="1240267"/>
            <a:chExt cx="3414442" cy="4583092"/>
          </a:xfrm>
        </p:grpSpPr>
        <p:sp>
          <p:nvSpPr>
            <p:cNvPr id="15" name="Text Box 3"/>
            <p:cNvSpPr txBox="1">
              <a:spLocks noChangeArrowheads="1"/>
            </p:cNvSpPr>
            <p:nvPr/>
          </p:nvSpPr>
          <p:spPr bwMode="auto">
            <a:xfrm>
              <a:off x="1431748" y="1555002"/>
              <a:ext cx="1678345" cy="410419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1000001010101010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1110010101011010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0000001101010101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1101010111110101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b="1" dirty="0">
                  <a:latin typeface="Consolas"/>
                  <a:cs typeface="Consolas"/>
                </a:rPr>
                <a:t>1111111111111111</a:t>
              </a: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1001010101011010</a:t>
              </a: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b="1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376273" y="1565314"/>
              <a:ext cx="937481" cy="4258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19003</a:t>
              </a:r>
            </a:p>
            <a:p>
              <a:pPr algn="r">
                <a:spcBef>
                  <a:spcPts val="400"/>
                </a:spcBef>
              </a:pPr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r>
                <a:rPr lang="en-US" sz="1200" dirty="0">
                  <a:latin typeface="Consolas"/>
                  <a:cs typeface="Consolas"/>
                </a:rPr>
                <a:t>   </a:t>
              </a: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  <a:p>
              <a:pPr algn="r"/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369020" y="12402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Hack RAM</a:t>
              </a:r>
            </a:p>
          </p:txBody>
        </p:sp>
      </p:grp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530868" y="1532887"/>
            <a:ext cx="4712445" cy="231541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OS Memory operations  */ 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Returns the value of the given RAM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peek(int address) {}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Sets the value of the given RAM address to the given value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void poke(int address, int value) {}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>
          <a:xfrm>
            <a:off x="3475077" y="1241503"/>
            <a:ext cx="4273410" cy="344774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</p:spTree>
    <p:extLst>
      <p:ext uri="{BB962C8B-B14F-4D97-AF65-F5344CB8AC3E}">
        <p14:creationId xmlns:p14="http://schemas.microsoft.com/office/powerpoint/2010/main" val="1301937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84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625525" y="969048"/>
            <a:ext cx="5873645" cy="822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The challenge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>
                <a:ea typeface="宋体"/>
              </a:rPr>
              <a:t>The OS is written in Jack; how can we access the RAM?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2743937" y="1873710"/>
            <a:ext cx="3515773" cy="1168498"/>
            <a:chOff x="2743937" y="1873710"/>
            <a:chExt cx="3515773" cy="1168498"/>
          </a:xfrm>
        </p:grpSpPr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743937" y="1873710"/>
              <a:ext cx="351577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Conventional access</a:t>
              </a:r>
            </a:p>
          </p:txBody>
        </p:sp>
        <p:sp>
          <p:nvSpPr>
            <p:cNvPr id="23" name="Text Box 3"/>
            <p:cNvSpPr txBox="1">
              <a:spLocks noChangeArrowheads="1"/>
            </p:cNvSpPr>
            <p:nvPr/>
          </p:nvSpPr>
          <p:spPr bwMode="auto">
            <a:xfrm>
              <a:off x="2834959" y="2179775"/>
              <a:ext cx="2823285" cy="86243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50400" rIns="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var Array ram;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let ram = Array.new(32768);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477540" y="1070926"/>
            <a:ext cx="2540021" cy="5020994"/>
            <a:chOff x="-477540" y="1070926"/>
            <a:chExt cx="2540021" cy="5020994"/>
          </a:xfrm>
        </p:grpSpPr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1030874" y="1467185"/>
              <a:ext cx="931092" cy="35896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1030669" y="1822834"/>
              <a:ext cx="931092" cy="5515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-477540" y="133888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-465763" y="172742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56" name="Text Box 3"/>
            <p:cNvSpPr txBox="1">
              <a:spLocks noChangeArrowheads="1"/>
            </p:cNvSpPr>
            <p:nvPr/>
          </p:nvSpPr>
          <p:spPr bwMode="auto">
            <a:xfrm>
              <a:off x="-458684" y="2297139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57" name="Text Box 3"/>
            <p:cNvSpPr txBox="1">
              <a:spLocks noChangeArrowheads="1"/>
            </p:cNvSpPr>
            <p:nvPr/>
          </p:nvSpPr>
          <p:spPr bwMode="auto">
            <a:xfrm>
              <a:off x="-476626" y="406287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629958" y="107092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1030464" y="2376725"/>
              <a:ext cx="931092" cy="177681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60" name="Text Box 3"/>
            <p:cNvSpPr txBox="1">
              <a:spLocks noChangeArrowheads="1"/>
            </p:cNvSpPr>
            <p:nvPr/>
          </p:nvSpPr>
          <p:spPr bwMode="auto">
            <a:xfrm>
              <a:off x="1030258" y="4155182"/>
              <a:ext cx="931092" cy="119439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28" name="Text Box 3"/>
            <p:cNvSpPr txBox="1">
              <a:spLocks noChangeArrowheads="1"/>
            </p:cNvSpPr>
            <p:nvPr/>
          </p:nvSpPr>
          <p:spPr bwMode="auto">
            <a:xfrm>
              <a:off x="1031014" y="5359560"/>
              <a:ext cx="931092" cy="59217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29" name="Text Box 3"/>
            <p:cNvSpPr txBox="1">
              <a:spLocks noChangeArrowheads="1"/>
            </p:cNvSpPr>
            <p:nvPr/>
          </p:nvSpPr>
          <p:spPr bwMode="auto">
            <a:xfrm>
              <a:off x="-466394" y="522934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>
              <a:off x="-475119" y="567553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32156" y="2103993"/>
            <a:ext cx="6883181" cy="2051446"/>
            <a:chOff x="1032155" y="2103993"/>
            <a:chExt cx="6883181" cy="2051446"/>
          </a:xfrm>
        </p:grpSpPr>
        <p:sp>
          <p:nvSpPr>
            <p:cNvPr id="31" name="Rounded Rectangular Callout 30"/>
            <p:cNvSpPr/>
            <p:nvPr/>
          </p:nvSpPr>
          <p:spPr>
            <a:xfrm>
              <a:off x="6153711" y="2103993"/>
              <a:ext cx="1761625" cy="966869"/>
            </a:xfrm>
            <a:prstGeom prst="wedgeRoundRectCallout">
              <a:avLst>
                <a:gd name="adj1" fmla="val -97071"/>
                <a:gd name="adj2" fmla="val 7700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the compiler will attempt to allocate the array in the heap</a:t>
              </a:r>
            </a:p>
          </p:txBody>
        </p:sp>
        <p:sp>
          <p:nvSpPr>
            <p:cNvPr id="34" name="Text Box 3"/>
            <p:cNvSpPr txBox="1">
              <a:spLocks noChangeArrowheads="1"/>
            </p:cNvSpPr>
            <p:nvPr/>
          </p:nvSpPr>
          <p:spPr bwMode="auto">
            <a:xfrm>
              <a:off x="1032155" y="2375758"/>
              <a:ext cx="937080" cy="17796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heap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43937" y="1873710"/>
            <a:ext cx="3515773" cy="1168498"/>
            <a:chOff x="784031" y="1093564"/>
            <a:chExt cx="3515773" cy="1168498"/>
          </a:xfrm>
        </p:grpSpPr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875053" y="1399629"/>
              <a:ext cx="2823285" cy="86243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50400" rIns="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var Array ram;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let ram = Array.new(32768);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84031" y="1093564"/>
              <a:ext cx="351577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Conventional access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85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625525" y="969048"/>
            <a:ext cx="5873645" cy="822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The challenge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>
                <a:ea typeface="宋体"/>
              </a:rPr>
              <a:t>The OS is written in Jack; how can we access the RAM?</a:t>
            </a:r>
            <a:endParaRPr lang="en-US" sz="1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530572" y="1999707"/>
            <a:ext cx="3374095" cy="1023548"/>
          </a:xfrm>
          <a:prstGeom prst="line">
            <a:avLst/>
          </a:prstGeom>
          <a:ln w="25400">
            <a:solidFill>
              <a:srgbClr val="840E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Implementation notes</a:t>
            </a:r>
            <a:endParaRPr 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-477540" y="1070926"/>
            <a:ext cx="2540021" cy="5020994"/>
            <a:chOff x="-477540" y="1070926"/>
            <a:chExt cx="2540021" cy="5020994"/>
          </a:xfrm>
        </p:grpSpPr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1030874" y="1467185"/>
              <a:ext cx="931092" cy="35896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0" name="Text Box 3"/>
            <p:cNvSpPr txBox="1">
              <a:spLocks noChangeArrowheads="1"/>
            </p:cNvSpPr>
            <p:nvPr/>
          </p:nvSpPr>
          <p:spPr bwMode="auto">
            <a:xfrm>
              <a:off x="1030669" y="1822834"/>
              <a:ext cx="931092" cy="5515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-477540" y="133888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43" name="Text Box 3"/>
            <p:cNvSpPr txBox="1">
              <a:spLocks noChangeArrowheads="1"/>
            </p:cNvSpPr>
            <p:nvPr/>
          </p:nvSpPr>
          <p:spPr bwMode="auto">
            <a:xfrm>
              <a:off x="-465763" y="172742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44" name="Text Box 3"/>
            <p:cNvSpPr txBox="1">
              <a:spLocks noChangeArrowheads="1"/>
            </p:cNvSpPr>
            <p:nvPr/>
          </p:nvSpPr>
          <p:spPr bwMode="auto">
            <a:xfrm>
              <a:off x="-458684" y="2297139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-476626" y="406287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629958" y="107092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1030464" y="2376725"/>
              <a:ext cx="931092" cy="177681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1030258" y="4155182"/>
              <a:ext cx="931092" cy="119439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1031014" y="5359560"/>
              <a:ext cx="931092" cy="59217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50" name="Text Box 3"/>
            <p:cNvSpPr txBox="1">
              <a:spLocks noChangeArrowheads="1"/>
            </p:cNvSpPr>
            <p:nvPr/>
          </p:nvSpPr>
          <p:spPr bwMode="auto">
            <a:xfrm>
              <a:off x="-466394" y="522934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60" name="Text Box 3"/>
            <p:cNvSpPr txBox="1">
              <a:spLocks noChangeArrowheads="1"/>
            </p:cNvSpPr>
            <p:nvPr/>
          </p:nvSpPr>
          <p:spPr bwMode="auto">
            <a:xfrm>
              <a:off x="-475119" y="567553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760990" y="3185467"/>
            <a:ext cx="2913210" cy="3189145"/>
            <a:chOff x="2760990" y="3185467"/>
            <a:chExt cx="2913210" cy="3189145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60990" y="3185467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Alternatively:</a:t>
              </a:r>
            </a:p>
          </p:txBody>
        </p:sp>
        <p:sp>
          <p:nvSpPr>
            <p:cNvPr id="29" name="Text Box 3"/>
            <p:cNvSpPr txBox="1">
              <a:spLocks noChangeArrowheads="1"/>
            </p:cNvSpPr>
            <p:nvPr/>
          </p:nvSpPr>
          <p:spPr bwMode="auto">
            <a:xfrm>
              <a:off x="2835597" y="3484850"/>
              <a:ext cx="2838603" cy="288976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97200" rIns="0" bIns="97200" anchor="t" anchorCtr="0"/>
            <a:lstStyle>
              <a:defPPr>
                <a:defRPr lang="en-US"/>
              </a:defPPr>
              <a:lvl1pPr marL="342900" indent="-342900">
                <a:spcBef>
                  <a:spcPts val="700"/>
                </a:spcBef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dirty="0"/>
                <a:t>class Memory {</a:t>
              </a:r>
            </a:p>
            <a:p>
              <a:pPr>
                <a:spcBef>
                  <a:spcPts val="300"/>
                </a:spcBef>
              </a:pPr>
              <a:r>
                <a:rPr lang="en-US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8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43937" y="1873710"/>
            <a:ext cx="3515773" cy="1168498"/>
            <a:chOff x="784031" y="1093564"/>
            <a:chExt cx="3515773" cy="1168498"/>
          </a:xfrm>
        </p:grpSpPr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875053" y="1399629"/>
              <a:ext cx="2823285" cy="86243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50400" rIns="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var Array ram;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let ram = Array.new(32768);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84031" y="1093564"/>
              <a:ext cx="351577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Conventional access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86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760990" y="3185467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ea typeface="宋体"/>
                <a:cs typeface="Times New Roman"/>
              </a:rPr>
              <a:t>Alternatively: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625525" y="969048"/>
            <a:ext cx="5873645" cy="822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The challenge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>
                <a:ea typeface="宋体"/>
              </a:rPr>
              <a:t>The OS is written in Jack; how can we access the RAM?</a:t>
            </a:r>
            <a:endParaRPr lang="en-US" sz="1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530572" y="1999707"/>
            <a:ext cx="3374095" cy="1023548"/>
          </a:xfrm>
          <a:prstGeom prst="line">
            <a:avLst/>
          </a:prstGeom>
          <a:ln w="25400">
            <a:solidFill>
              <a:srgbClr val="840E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Implementation notes</a:t>
            </a:r>
            <a:endParaRPr 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-477540" y="1070926"/>
            <a:ext cx="2540021" cy="5020994"/>
            <a:chOff x="-477540" y="1070926"/>
            <a:chExt cx="2540021" cy="5020994"/>
          </a:xfrm>
        </p:grpSpPr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1030874" y="1467185"/>
              <a:ext cx="931092" cy="35896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0" name="Text Box 3"/>
            <p:cNvSpPr txBox="1">
              <a:spLocks noChangeArrowheads="1"/>
            </p:cNvSpPr>
            <p:nvPr/>
          </p:nvSpPr>
          <p:spPr bwMode="auto">
            <a:xfrm>
              <a:off x="1030669" y="1822834"/>
              <a:ext cx="931092" cy="5515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-477540" y="133888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43" name="Text Box 3"/>
            <p:cNvSpPr txBox="1">
              <a:spLocks noChangeArrowheads="1"/>
            </p:cNvSpPr>
            <p:nvPr/>
          </p:nvSpPr>
          <p:spPr bwMode="auto">
            <a:xfrm>
              <a:off x="-465763" y="172742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44" name="Text Box 3"/>
            <p:cNvSpPr txBox="1">
              <a:spLocks noChangeArrowheads="1"/>
            </p:cNvSpPr>
            <p:nvPr/>
          </p:nvSpPr>
          <p:spPr bwMode="auto">
            <a:xfrm>
              <a:off x="-458684" y="2297139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-476626" y="406287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629958" y="107092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1030464" y="2376725"/>
              <a:ext cx="931092" cy="177681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1030258" y="4155182"/>
              <a:ext cx="931092" cy="119439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1031014" y="5359560"/>
              <a:ext cx="931092" cy="59217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50" name="Text Box 3"/>
            <p:cNvSpPr txBox="1">
              <a:spLocks noChangeArrowheads="1"/>
            </p:cNvSpPr>
            <p:nvPr/>
          </p:nvSpPr>
          <p:spPr bwMode="auto">
            <a:xfrm>
              <a:off x="-466394" y="522934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60" name="Text Box 3"/>
            <p:cNvSpPr txBox="1">
              <a:spLocks noChangeArrowheads="1"/>
            </p:cNvSpPr>
            <p:nvPr/>
          </p:nvSpPr>
          <p:spPr bwMode="auto">
            <a:xfrm>
              <a:off x="-475119" y="567553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2835597" y="3484850"/>
            <a:ext cx="2838603" cy="288976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ram;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function void init() {</a:t>
            </a:r>
          </a:p>
          <a:p>
            <a:pPr>
              <a:spcBef>
                <a:spcPts val="300"/>
              </a:spcBef>
            </a:pPr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9653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43937" y="1873710"/>
            <a:ext cx="3515773" cy="1168498"/>
            <a:chOff x="784031" y="1093564"/>
            <a:chExt cx="3515773" cy="1168498"/>
          </a:xfrm>
        </p:grpSpPr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875053" y="1399629"/>
              <a:ext cx="2823285" cy="86243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50400" rIns="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var Array ram;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let ram = Array.new(32768);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84031" y="1093564"/>
              <a:ext cx="351577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Conventional access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87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760990" y="3185467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ea typeface="宋体"/>
                <a:cs typeface="Times New Roman"/>
              </a:rPr>
              <a:t>Alternatively: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625525" y="969048"/>
            <a:ext cx="5873645" cy="822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The challenge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>
                <a:ea typeface="宋体"/>
              </a:rPr>
              <a:t>The OS is written in Jack; how can we access the RAM?</a:t>
            </a:r>
            <a:endParaRPr lang="en-US" sz="1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530572" y="1999707"/>
            <a:ext cx="3374095" cy="1023548"/>
          </a:xfrm>
          <a:prstGeom prst="line">
            <a:avLst/>
          </a:prstGeom>
          <a:ln w="25400">
            <a:solidFill>
              <a:srgbClr val="840E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Implementation notes</a:t>
            </a:r>
            <a:endParaRPr 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-477540" y="1070926"/>
            <a:ext cx="2540021" cy="5020994"/>
            <a:chOff x="-477540" y="1070926"/>
            <a:chExt cx="2540021" cy="5020994"/>
          </a:xfrm>
        </p:grpSpPr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1030874" y="1467185"/>
              <a:ext cx="931092" cy="35896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40" name="Text Box 3"/>
            <p:cNvSpPr txBox="1">
              <a:spLocks noChangeArrowheads="1"/>
            </p:cNvSpPr>
            <p:nvPr/>
          </p:nvSpPr>
          <p:spPr bwMode="auto">
            <a:xfrm>
              <a:off x="1030669" y="1822834"/>
              <a:ext cx="931092" cy="5515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-477540" y="133888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43" name="Text Box 3"/>
            <p:cNvSpPr txBox="1">
              <a:spLocks noChangeArrowheads="1"/>
            </p:cNvSpPr>
            <p:nvPr/>
          </p:nvSpPr>
          <p:spPr bwMode="auto">
            <a:xfrm>
              <a:off x="-465763" y="172742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44" name="Text Box 3"/>
            <p:cNvSpPr txBox="1">
              <a:spLocks noChangeArrowheads="1"/>
            </p:cNvSpPr>
            <p:nvPr/>
          </p:nvSpPr>
          <p:spPr bwMode="auto">
            <a:xfrm>
              <a:off x="-458684" y="2297139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-476626" y="406287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629958" y="107092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1030464" y="2376725"/>
              <a:ext cx="931092" cy="177681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1030258" y="4155182"/>
              <a:ext cx="931092" cy="119439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1031014" y="5359560"/>
              <a:ext cx="931092" cy="592175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50" name="Text Box 3"/>
            <p:cNvSpPr txBox="1">
              <a:spLocks noChangeArrowheads="1"/>
            </p:cNvSpPr>
            <p:nvPr/>
          </p:nvSpPr>
          <p:spPr bwMode="auto">
            <a:xfrm>
              <a:off x="-466394" y="522934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60" name="Text Box 3"/>
            <p:cNvSpPr txBox="1">
              <a:spLocks noChangeArrowheads="1"/>
            </p:cNvSpPr>
            <p:nvPr/>
          </p:nvSpPr>
          <p:spPr bwMode="auto">
            <a:xfrm>
              <a:off x="-475119" y="567553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2835597" y="3484850"/>
            <a:ext cx="2838603" cy="288976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ram;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function void init() {</a:t>
            </a:r>
          </a:p>
          <a:p>
            <a:pPr>
              <a:spcBef>
                <a:spcPts val="300"/>
              </a:spcBef>
            </a:pPr>
            <a:r>
              <a:rPr lang="en-US" dirty="0"/>
              <a:t>      let ram = 0;</a:t>
            </a:r>
          </a:p>
          <a:p>
            <a:pPr>
              <a:spcBef>
                <a:spcPts val="300"/>
              </a:spcBef>
            </a:pPr>
            <a:r>
              <a:rPr lang="en-US" dirty="0"/>
              <a:t>   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}</a:t>
            </a:r>
          </a:p>
          <a:p>
            <a:pPr>
              <a:spcBef>
                <a:spcPts val="300"/>
              </a:spcBef>
            </a:pP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4620556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43937" y="1873710"/>
            <a:ext cx="3515773" cy="1168498"/>
            <a:chOff x="784031" y="1093564"/>
            <a:chExt cx="3515773" cy="1168498"/>
          </a:xfrm>
        </p:grpSpPr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875053" y="1399629"/>
              <a:ext cx="2823285" cy="86243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80000" tIns="50400" rIns="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var Array ram;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let ram = Array.new(32768);</a:t>
              </a:r>
            </a:p>
            <a:p>
              <a:pPr>
                <a:spcBef>
                  <a:spcPts val="7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784031" y="1093564"/>
              <a:ext cx="351577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ea typeface="宋体"/>
                  <a:cs typeface="Times New Roman"/>
                </a:rPr>
                <a:t>Conventional access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88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760990" y="3185467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ea typeface="宋体"/>
                <a:cs typeface="Times New Roman"/>
              </a:rPr>
              <a:t>Alternatively: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2835597" y="3484850"/>
            <a:ext cx="2838603" cy="2889762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0" bIns="97200" anchor="t" anchorCtr="0"/>
          <a:lstStyle>
            <a:defPPr>
              <a:defRPr lang="en-US"/>
            </a:defPPr>
            <a:lvl1pPr marL="342900" indent="-342900">
              <a:spcBef>
                <a:spcPts val="700"/>
              </a:spcBef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/>
              <a:t>class Memory {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static array ram;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function void init() {</a:t>
            </a:r>
          </a:p>
          <a:p>
            <a:pPr>
              <a:spcBef>
                <a:spcPts val="300"/>
              </a:spcBef>
            </a:pPr>
            <a:r>
              <a:rPr lang="en-US" dirty="0"/>
              <a:t>      let ram = 0;</a:t>
            </a:r>
          </a:p>
          <a:p>
            <a:pPr>
              <a:spcBef>
                <a:spcPts val="300"/>
              </a:spcBef>
            </a:pPr>
            <a:r>
              <a:rPr lang="en-US" dirty="0"/>
              <a:t>      ...</a:t>
            </a:r>
          </a:p>
          <a:p>
            <a:pPr>
              <a:spcBef>
                <a:spcPts val="300"/>
              </a:spcBef>
            </a:pPr>
            <a:r>
              <a:rPr lang="en-US" dirty="0"/>
              <a:t>   }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8000"/>
                </a:solidFill>
              </a:rPr>
              <a:t>   // To set RAM[addr] to </a:t>
            </a:r>
            <a:r>
              <a:rPr lang="en-US">
                <a:solidFill>
                  <a:srgbClr val="008000"/>
                </a:solidFill>
              </a:rPr>
              <a:t>val</a:t>
            </a:r>
            <a:r>
              <a:rPr lang="en-US" dirty="0">
                <a:solidFill>
                  <a:srgbClr val="008000"/>
                </a:solidFill>
              </a:rPr>
              <a:t>:</a:t>
            </a:r>
          </a:p>
          <a:p>
            <a:pPr>
              <a:spcBef>
                <a:spcPts val="300"/>
              </a:spcBef>
            </a:pPr>
            <a:r>
              <a:rPr lang="en-US" dirty="0"/>
              <a:t>   let ram[addr] = </a:t>
            </a:r>
            <a:r>
              <a:rPr lang="en-US"/>
              <a:t>val</a:t>
            </a:r>
            <a:r>
              <a:rPr lang="en-US" dirty="0"/>
              <a:t>;</a:t>
            </a:r>
          </a:p>
          <a:p>
            <a:pPr>
              <a:spcBef>
                <a:spcPts val="300"/>
              </a:spcBef>
            </a:pPr>
            <a:r>
              <a:rPr lang="en-US" dirty="0"/>
              <a:t>   ...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625525" y="969048"/>
            <a:ext cx="5873645" cy="822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The challenge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>
                <a:ea typeface="宋体"/>
              </a:rPr>
              <a:t>The OS is written in Jack; how can we access the RAM?</a:t>
            </a:r>
            <a:endParaRPr lang="en-US" sz="1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530572" y="1999707"/>
            <a:ext cx="3374095" cy="1023548"/>
          </a:xfrm>
          <a:prstGeom prst="line">
            <a:avLst/>
          </a:prstGeom>
          <a:ln w="25400">
            <a:solidFill>
              <a:srgbClr val="840E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Implementation notes</a:t>
            </a:r>
            <a:endParaRPr lang="en-US" sz="2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-477540" y="1070926"/>
            <a:ext cx="2540021" cy="5020994"/>
            <a:chOff x="-477540" y="1070926"/>
            <a:chExt cx="2540021" cy="5020994"/>
          </a:xfrm>
        </p:grpSpPr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>
              <a:off x="1030874" y="1467185"/>
              <a:ext cx="931092" cy="358962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1030669" y="1822834"/>
              <a:ext cx="931092" cy="551564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36" name="Text Box 3"/>
            <p:cNvSpPr txBox="1">
              <a:spLocks noChangeArrowheads="1"/>
            </p:cNvSpPr>
            <p:nvPr/>
          </p:nvSpPr>
          <p:spPr bwMode="auto">
            <a:xfrm>
              <a:off x="-477540" y="133888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-465763" y="172742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-458684" y="2297139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-476626" y="406287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629958" y="107092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1030464" y="2376725"/>
              <a:ext cx="931092" cy="1776815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56" name="Text Box 3"/>
            <p:cNvSpPr txBox="1">
              <a:spLocks noChangeArrowheads="1"/>
            </p:cNvSpPr>
            <p:nvPr/>
          </p:nvSpPr>
          <p:spPr bwMode="auto">
            <a:xfrm>
              <a:off x="1030258" y="4155182"/>
              <a:ext cx="931092" cy="1194390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57" name="Text Box 3"/>
            <p:cNvSpPr txBox="1">
              <a:spLocks noChangeArrowheads="1"/>
            </p:cNvSpPr>
            <p:nvPr/>
          </p:nvSpPr>
          <p:spPr bwMode="auto">
            <a:xfrm>
              <a:off x="1031014" y="5359560"/>
              <a:ext cx="931092" cy="592175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-466394" y="522934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-475119" y="567553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sp>
        <p:nvSpPr>
          <p:cNvPr id="37" name="Rounded Rectangular Callout 36"/>
          <p:cNvSpPr/>
          <p:nvPr/>
        </p:nvSpPr>
        <p:spPr>
          <a:xfrm>
            <a:off x="6232814" y="5098494"/>
            <a:ext cx="1834226" cy="1129586"/>
          </a:xfrm>
          <a:prstGeom prst="wedgeRoundRectCallout">
            <a:avLst>
              <a:gd name="adj1" fmla="val -112672"/>
              <a:gd name="adj2" fmla="val 2142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accessing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ram[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]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results in accessing the word whose address is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0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+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in the RAM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933098" y="3576750"/>
            <a:ext cx="2389039" cy="1218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u="sng" dirty="0">
                <a:ea typeface="宋体"/>
              </a:rPr>
              <a:t>The hack works because...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ea typeface="宋体"/>
              </a:rPr>
              <a:t>Jack is weakly typed, so </a:t>
            </a:r>
            <a:r>
              <a:rPr lang="en-US" sz="1200" dirty="0">
                <a:latin typeface="Consolas"/>
                <a:cs typeface="Consolas"/>
              </a:rPr>
              <a:t>let</a:t>
            </a:r>
            <a:r>
              <a:rPr lang="en-US" sz="1600" dirty="0"/>
              <a:t> </a:t>
            </a:r>
            <a:r>
              <a:rPr lang="en-US" sz="1200" dirty="0">
                <a:latin typeface="Consolas"/>
                <a:cs typeface="Consolas"/>
              </a:rPr>
              <a:t>ram</a:t>
            </a:r>
            <a:r>
              <a:rPr lang="en-US" sz="1600" dirty="0"/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600" dirty="0"/>
              <a:t> </a:t>
            </a:r>
            <a:r>
              <a:rPr lang="en-US" sz="1200" dirty="0">
                <a:latin typeface="Consolas"/>
                <a:cs typeface="Consolas"/>
              </a:rPr>
              <a:t>0</a:t>
            </a:r>
            <a:r>
              <a:rPr lang="en-US" sz="1600" dirty="0"/>
              <a:t>  does not cause the compiler to complain</a:t>
            </a:r>
          </a:p>
        </p:txBody>
      </p:sp>
    </p:spTree>
    <p:extLst>
      <p:ext uri="{BB962C8B-B14F-4D97-AF65-F5344CB8AC3E}">
        <p14:creationId xmlns:p14="http://schemas.microsoft.com/office/powerpoint/2010/main" val="32692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89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Implementation notes</a:t>
            </a:r>
            <a:endParaRPr lang="en-US" sz="2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-477540" y="1070926"/>
            <a:ext cx="2540021" cy="5020994"/>
            <a:chOff x="-477540" y="1070926"/>
            <a:chExt cx="2540021" cy="5020994"/>
          </a:xfrm>
        </p:grpSpPr>
        <p:sp>
          <p:nvSpPr>
            <p:cNvPr id="33" name="Text Box 3"/>
            <p:cNvSpPr txBox="1">
              <a:spLocks noChangeArrowheads="1"/>
            </p:cNvSpPr>
            <p:nvPr/>
          </p:nvSpPr>
          <p:spPr bwMode="auto">
            <a:xfrm>
              <a:off x="1030874" y="1467185"/>
              <a:ext cx="931092" cy="358962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1030669" y="1822834"/>
              <a:ext cx="931092" cy="551564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stack</a:t>
              </a:r>
            </a:p>
          </p:txBody>
        </p:sp>
        <p:sp>
          <p:nvSpPr>
            <p:cNvPr id="36" name="Text Box 3"/>
            <p:cNvSpPr txBox="1">
              <a:spLocks noChangeArrowheads="1"/>
            </p:cNvSpPr>
            <p:nvPr/>
          </p:nvSpPr>
          <p:spPr bwMode="auto">
            <a:xfrm>
              <a:off x="-477540" y="133888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-465763" y="172742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-458684" y="2297139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-476626" y="4062874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629958" y="107092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en-US" sz="1200" dirty="0">
                  <a:latin typeface="Consolas"/>
                  <a:cs typeface="Consolas"/>
                </a:rPr>
                <a:t>RAM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1030464" y="2376725"/>
              <a:ext cx="931092" cy="1776815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defPPr>
                <a:defRPr lang="en-US"/>
              </a:defPPr>
              <a:lvl1pPr marL="342900" indent="-342900" algn="ctr">
                <a:spcBef>
                  <a:spcPts val="400"/>
                </a:spcBef>
                <a:defRPr sz="1200">
                  <a:latin typeface="Times New Roman"/>
                  <a:ea typeface="ＭＳ Ｐゴシック" charset="0"/>
                  <a:cs typeface="Times New Roman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heap</a:t>
              </a:r>
            </a:p>
          </p:txBody>
        </p:sp>
        <p:sp>
          <p:nvSpPr>
            <p:cNvPr id="56" name="Text Box 3"/>
            <p:cNvSpPr txBox="1">
              <a:spLocks noChangeArrowheads="1"/>
            </p:cNvSpPr>
            <p:nvPr/>
          </p:nvSpPr>
          <p:spPr bwMode="auto">
            <a:xfrm>
              <a:off x="1030258" y="4155182"/>
              <a:ext cx="931092" cy="1194390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ts val="400"/>
                </a:spcBef>
              </a:pPr>
              <a:endParaRPr lang="en-US" sz="1200" dirty="0">
                <a:latin typeface="Times New Roman"/>
                <a:cs typeface="Times New Roman"/>
              </a:endParaRP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I/O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memory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maps</a:t>
              </a:r>
            </a:p>
          </p:txBody>
        </p:sp>
        <p:sp>
          <p:nvSpPr>
            <p:cNvPr id="57" name="Text Box 3"/>
            <p:cNvSpPr txBox="1">
              <a:spLocks noChangeArrowheads="1"/>
            </p:cNvSpPr>
            <p:nvPr/>
          </p:nvSpPr>
          <p:spPr bwMode="auto">
            <a:xfrm>
              <a:off x="1031014" y="5359560"/>
              <a:ext cx="931092" cy="592175"/>
            </a:xfrm>
            <a:prstGeom prst="rect">
              <a:avLst/>
            </a:prstGeom>
            <a:solidFill>
              <a:srgbClr val="FFE0B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unused</a:t>
              </a:r>
            </a:p>
            <a:p>
              <a:pPr algn="ctr"/>
              <a:r>
                <a:rPr lang="en-US" sz="1200" dirty="0">
                  <a:latin typeface="Times New Roman"/>
                  <a:cs typeface="Times New Roman"/>
                </a:rPr>
                <a:t>area</a:t>
              </a:r>
            </a:p>
          </p:txBody>
        </p:sp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-466394" y="5229342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24577</a:t>
              </a:r>
            </a:p>
          </p:txBody>
        </p: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-475119" y="5675536"/>
              <a:ext cx="1432523" cy="41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400"/>
                </a:spcBef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2573162" y="5573222"/>
            <a:ext cx="5493878" cy="1907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u="sng" dirty="0">
                <a:ea typeface="宋体"/>
              </a:rPr>
              <a:t>Implementing </a:t>
            </a:r>
            <a:r>
              <a:rPr lang="en-US" sz="1400" u="sng" dirty="0">
                <a:latin typeface="Consolas"/>
                <a:ea typeface="宋体"/>
                <a:cs typeface="Consolas"/>
              </a:rPr>
              <a:t>peek</a:t>
            </a:r>
            <a:r>
              <a:rPr lang="en-US" sz="1800" u="sng" dirty="0">
                <a:ea typeface="宋体"/>
              </a:rPr>
              <a:t> and </a:t>
            </a:r>
            <a:r>
              <a:rPr lang="en-US" sz="1400" u="sng" dirty="0">
                <a:latin typeface="Consolas"/>
                <a:ea typeface="宋体"/>
                <a:cs typeface="Consolas"/>
              </a:rPr>
              <a:t>poke: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ea typeface="宋体"/>
              </a:rPr>
              <a:t>Manipulate the </a:t>
            </a:r>
            <a:r>
              <a:rPr lang="en-US" sz="1400" dirty="0">
                <a:latin typeface="Consolas"/>
                <a:ea typeface="宋体"/>
                <a:cs typeface="Consolas"/>
              </a:rPr>
              <a:t>ram</a:t>
            </a:r>
            <a:r>
              <a:rPr lang="en-US" sz="1800" dirty="0">
                <a:ea typeface="宋体"/>
              </a:rPr>
              <a:t> array.</a:t>
            </a:r>
            <a:endParaRPr lang="en-US" sz="1800" dirty="0"/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2581551" y="1391781"/>
            <a:ext cx="4845409" cy="39015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OS Memory operations  */ 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  <a:endParaRPr lang="he-IL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he-IL" sz="1200" dirty="0">
                <a:latin typeface="Consolas"/>
                <a:ea typeface="宋体"/>
              </a:rPr>
              <a:t>        </a:t>
            </a:r>
            <a:r>
              <a:rPr lang="en-US" sz="1200" dirty="0">
                <a:latin typeface="Consolas"/>
                <a:ea typeface="宋体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</a:rPr>
              <a:t>   static array ram;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</a:rPr>
              <a:t>   function void init()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</a:rPr>
              <a:t>      let ram = 0;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</a:rPr>
              <a:t>      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</a:rPr>
              <a:t>   }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Returns the value of the given RAM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peek(int address) {}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Sets the value of the given RAM address to the given value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void poke(int address, int value) {}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8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OS: </a:t>
            </a:r>
            <a:r>
              <a:rPr lang="en-US" sz="2400" dirty="0">
                <a:latin typeface="Consolas"/>
                <a:cs typeface="Consolas"/>
              </a:rPr>
              <a:t>Math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class </a:t>
            </a:r>
            <a:r>
              <a:rPr lang="en-US" b="1" dirty="0"/>
              <a:t>Memory</a:t>
            </a:r>
            <a:r>
              <a:rPr lang="en-US" dirty="0"/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int </a:t>
            </a:r>
            <a:r>
              <a:rPr lang="en-US" b="1" dirty="0"/>
              <a:t>peek</a:t>
            </a:r>
            <a:r>
              <a:rPr lang="en-US" dirty="0"/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poke</a:t>
            </a:r>
            <a:r>
              <a:rPr lang="en-US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Array </a:t>
            </a:r>
            <a:r>
              <a:rPr lang="en-US" b="1" dirty="0"/>
              <a:t>alloc</a:t>
            </a:r>
            <a:r>
              <a:rPr lang="en-US" dirty="0"/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   function void </a:t>
            </a:r>
            <a:r>
              <a:rPr lang="en-US" b="1" dirty="0"/>
              <a:t>deAlloc</a:t>
            </a:r>
            <a:r>
              <a:rPr lang="en-US" dirty="0"/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62096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144000" rIns="0" bIns="144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x)</a:t>
            </a:r>
          </a:p>
          <a:p>
            <a:pPr>
              <a:spcBef>
                <a:spcPts val="9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565507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72976" y="1037821"/>
            <a:ext cx="4421549" cy="210787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Math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init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abs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multiply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divide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min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max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x, int y  function int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sqrt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x)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129345" y="1435998"/>
            <a:ext cx="4421549" cy="19784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Memory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{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int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poke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address, int value)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Array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(int size)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function void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deAlloc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(Array o)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89107" y="1897290"/>
            <a:ext cx="4421549" cy="218759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clearScreen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setColor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(boolean b)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drawPixel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x, int y)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x1, int y1,</a:t>
            </a:r>
            <a:b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             int x2, int y2)</a:t>
            </a:r>
          </a:p>
          <a:p>
            <a:pPr>
              <a:spcBef>
                <a:spcPts val="7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drawRectang</a:t>
            </a: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032031" y="2342174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Keyboard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keyPressed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char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readLine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readInt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message)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485583" y="2821606"/>
            <a:ext cx="4385708" cy="23041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moveCursor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i, int j)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printChar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(char c)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(String s)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printInt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i)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backSpace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953647" y="3270278"/>
            <a:ext cx="4421549" cy="2498753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3487047" y="3784705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{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function Array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(int size)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method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cs typeface="Consolas"/>
              </a:rPr>
              <a:t>dispose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()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898734" y="4260993"/>
            <a:ext cx="4438753" cy="231510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01600" tIns="1440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Class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Sys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halt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():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errorCode)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   function void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wait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(int duration)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Consolas"/>
                <a:cs typeface="Consolas"/>
              </a:rPr>
              <a:t>}  </a:t>
            </a:r>
          </a:p>
          <a:p>
            <a:pPr algn="l">
              <a:lnSpc>
                <a:spcPct val="90000"/>
              </a:lnSpc>
              <a:spcBef>
                <a:spcPct val="10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  <a:p>
            <a:pPr algn="l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endParaRPr lang="en-US" sz="1200" dirty="0">
              <a:solidFill>
                <a:schemeClr val="bg2">
                  <a:lumMod val="50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126918" y="1423780"/>
            <a:ext cx="5121481" cy="30771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360000" tIns="144000" rIns="0" bIns="190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35000"/>
              </a:spcBef>
              <a:buClr>
                <a:srgbClr val="006600"/>
              </a:buClr>
              <a:buSzPct val="85000"/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class </a:t>
            </a:r>
            <a:r>
              <a:rPr lang="en-US" sz="1400" b="1" dirty="0"/>
              <a:t>Memory</a:t>
            </a:r>
            <a:r>
              <a:rPr lang="en-US" sz="1400" dirty="0"/>
              <a:t> {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int </a:t>
            </a:r>
            <a:r>
              <a:rPr lang="en-US" sz="1400" b="1" dirty="0"/>
              <a:t>peek</a:t>
            </a:r>
            <a:r>
              <a:rPr lang="en-US" sz="1400" dirty="0"/>
              <a:t>(int address)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poke</a:t>
            </a:r>
            <a:r>
              <a:rPr lang="en-US" sz="1400" dirty="0"/>
              <a:t>(int address, int value)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Array </a:t>
            </a:r>
            <a:r>
              <a:rPr lang="en-US" sz="1400" b="1" dirty="0"/>
              <a:t>alloc</a:t>
            </a:r>
            <a:r>
              <a:rPr lang="en-US" sz="1400" dirty="0"/>
              <a:t>(int size)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   function void </a:t>
            </a:r>
            <a:r>
              <a:rPr lang="en-US" sz="1400" b="1" dirty="0"/>
              <a:t>deAlloc</a:t>
            </a:r>
            <a:r>
              <a:rPr lang="en-US" sz="1400" dirty="0"/>
              <a:t>(Array o)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sz="1400" dirty="0"/>
              <a:t>}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380782" y="2012873"/>
            <a:ext cx="385186" cy="41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/>
          <a:srcRect l="28275" r="20230"/>
          <a:stretch/>
        </p:blipFill>
        <p:spPr>
          <a:xfrm>
            <a:off x="1416258" y="2493678"/>
            <a:ext cx="385186" cy="419588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1589656" y="2977730"/>
            <a:ext cx="3422930" cy="899632"/>
          </a:xfrm>
          <a:prstGeom prst="round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2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6857230" y="1547808"/>
            <a:ext cx="931092" cy="3589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6857025" y="1903457"/>
            <a:ext cx="931092" cy="5515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6856820" y="2457348"/>
            <a:ext cx="931092" cy="1776815"/>
          </a:xfrm>
          <a:prstGeom prst="rect">
            <a:avLst/>
          </a:prstGeom>
          <a:solidFill>
            <a:srgbClr val="FFE0B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91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The need</a:t>
            </a:r>
            <a:endParaRPr lang="en-US" sz="2000" dirty="0"/>
          </a:p>
        </p:txBody>
      </p:sp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6456314" y="1151549"/>
            <a:ext cx="1432523" cy="41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RAM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6856614" y="4235805"/>
            <a:ext cx="931092" cy="1194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I/O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memory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maps</a:t>
            </a: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6857370" y="5440183"/>
            <a:ext cx="931092" cy="5921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Times New Roman"/>
                <a:cs typeface="Times New Roman"/>
              </a:rPr>
              <a:t>unused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area</a:t>
            </a: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>
          <a:xfrm>
            <a:off x="837724" y="1332775"/>
            <a:ext cx="4830478" cy="2664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800" dirty="0"/>
              <a:t>During run-time, programs typically create</a:t>
            </a:r>
            <a:br>
              <a:rPr lang="en-US" sz="1800" dirty="0"/>
            </a:br>
            <a:r>
              <a:rPr lang="en-US" sz="1400" dirty="0"/>
              <a:t>(possibly many) </a:t>
            </a:r>
            <a:r>
              <a:rPr lang="en-US" sz="1800" dirty="0"/>
              <a:t>objects and arrays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63470" y="40549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6857230" y="1547808"/>
            <a:ext cx="931092" cy="3589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6857025" y="1903457"/>
            <a:ext cx="931092" cy="5515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6856820" y="2457348"/>
            <a:ext cx="931092" cy="1776815"/>
          </a:xfrm>
          <a:prstGeom prst="rect">
            <a:avLst/>
          </a:prstGeom>
          <a:solidFill>
            <a:srgbClr val="FFE0B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92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The need</a:t>
            </a:r>
            <a:endParaRPr lang="en-US" sz="2000" dirty="0"/>
          </a:p>
        </p:txBody>
      </p:sp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6456314" y="1151549"/>
            <a:ext cx="1432523" cy="41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RAM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6856614" y="4235805"/>
            <a:ext cx="931092" cy="1194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I/O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memory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maps</a:t>
            </a: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6857370" y="5440183"/>
            <a:ext cx="931092" cy="5921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Times New Roman"/>
                <a:cs typeface="Times New Roman"/>
              </a:rPr>
              <a:t>unused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area</a:t>
            </a: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>
          <a:xfrm>
            <a:off x="837724" y="1332775"/>
            <a:ext cx="4830478" cy="2664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800" dirty="0"/>
              <a:t>During run-time, programs typically create</a:t>
            </a:r>
            <a:br>
              <a:rPr lang="en-US" sz="1800" dirty="0"/>
            </a:br>
            <a:r>
              <a:rPr lang="en-US" sz="1400" dirty="0"/>
              <a:t>(possibly many) </a:t>
            </a:r>
            <a:r>
              <a:rPr lang="en-US" sz="1800" dirty="0"/>
              <a:t>objects and arrays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50000"/>
              <a:buNone/>
              <a:defRPr/>
            </a:pPr>
            <a:r>
              <a:rPr lang="en-US" sz="1800" dirty="0"/>
              <a:t>Objects and arrays are implemented using</a:t>
            </a:r>
          </a:p>
          <a:p>
            <a:pPr marL="447675" indent="-268288">
              <a:lnSpc>
                <a:spcPct val="100000"/>
              </a:lnSpc>
              <a:spcBef>
                <a:spcPts val="600"/>
              </a:spcBef>
              <a:buSzPct val="70000"/>
              <a:buFont typeface="Wingdings" charset="2"/>
              <a:buChar char="Ø"/>
              <a:defRPr/>
            </a:pPr>
            <a:r>
              <a:rPr lang="en-US" sz="1600" dirty="0"/>
              <a:t>reference variables,</a:t>
            </a:r>
          </a:p>
          <a:p>
            <a:pPr marL="447675" indent="-268288">
              <a:lnSpc>
                <a:spcPct val="100000"/>
              </a:lnSpc>
              <a:spcBef>
                <a:spcPts val="600"/>
              </a:spcBef>
              <a:buSzPct val="70000"/>
              <a:buFont typeface="Wingdings" charset="2"/>
              <a:buChar char="Ø"/>
              <a:defRPr/>
            </a:pPr>
            <a:r>
              <a:rPr lang="en-US" sz="1600" dirty="0"/>
              <a:t>pointing at actual data blocks </a:t>
            </a:r>
            <a:r>
              <a:rPr lang="en-US" sz="1400" dirty="0"/>
              <a:t>(in the heap)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859690" y="3463469"/>
            <a:ext cx="908609" cy="11151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865245" y="3682826"/>
            <a:ext cx="906379" cy="2242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6869210" y="2548788"/>
            <a:ext cx="902414" cy="2242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6873175" y="2905104"/>
            <a:ext cx="904644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1" name="Arc 10"/>
          <p:cNvSpPr/>
          <p:nvPr/>
        </p:nvSpPr>
        <p:spPr>
          <a:xfrm>
            <a:off x="7461082" y="2039876"/>
            <a:ext cx="879708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/>
          <p:cNvSpPr/>
          <p:nvPr/>
        </p:nvSpPr>
        <p:spPr>
          <a:xfrm rot="5135940">
            <a:off x="7434597" y="2036881"/>
            <a:ext cx="802201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c 35"/>
          <p:cNvSpPr/>
          <p:nvPr/>
        </p:nvSpPr>
        <p:spPr>
          <a:xfrm>
            <a:off x="7416044" y="2340875"/>
            <a:ext cx="907585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 rot="5135940">
            <a:off x="6933080" y="2343092"/>
            <a:ext cx="1670663" cy="1117962"/>
          </a:xfrm>
          <a:prstGeom prst="arc">
            <a:avLst>
              <a:gd name="adj1" fmla="val 15959588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/>
          <p:cNvSpPr/>
          <p:nvPr/>
        </p:nvSpPr>
        <p:spPr>
          <a:xfrm>
            <a:off x="7303929" y="2235200"/>
            <a:ext cx="1142675" cy="917604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/>
          <p:cNvSpPr/>
          <p:nvPr/>
        </p:nvSpPr>
        <p:spPr>
          <a:xfrm rot="5135940">
            <a:off x="6994256" y="2062851"/>
            <a:ext cx="1508865" cy="1407545"/>
          </a:xfrm>
          <a:prstGeom prst="arc">
            <a:avLst>
              <a:gd name="adj1" fmla="val 15959588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c 53"/>
          <p:cNvSpPr/>
          <p:nvPr/>
        </p:nvSpPr>
        <p:spPr>
          <a:xfrm>
            <a:off x="7591698" y="2133880"/>
            <a:ext cx="528606" cy="399887"/>
          </a:xfrm>
          <a:prstGeom prst="arc">
            <a:avLst>
              <a:gd name="adj1" fmla="val 16200000"/>
              <a:gd name="adj2" fmla="val 21044257"/>
            </a:avLst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c 54"/>
          <p:cNvSpPr/>
          <p:nvPr/>
        </p:nvSpPr>
        <p:spPr>
          <a:xfrm rot="5135940">
            <a:off x="7483373" y="1974326"/>
            <a:ext cx="641838" cy="623177"/>
          </a:xfrm>
          <a:prstGeom prst="arc">
            <a:avLst>
              <a:gd name="adj1" fmla="val 16297734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63470" y="40549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63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6857230" y="1547808"/>
            <a:ext cx="931092" cy="3589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6857025" y="1903457"/>
            <a:ext cx="931092" cy="5515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6856820" y="2457348"/>
            <a:ext cx="931092" cy="1776815"/>
          </a:xfrm>
          <a:prstGeom prst="rect">
            <a:avLst/>
          </a:prstGeom>
          <a:solidFill>
            <a:srgbClr val="FFE0B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93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The need</a:t>
            </a:r>
            <a:endParaRPr lang="en-US" sz="2000" dirty="0"/>
          </a:p>
        </p:txBody>
      </p:sp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6456314" y="1151549"/>
            <a:ext cx="1432523" cy="41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RAM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6856614" y="4235805"/>
            <a:ext cx="931092" cy="1194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I/O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memory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maps</a:t>
            </a: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6857370" y="5440183"/>
            <a:ext cx="931092" cy="5921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Times New Roman"/>
                <a:cs typeface="Times New Roman"/>
              </a:rPr>
              <a:t>unused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area</a:t>
            </a: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>
          <a:xfrm>
            <a:off x="821443" y="3180842"/>
            <a:ext cx="4830478" cy="1158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SzPct val="50000"/>
              <a:buNone/>
              <a:defRPr/>
            </a:pPr>
            <a:r>
              <a:rPr lang="en-US" sz="1800" u="sng" dirty="0">
                <a:cs typeface="+mn-cs"/>
              </a:rPr>
              <a:t>The challenge: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  <a:defRPr/>
            </a:pPr>
            <a:r>
              <a:rPr lang="en-US" sz="1800" dirty="0">
                <a:cs typeface="+mn-cs"/>
              </a:rPr>
              <a:t>Allocating memory for new objects / arrays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  <a:defRPr/>
            </a:pPr>
            <a:r>
              <a:rPr lang="en-US" sz="1800" dirty="0">
                <a:cs typeface="+mn-cs"/>
              </a:rPr>
              <a:t>Recycling memory of disposed objects / arrays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859690" y="3463469"/>
            <a:ext cx="908609" cy="11151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865245" y="3682826"/>
            <a:ext cx="906379" cy="2242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6869210" y="2548788"/>
            <a:ext cx="902414" cy="2242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6873175" y="2905104"/>
            <a:ext cx="904644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1" name="Arc 10"/>
          <p:cNvSpPr/>
          <p:nvPr/>
        </p:nvSpPr>
        <p:spPr>
          <a:xfrm>
            <a:off x="7461082" y="2039876"/>
            <a:ext cx="879708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/>
          <p:cNvSpPr/>
          <p:nvPr/>
        </p:nvSpPr>
        <p:spPr>
          <a:xfrm rot="5135940">
            <a:off x="7434597" y="2036881"/>
            <a:ext cx="802201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c 35"/>
          <p:cNvSpPr/>
          <p:nvPr/>
        </p:nvSpPr>
        <p:spPr>
          <a:xfrm>
            <a:off x="7416044" y="2340875"/>
            <a:ext cx="907585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 rot="5135940">
            <a:off x="6933080" y="2343092"/>
            <a:ext cx="1670663" cy="1117962"/>
          </a:xfrm>
          <a:prstGeom prst="arc">
            <a:avLst>
              <a:gd name="adj1" fmla="val 15959588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/>
          <p:cNvSpPr/>
          <p:nvPr/>
        </p:nvSpPr>
        <p:spPr>
          <a:xfrm>
            <a:off x="7303929" y="2235200"/>
            <a:ext cx="1142675" cy="917604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/>
          <p:cNvSpPr/>
          <p:nvPr/>
        </p:nvSpPr>
        <p:spPr>
          <a:xfrm rot="5135940">
            <a:off x="6994256" y="2062851"/>
            <a:ext cx="1508865" cy="1407545"/>
          </a:xfrm>
          <a:prstGeom prst="arc">
            <a:avLst>
              <a:gd name="adj1" fmla="val 15959588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c 53"/>
          <p:cNvSpPr/>
          <p:nvPr/>
        </p:nvSpPr>
        <p:spPr>
          <a:xfrm>
            <a:off x="7591698" y="2133880"/>
            <a:ext cx="528606" cy="399887"/>
          </a:xfrm>
          <a:prstGeom prst="arc">
            <a:avLst>
              <a:gd name="adj1" fmla="val 16200000"/>
              <a:gd name="adj2" fmla="val 21044257"/>
            </a:avLst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c 54"/>
          <p:cNvSpPr/>
          <p:nvPr/>
        </p:nvSpPr>
        <p:spPr>
          <a:xfrm rot="5135940">
            <a:off x="7483373" y="1974326"/>
            <a:ext cx="641838" cy="623177"/>
          </a:xfrm>
          <a:prstGeom prst="arc">
            <a:avLst>
              <a:gd name="adj1" fmla="val 16297734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63470" y="40549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4"/>
          <p:cNvSpPr txBox="1">
            <a:spLocks noChangeArrowheads="1"/>
          </p:cNvSpPr>
          <p:nvPr/>
        </p:nvSpPr>
        <p:spPr>
          <a:xfrm>
            <a:off x="837724" y="1332775"/>
            <a:ext cx="4830478" cy="2664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800" dirty="0"/>
              <a:t>During run-time, programs typically create</a:t>
            </a:r>
            <a:br>
              <a:rPr lang="en-US" sz="1800" dirty="0"/>
            </a:br>
            <a:r>
              <a:rPr lang="en-US" sz="1400" dirty="0"/>
              <a:t>(possibly many) </a:t>
            </a:r>
            <a:r>
              <a:rPr lang="en-US" sz="1800" dirty="0"/>
              <a:t>objects and arrays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50000"/>
              <a:buNone/>
              <a:defRPr/>
            </a:pPr>
            <a:r>
              <a:rPr lang="en-US" sz="1800" dirty="0"/>
              <a:t>Objects and arrays are implemented using</a:t>
            </a:r>
          </a:p>
          <a:p>
            <a:pPr marL="447675" indent="-268288">
              <a:lnSpc>
                <a:spcPct val="100000"/>
              </a:lnSpc>
              <a:spcBef>
                <a:spcPts val="600"/>
              </a:spcBef>
              <a:buSzPct val="70000"/>
              <a:buFont typeface="Wingdings" charset="2"/>
              <a:buChar char="Ø"/>
              <a:defRPr/>
            </a:pPr>
            <a:r>
              <a:rPr lang="en-US" sz="1600" dirty="0"/>
              <a:t>reference variables,</a:t>
            </a:r>
          </a:p>
          <a:p>
            <a:pPr marL="447675" indent="-268288">
              <a:lnSpc>
                <a:spcPct val="100000"/>
              </a:lnSpc>
              <a:spcBef>
                <a:spcPts val="600"/>
              </a:spcBef>
              <a:buSzPct val="70000"/>
              <a:buFont typeface="Wingdings" charset="2"/>
              <a:buChar char="Ø"/>
              <a:defRPr/>
            </a:pPr>
            <a:r>
              <a:rPr lang="en-US" sz="1600" dirty="0"/>
              <a:t>pointing at actual data blocks </a:t>
            </a:r>
            <a:r>
              <a:rPr lang="en-US" sz="1400" dirty="0"/>
              <a:t>(in the heap)</a:t>
            </a:r>
          </a:p>
        </p:txBody>
      </p:sp>
      <p:sp>
        <p:nvSpPr>
          <p:cNvPr id="34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5336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6857230" y="1547808"/>
            <a:ext cx="931092" cy="3589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6857025" y="1903457"/>
            <a:ext cx="931092" cy="5515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Times New Roman"/>
                <a:cs typeface="Times New Roman"/>
              </a:rPr>
              <a:t>stack</a:t>
            </a:r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6856820" y="2457348"/>
            <a:ext cx="931092" cy="1776815"/>
          </a:xfrm>
          <a:prstGeom prst="rect">
            <a:avLst/>
          </a:prstGeom>
          <a:solidFill>
            <a:srgbClr val="FFE0B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/>
          <a:lstStyle/>
          <a:p>
            <a:fld id="{C9504AB9-C8DC-1643-9750-58A77BC25CE8}" type="slidenum">
              <a:rPr lang="en-US"/>
              <a:pPr/>
              <a:t>94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The need</a:t>
            </a:r>
            <a:endParaRPr lang="en-US" sz="2000" dirty="0"/>
          </a:p>
        </p:txBody>
      </p:sp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6456314" y="1151549"/>
            <a:ext cx="1432523" cy="41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RAM</a:t>
            </a:r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6856614" y="4235805"/>
            <a:ext cx="931092" cy="1194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ts val="400"/>
              </a:spcBef>
            </a:pPr>
            <a:endParaRPr lang="en-US" sz="1200" dirty="0">
              <a:latin typeface="Times New Roman"/>
              <a:cs typeface="Times New Roman"/>
            </a:endParaRP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I/O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memory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maps</a:t>
            </a:r>
          </a:p>
        </p:txBody>
      </p:sp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6857370" y="5440183"/>
            <a:ext cx="931092" cy="5921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latin typeface="Times New Roman"/>
                <a:cs typeface="Times New Roman"/>
              </a:rPr>
              <a:t>unused</a:t>
            </a:r>
          </a:p>
          <a:p>
            <a:pPr algn="ctr"/>
            <a:r>
              <a:rPr lang="en-US" sz="1200" dirty="0">
                <a:latin typeface="Times New Roman"/>
                <a:cs typeface="Times New Roman"/>
              </a:rPr>
              <a:t>area</a:t>
            </a: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>
          <a:xfrm>
            <a:off x="821443" y="3180842"/>
            <a:ext cx="4830478" cy="1158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SzPct val="50000"/>
              <a:buNone/>
              <a:defRPr/>
            </a:pPr>
            <a:r>
              <a:rPr lang="en-US" sz="1800" u="sng" dirty="0">
                <a:cs typeface="+mn-cs"/>
              </a:rPr>
              <a:t>The challenge: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  <a:defRPr/>
            </a:pPr>
            <a:r>
              <a:rPr lang="en-US" sz="1800" dirty="0">
                <a:cs typeface="+mn-cs"/>
              </a:rPr>
              <a:t>Allocating memory for new objects / arrays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  <a:defRPr/>
            </a:pPr>
            <a:r>
              <a:rPr lang="en-US" sz="1800" dirty="0">
                <a:cs typeface="+mn-cs"/>
              </a:rPr>
              <a:t>Recycling memory of disposed objects / arrays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6859690" y="3463469"/>
            <a:ext cx="908609" cy="11151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865245" y="3682826"/>
            <a:ext cx="906379" cy="2242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6869210" y="2548788"/>
            <a:ext cx="902414" cy="22423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6873175" y="2905104"/>
            <a:ext cx="904644" cy="355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7200" rIns="0" bIns="97200" anchor="t" anchorCtr="0"/>
          <a:lstStyle>
            <a:defPPr>
              <a:defRPr lang="en-US"/>
            </a:defPPr>
            <a:lvl1pPr marL="342900" indent="-342900" algn="ctr">
              <a:spcBef>
                <a:spcPts val="400"/>
              </a:spcBef>
              <a:defRPr sz="1200">
                <a:latin typeface="Times New Roman"/>
                <a:ea typeface="ＭＳ Ｐゴシック" charset="0"/>
                <a:cs typeface="Times New Roman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1" name="Arc 10"/>
          <p:cNvSpPr/>
          <p:nvPr/>
        </p:nvSpPr>
        <p:spPr>
          <a:xfrm>
            <a:off x="7461082" y="2039876"/>
            <a:ext cx="879708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c 32"/>
          <p:cNvSpPr/>
          <p:nvPr/>
        </p:nvSpPr>
        <p:spPr>
          <a:xfrm rot="5135940">
            <a:off x="7434597" y="2036881"/>
            <a:ext cx="802201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c 35"/>
          <p:cNvSpPr/>
          <p:nvPr/>
        </p:nvSpPr>
        <p:spPr>
          <a:xfrm>
            <a:off x="7416044" y="2340875"/>
            <a:ext cx="907585" cy="1016000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 rot="5135940">
            <a:off x="6933080" y="2343092"/>
            <a:ext cx="1670663" cy="1117962"/>
          </a:xfrm>
          <a:prstGeom prst="arc">
            <a:avLst>
              <a:gd name="adj1" fmla="val 15959588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/>
          <p:cNvSpPr/>
          <p:nvPr/>
        </p:nvSpPr>
        <p:spPr>
          <a:xfrm>
            <a:off x="7303929" y="2235200"/>
            <a:ext cx="1142675" cy="917604"/>
          </a:xfrm>
          <a:prstGeom prst="arc">
            <a:avLst/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/>
          <p:cNvSpPr/>
          <p:nvPr/>
        </p:nvSpPr>
        <p:spPr>
          <a:xfrm rot="5135940">
            <a:off x="6994256" y="2062851"/>
            <a:ext cx="1508865" cy="1407545"/>
          </a:xfrm>
          <a:prstGeom prst="arc">
            <a:avLst>
              <a:gd name="adj1" fmla="val 15959588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Arc 53"/>
          <p:cNvSpPr/>
          <p:nvPr/>
        </p:nvSpPr>
        <p:spPr>
          <a:xfrm>
            <a:off x="7591698" y="2133880"/>
            <a:ext cx="528606" cy="399887"/>
          </a:xfrm>
          <a:prstGeom prst="arc">
            <a:avLst>
              <a:gd name="adj1" fmla="val 16200000"/>
              <a:gd name="adj2" fmla="val 21044257"/>
            </a:avLst>
          </a:prstGeom>
          <a:ln>
            <a:solidFill>
              <a:schemeClr val="accent4">
                <a:lumMod val="50000"/>
              </a:schemeClr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Arc 54"/>
          <p:cNvSpPr/>
          <p:nvPr/>
        </p:nvSpPr>
        <p:spPr>
          <a:xfrm rot="5135940">
            <a:off x="7483373" y="1974326"/>
            <a:ext cx="641838" cy="623177"/>
          </a:xfrm>
          <a:prstGeom prst="arc">
            <a:avLst>
              <a:gd name="adj1" fmla="val 16297734"/>
              <a:gd name="adj2" fmla="val 21283959"/>
            </a:avLst>
          </a:prstGeom>
          <a:ln>
            <a:solidFill>
              <a:schemeClr val="accent4">
                <a:lumMod val="5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63470" y="40549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4"/>
          <p:cNvSpPr txBox="1">
            <a:spLocks noChangeArrowheads="1"/>
          </p:cNvSpPr>
          <p:nvPr/>
        </p:nvSpPr>
        <p:spPr>
          <a:xfrm>
            <a:off x="837724" y="1332775"/>
            <a:ext cx="4830478" cy="2664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  <a:defRPr/>
            </a:pPr>
            <a:r>
              <a:rPr lang="en-US" sz="1800" dirty="0"/>
              <a:t>During run-time, programs typically create</a:t>
            </a:r>
            <a:br>
              <a:rPr lang="en-US" sz="1800" dirty="0"/>
            </a:br>
            <a:r>
              <a:rPr lang="en-US" sz="1400" dirty="0"/>
              <a:t>(possibly many) </a:t>
            </a:r>
            <a:r>
              <a:rPr lang="en-US" sz="1800" dirty="0"/>
              <a:t>objects and arrays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50000"/>
              <a:buNone/>
              <a:defRPr/>
            </a:pPr>
            <a:r>
              <a:rPr lang="en-US" sz="1800" dirty="0"/>
              <a:t>Objects and arrays are implemented using</a:t>
            </a:r>
          </a:p>
          <a:p>
            <a:pPr marL="447675" indent="-268288">
              <a:lnSpc>
                <a:spcPct val="100000"/>
              </a:lnSpc>
              <a:spcBef>
                <a:spcPts val="600"/>
              </a:spcBef>
              <a:buSzPct val="70000"/>
              <a:buFont typeface="Wingdings" charset="2"/>
              <a:buChar char="Ø"/>
              <a:defRPr/>
            </a:pPr>
            <a:r>
              <a:rPr lang="en-US" sz="1600" dirty="0"/>
              <a:t>reference variables,</a:t>
            </a:r>
          </a:p>
          <a:p>
            <a:pPr marL="447675" indent="-268288">
              <a:lnSpc>
                <a:spcPct val="100000"/>
              </a:lnSpc>
              <a:spcBef>
                <a:spcPts val="600"/>
              </a:spcBef>
              <a:buSzPct val="70000"/>
              <a:buFont typeface="Wingdings" charset="2"/>
              <a:buChar char="Ø"/>
              <a:defRPr/>
            </a:pPr>
            <a:r>
              <a:rPr lang="en-US" sz="1600" dirty="0"/>
              <a:t>pointing at actual data blocks </a:t>
            </a:r>
            <a:r>
              <a:rPr lang="en-US" sz="1400" dirty="0"/>
              <a:t>(in the heap)</a:t>
            </a:r>
          </a:p>
        </p:txBody>
      </p:sp>
      <p:sp>
        <p:nvSpPr>
          <p:cNvPr id="34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574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7" name="Rectangle 16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94453" y="2099980"/>
              <a:ext cx="771301" cy="3127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28475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7" name="Rectangle 16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94453" y="2099980"/>
              <a:ext cx="771301" cy="3127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</p:txBody>
      </p:sp>
    </p:spTree>
    <p:extLst>
      <p:ext uri="{BB962C8B-B14F-4D97-AF65-F5344CB8AC3E}">
        <p14:creationId xmlns:p14="http://schemas.microsoft.com/office/powerpoint/2010/main" val="39378583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7" name="Rectangle 16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94453" y="2099980"/>
              <a:ext cx="771301" cy="3127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var Point p;</a:t>
            </a:r>
          </a:p>
        </p:txBody>
      </p:sp>
    </p:spTree>
    <p:extLst>
      <p:ext uri="{BB962C8B-B14F-4D97-AF65-F5344CB8AC3E}">
        <p14:creationId xmlns:p14="http://schemas.microsoft.com/office/powerpoint/2010/main" val="37897651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7" name="Rectangle 16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94453" y="2099980"/>
              <a:ext cx="771301" cy="3127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67389" y="2552214"/>
            <a:ext cx="612430" cy="223959"/>
            <a:chOff x="6667389" y="2552214"/>
            <a:chExt cx="612430" cy="223959"/>
          </a:xfrm>
        </p:grpSpPr>
        <p:sp>
          <p:nvSpPr>
            <p:cNvPr id="21" name="Rectangle 4"/>
            <p:cNvSpPr txBox="1">
              <a:spLocks noChangeArrowheads="1"/>
            </p:cNvSpPr>
            <p:nvPr/>
          </p:nvSpPr>
          <p:spPr>
            <a:xfrm>
              <a:off x="6667389" y="2580782"/>
              <a:ext cx="301213" cy="19539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0" rIns="3600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 algn="r">
                <a:spcBef>
                  <a:spcPts val="1800"/>
                </a:spcBef>
                <a:buFont typeface="Wingdings" charset="0"/>
                <a:buNone/>
              </a:pPr>
              <a:r>
                <a:rPr lang="en-US" sz="1200" dirty="0">
                  <a:latin typeface="+mn-lt"/>
                  <a:cs typeface="Consolas"/>
                </a:rPr>
                <a:t>0</a:t>
              </a:r>
            </a:p>
          </p:txBody>
        </p:sp>
        <p:sp>
          <p:nvSpPr>
            <p:cNvPr id="24" name="Rectangle 4"/>
            <p:cNvSpPr txBox="1">
              <a:spLocks noChangeArrowheads="1"/>
            </p:cNvSpPr>
            <p:nvPr/>
          </p:nvSpPr>
          <p:spPr>
            <a:xfrm>
              <a:off x="7041457" y="2552214"/>
              <a:ext cx="238362" cy="205814"/>
            </a:xfrm>
            <a:prstGeom prst="rect">
              <a:avLst/>
            </a:prstGeom>
            <a:noFill/>
          </p:spPr>
          <p:txBody>
            <a:bodyPr vert="horz" lIns="36000" tIns="0" rIns="3600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spcBef>
                  <a:spcPts val="1800"/>
                </a:spcBef>
                <a:buFont typeface="Wingdings" charset="0"/>
                <a:buNone/>
              </a:pPr>
              <a:r>
                <a:rPr lang="en-US" sz="1400" dirty="0">
                  <a:latin typeface="+mn-lt"/>
                  <a:cs typeface="Consolas"/>
                </a:rPr>
                <a:t>p</a:t>
              </a:r>
            </a:p>
          </p:txBody>
        </p:sp>
      </p:grpSp>
      <p:sp>
        <p:nvSpPr>
          <p:cNvPr id="26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var Point p;</a:t>
            </a:r>
          </a:p>
        </p:txBody>
      </p:sp>
    </p:spTree>
    <p:extLst>
      <p:ext uri="{BB962C8B-B14F-4D97-AF65-F5344CB8AC3E}">
        <p14:creationId xmlns:p14="http://schemas.microsoft.com/office/powerpoint/2010/main" val="124586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need: object construction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71321" y="957817"/>
            <a:ext cx="2266562" cy="4406885"/>
            <a:chOff x="5671321" y="957817"/>
            <a:chExt cx="2266562" cy="4406885"/>
          </a:xfrm>
        </p:grpSpPr>
        <p:sp>
          <p:nvSpPr>
            <p:cNvPr id="17" name="Rectangle 16"/>
            <p:cNvSpPr/>
            <p:nvPr/>
          </p:nvSpPr>
          <p:spPr>
            <a:xfrm>
              <a:off x="5858033" y="505798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321" y="957817"/>
              <a:ext cx="2266562" cy="440688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641663" y="2594590"/>
              <a:ext cx="343305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43907" y="2601260"/>
              <a:ext cx="166846" cy="181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l="39149" t="88343" r="37886" b="812"/>
            <a:stretch/>
          </p:blipFill>
          <p:spPr>
            <a:xfrm>
              <a:off x="6556068" y="3935307"/>
              <a:ext cx="520507" cy="4779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80846" y="3897100"/>
              <a:ext cx="599440" cy="275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94453" y="2099980"/>
              <a:ext cx="771301" cy="3127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67389" y="2552214"/>
            <a:ext cx="612430" cy="223959"/>
            <a:chOff x="6667389" y="2552214"/>
            <a:chExt cx="612430" cy="223959"/>
          </a:xfrm>
        </p:grpSpPr>
        <p:sp>
          <p:nvSpPr>
            <p:cNvPr id="21" name="Rectangle 4"/>
            <p:cNvSpPr txBox="1">
              <a:spLocks noChangeArrowheads="1"/>
            </p:cNvSpPr>
            <p:nvPr/>
          </p:nvSpPr>
          <p:spPr>
            <a:xfrm>
              <a:off x="6667389" y="2580782"/>
              <a:ext cx="301213" cy="19539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0" rIns="3600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 algn="r">
                <a:spcBef>
                  <a:spcPts val="1800"/>
                </a:spcBef>
                <a:buFont typeface="Wingdings" charset="0"/>
                <a:buNone/>
              </a:pPr>
              <a:r>
                <a:rPr lang="en-US" sz="1200" dirty="0">
                  <a:latin typeface="+mn-lt"/>
                  <a:cs typeface="Consolas"/>
                </a:rPr>
                <a:t>0</a:t>
              </a:r>
            </a:p>
          </p:txBody>
        </p:sp>
        <p:sp>
          <p:nvSpPr>
            <p:cNvPr id="24" name="Rectangle 4"/>
            <p:cNvSpPr txBox="1">
              <a:spLocks noChangeArrowheads="1"/>
            </p:cNvSpPr>
            <p:nvPr/>
          </p:nvSpPr>
          <p:spPr>
            <a:xfrm>
              <a:off x="7041457" y="2552214"/>
              <a:ext cx="238362" cy="205814"/>
            </a:xfrm>
            <a:prstGeom prst="rect">
              <a:avLst/>
            </a:prstGeom>
            <a:noFill/>
          </p:spPr>
          <p:txBody>
            <a:bodyPr vert="horz" lIns="36000" tIns="0" rIns="3600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spcBef>
                  <a:spcPts val="1800"/>
                </a:spcBef>
                <a:buFont typeface="Wingdings" charset="0"/>
                <a:buNone/>
              </a:pPr>
              <a:r>
                <a:rPr lang="en-US" sz="1400" dirty="0">
                  <a:latin typeface="+mn-lt"/>
                  <a:cs typeface="Consolas"/>
                </a:rPr>
                <a:t>p</a:t>
              </a:r>
            </a:p>
          </p:txBody>
        </p:sp>
      </p:grpSp>
      <p:sp>
        <p:nvSpPr>
          <p:cNvPr id="26" name="Rectangle 4"/>
          <p:cNvSpPr txBox="1">
            <a:spLocks noChangeArrowheads="1"/>
          </p:cNvSpPr>
          <p:nvPr/>
        </p:nvSpPr>
        <p:spPr>
          <a:xfrm>
            <a:off x="760780" y="4322910"/>
            <a:ext cx="1903437" cy="391601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r>
              <a:rPr lang="en-US" sz="1400" dirty="0"/>
              <a:t>OS </a:t>
            </a:r>
            <a:r>
              <a:rPr lang="en-US" sz="1400" dirty="0">
                <a:latin typeface="Consolas"/>
                <a:cs typeface="Consolas"/>
              </a:rPr>
              <a:t>Memory</a:t>
            </a:r>
            <a:r>
              <a:rPr lang="en-US" sz="1400" dirty="0"/>
              <a:t> class API</a:t>
            </a: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848081" y="4616928"/>
            <a:ext cx="4796691" cy="179712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288000" tIns="504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class Memory {</a:t>
            </a:r>
          </a:p>
          <a:p>
            <a:r>
              <a:rPr lang="en-US" sz="1200" dirty="0">
                <a:latin typeface="Consolas"/>
                <a:ea typeface="宋体"/>
              </a:rPr>
              <a:t>   ...</a:t>
            </a:r>
          </a:p>
          <a:p>
            <a:pPr>
              <a:spcBef>
                <a:spcPts val="7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nl-NL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Finds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and allocates from the heap a memory block of the </a:t>
            </a:r>
          </a:p>
          <a:p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      *  specified size and returns a reference to its base address */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 function int alloc(int size) {}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Times New Roman"/>
                <a:ea typeface="宋体"/>
                <a:cs typeface="Times New Roman"/>
              </a:rPr>
              <a:t>/** De-allocates the given object and frees its space */</a:t>
            </a:r>
          </a:p>
          <a:p>
            <a:r>
              <a:rPr lang="en-US" sz="1200" dirty="0">
                <a:latin typeface="Consolas"/>
                <a:ea typeface="宋体"/>
              </a:rPr>
              <a:t>   function void deAlloc(int object) {}    </a:t>
            </a:r>
          </a:p>
          <a:p>
            <a:r>
              <a:rPr lang="en-US" sz="1200" dirty="0">
                <a:latin typeface="Consolas"/>
                <a:ea typeface="宋体"/>
              </a:rPr>
              <a:t>}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868954" y="1041856"/>
            <a:ext cx="2336171" cy="997746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80000" tIns="50400" rIns="936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In some class: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var Point p;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p = Point.new(7,5);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26355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8511</TotalTime>
  <Words>32114</Words>
  <Application>Microsoft Macintosh PowerPoint</Application>
  <PresentationFormat>Widescreen</PresentationFormat>
  <Paragraphs>7365</Paragraphs>
  <Slides>305</Slides>
  <Notes>277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305</vt:i4>
      </vt:variant>
    </vt:vector>
  </HeadingPairs>
  <TitlesOfParts>
    <vt:vector size="318" baseType="lpstr">
      <vt:lpstr>ＭＳ ゴシック</vt:lpstr>
      <vt:lpstr>Arial</vt:lpstr>
      <vt:lpstr>Avenir Medium</vt:lpstr>
      <vt:lpstr>Avenir Next Medium</vt:lpstr>
      <vt:lpstr>Calibri</vt:lpstr>
      <vt:lpstr>Comic Sans MS</vt:lpstr>
      <vt:lpstr>Consolas</vt:lpstr>
      <vt:lpstr>Courier</vt:lpstr>
      <vt:lpstr>Times New Roman</vt:lpstr>
      <vt:lpstr>Wingdings</vt:lpstr>
      <vt:lpstr>Office Theme</vt:lpstr>
      <vt:lpstr>Equation</vt:lpstr>
      <vt:lpstr>Clip</vt:lpstr>
      <vt:lpstr>PowerPoint Presentation</vt:lpstr>
      <vt:lpstr>Usage Notice</vt:lpstr>
      <vt:lpstr>The big picture</vt:lpstr>
      <vt:lpstr>High-level programming</vt:lpstr>
      <vt:lpstr>High-level programming</vt:lpstr>
      <vt:lpstr>Typical OS services</vt:lpstr>
      <vt:lpstr>Typical OS services</vt:lpstr>
      <vt:lpstr>The Jack OS</vt:lpstr>
      <vt:lpstr>The Jack OS: Math</vt:lpstr>
      <vt:lpstr>The Jack OS: Memory</vt:lpstr>
      <vt:lpstr>The Jack OS: Screen</vt:lpstr>
      <vt:lpstr>The Jack OS: Output</vt:lpstr>
      <vt:lpstr>The Jack OS: Keyboard</vt:lpstr>
      <vt:lpstr>The Jack OS: String</vt:lpstr>
      <vt:lpstr>The Jack OS: Array</vt:lpstr>
      <vt:lpstr>The Jack OS: Sys</vt:lpstr>
      <vt:lpstr>Module 6: OS</vt:lpstr>
      <vt:lpstr>Take home lessons</vt:lpstr>
      <vt:lpstr>The Jack OS</vt:lpstr>
      <vt:lpstr>The Jack OS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Multiplication</vt:lpstr>
      <vt:lpstr>Running time</vt:lpstr>
      <vt:lpstr>Running time</vt:lpstr>
      <vt:lpstr>Running time</vt:lpstr>
      <vt:lpstr>Running time</vt:lpstr>
      <vt:lpstr>Recap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Division</vt:lpstr>
      <vt:lpstr>Running time</vt:lpstr>
      <vt:lpstr>Running time</vt:lpstr>
      <vt:lpstr>Running time</vt:lpstr>
      <vt:lpstr>Division</vt:lpstr>
      <vt:lpstr>Division</vt:lpstr>
      <vt:lpstr>Recap</vt:lpstr>
      <vt:lpstr>Square root</vt:lpstr>
      <vt:lpstr>Square root</vt:lpstr>
      <vt:lpstr>Square root</vt:lpstr>
      <vt:lpstr>Recap</vt:lpstr>
      <vt:lpstr>Implementation notes</vt:lpstr>
      <vt:lpstr>Implementation notes: multiplication</vt:lpstr>
      <vt:lpstr>Implementation notes: multiplication</vt:lpstr>
      <vt:lpstr>Implementation notes: multiplication</vt:lpstr>
      <vt:lpstr>Implementation notes: multiplication</vt:lpstr>
      <vt:lpstr>Implementation notes: multiplication</vt:lpstr>
      <vt:lpstr>Implementation notes: division</vt:lpstr>
      <vt:lpstr>Implementation notes: square root</vt:lpstr>
      <vt:lpstr>Implementation notes: square root</vt:lpstr>
      <vt:lpstr>Recap</vt:lpstr>
      <vt:lpstr>Recap</vt:lpstr>
      <vt:lpstr>Recap</vt:lpstr>
      <vt:lpstr>The need</vt:lpstr>
      <vt:lpstr>OS Memory class</vt:lpstr>
      <vt:lpstr>OS Memory class</vt:lpstr>
      <vt:lpstr>OS Memory class</vt:lpstr>
      <vt:lpstr>OS Memory class</vt:lpstr>
      <vt:lpstr>OS Memory class</vt:lpstr>
      <vt:lpstr>Implementation notes</vt:lpstr>
      <vt:lpstr>Implementation notes</vt:lpstr>
      <vt:lpstr>Implementation notes</vt:lpstr>
      <vt:lpstr>Implementation notes</vt:lpstr>
      <vt:lpstr>Implementation notes</vt:lpstr>
      <vt:lpstr>Implementation notes</vt:lpstr>
      <vt:lpstr>Recap</vt:lpstr>
      <vt:lpstr>The need</vt:lpstr>
      <vt:lpstr>The need</vt:lpstr>
      <vt:lpstr>The need</vt:lpstr>
      <vt:lpstr>The need</vt:lpstr>
      <vt:lpstr>The need: object construction</vt:lpstr>
      <vt:lpstr>The need: object construction</vt:lpstr>
      <vt:lpstr>The need: object construction</vt:lpstr>
      <vt:lpstr>The need: object construction</vt:lpstr>
      <vt:lpstr>The need: object construction</vt:lpstr>
      <vt:lpstr>The need: object construction</vt:lpstr>
      <vt:lpstr>The need: object construction</vt:lpstr>
      <vt:lpstr>The need: object construction</vt:lpstr>
      <vt:lpstr>The need: object construction</vt:lpstr>
      <vt:lpstr>The need: object destruction</vt:lpstr>
      <vt:lpstr>The need: object destruction</vt:lpstr>
      <vt:lpstr>Object construction and destruction</vt:lpstr>
      <vt:lpstr>Heap management (simple)</vt:lpstr>
      <vt:lpstr>Heap management (simple)</vt:lpstr>
      <vt:lpstr>Heap management (simple)</vt:lpstr>
      <vt:lpstr>Heap management (simple)</vt:lpstr>
      <vt:lpstr>Heap management (simple)</vt:lpstr>
      <vt:lpstr>Heap management (simple)</vt:lpstr>
      <vt:lpstr>Heap management (simple)</vt:lpstr>
      <vt:lpstr>Heap management (simple)</vt:lpstr>
      <vt:lpstr>Heap management (simple)</vt:lpstr>
      <vt:lpstr>Heap management (simple)</vt:lpstr>
      <vt:lpstr>Heap management (simple)</vt:lpstr>
      <vt:lpstr>Heap management (the real thing)</vt:lpstr>
      <vt:lpstr>Heap management</vt:lpstr>
      <vt:lpstr>Heap management</vt:lpstr>
      <vt:lpstr>Heap management (detailed)</vt:lpstr>
      <vt:lpstr>Heap management (detailed)</vt:lpstr>
      <vt:lpstr>Heap management (detailed)</vt:lpstr>
      <vt:lpstr>Heap management (detailed)</vt:lpstr>
      <vt:lpstr>Heap management (detailed)</vt:lpstr>
      <vt:lpstr>Implementation notes</vt:lpstr>
      <vt:lpstr>Implementation notes</vt:lpstr>
      <vt:lpstr>Implementation notes</vt:lpstr>
      <vt:lpstr>Implementation notes</vt:lpstr>
      <vt:lpstr>Implementation notes</vt:lpstr>
      <vt:lpstr>Implementation notes</vt:lpstr>
      <vt:lpstr>Implementation notes (recap)</vt:lpstr>
      <vt:lpstr>Implementation notes (recap)</vt:lpstr>
      <vt:lpstr>Recap</vt:lpstr>
      <vt:lpstr>Recap</vt:lpstr>
      <vt:lpstr>Recap</vt:lpstr>
      <vt:lpstr>The Jack OS</vt:lpstr>
      <vt:lpstr>The Jack OS</vt:lpstr>
      <vt:lpstr>Graphics</vt:lpstr>
      <vt:lpstr>Graphics</vt:lpstr>
      <vt:lpstr>Graphics</vt:lpstr>
      <vt:lpstr>Graphics</vt:lpstr>
      <vt:lpstr>Graphics</vt:lpstr>
      <vt:lpstr>Graphics</vt:lpstr>
      <vt:lpstr>Graphics</vt:lpstr>
      <vt:lpstr>Graphics</vt:lpstr>
      <vt:lpstr>Graphics</vt:lpstr>
      <vt:lpstr>Graphics</vt:lpstr>
      <vt:lpstr>Vector graphics primitives</vt:lpstr>
      <vt:lpstr>Pixel drawing</vt:lpstr>
      <vt:lpstr>Pixel drawing</vt:lpstr>
      <vt:lpstr>Pixel drawing</vt:lpstr>
      <vt:lpstr>Pixel drawing</vt:lpstr>
      <vt:lpstr>Recap</vt:lpstr>
      <vt:lpstr>Vector graphics</vt:lpstr>
      <vt:lpstr>Vector graphics</vt:lpstr>
      <vt:lpstr>Vector graphics</vt:lpstr>
      <vt:lpstr>Vector graphics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Line drawing</vt:lpstr>
      <vt:lpstr>Recap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Circle drawing</vt:lpstr>
      <vt:lpstr>Recap</vt:lpstr>
      <vt:lpstr>Implementation notes</vt:lpstr>
      <vt:lpstr>Implementation notes: drawPixel</vt:lpstr>
      <vt:lpstr>Implementation notes: drawLine</vt:lpstr>
      <vt:lpstr>Implementation notes: drawCircle</vt:lpstr>
      <vt:lpstr>Recap</vt:lpstr>
      <vt:lpstr>The Jack OS</vt:lpstr>
      <vt:lpstr>The Jack OS</vt:lpstr>
      <vt:lpstr>Output modes</vt:lpstr>
      <vt:lpstr>Output modes</vt:lpstr>
      <vt:lpstr>Output modes</vt:lpstr>
      <vt:lpstr>The Hack character set</vt:lpstr>
      <vt:lpstr>The Hack character set</vt:lpstr>
      <vt:lpstr>The Hack character set</vt:lpstr>
      <vt:lpstr>Textual output</vt:lpstr>
      <vt:lpstr>Font</vt:lpstr>
      <vt:lpstr>Font</vt:lpstr>
      <vt:lpstr>Font</vt:lpstr>
      <vt:lpstr>Font</vt:lpstr>
      <vt:lpstr>Font implementation</vt:lpstr>
      <vt:lpstr>Font implementation</vt:lpstr>
      <vt:lpstr>Font implementation</vt:lpstr>
      <vt:lpstr>Font implementation</vt:lpstr>
      <vt:lpstr>Cursor</vt:lpstr>
      <vt:lpstr>Implementation notes</vt:lpstr>
      <vt:lpstr>The Jack OS</vt:lpstr>
      <vt:lpstr>The Jack OS</vt:lpstr>
      <vt:lpstr>Hack I/O</vt:lpstr>
      <vt:lpstr>Keyboard memory map</vt:lpstr>
      <vt:lpstr>Keyboard memory map</vt:lpstr>
      <vt:lpstr>Keyboard memory map</vt:lpstr>
      <vt:lpstr>Keyboard memory map</vt:lpstr>
      <vt:lpstr>Keyboard memory map</vt:lpstr>
      <vt:lpstr>Keyboard memory map</vt:lpstr>
      <vt:lpstr>Keyboard memory map</vt:lpstr>
      <vt:lpstr>Keyboard memory map</vt:lpstr>
      <vt:lpstr>Keyboard memory map</vt:lpstr>
      <vt:lpstr>The Hack character set</vt:lpstr>
      <vt:lpstr>OS Keyboard class</vt:lpstr>
      <vt:lpstr>OS Keyboard class</vt:lpstr>
      <vt:lpstr>keypressed</vt:lpstr>
      <vt:lpstr>keypressed</vt:lpstr>
      <vt:lpstr>keypressed</vt:lpstr>
      <vt:lpstr>keypressed / readchar</vt:lpstr>
      <vt:lpstr>keypressed / readchar</vt:lpstr>
      <vt:lpstr>keypressed / readchar / readLine</vt:lpstr>
      <vt:lpstr>keypressed / readchar / readLine</vt:lpstr>
      <vt:lpstr>Implementation notes</vt:lpstr>
      <vt:lpstr>Implementation notes</vt:lpstr>
      <vt:lpstr>Implementation notes</vt:lpstr>
      <vt:lpstr>Implementation notes</vt:lpstr>
      <vt:lpstr>Implementation notes</vt:lpstr>
      <vt:lpstr>The Jack OS</vt:lpstr>
      <vt:lpstr>The Jack OS</vt:lpstr>
      <vt:lpstr>String API</vt:lpstr>
      <vt:lpstr>The client’s view</vt:lpstr>
      <vt:lpstr>The client’s view</vt:lpstr>
      <vt:lpstr>int    string algorithms </vt:lpstr>
      <vt:lpstr>int    string algorithms </vt:lpstr>
      <vt:lpstr>int    string algorithms </vt:lpstr>
      <vt:lpstr>String API</vt:lpstr>
      <vt:lpstr>String class implementation</vt:lpstr>
      <vt:lpstr>String class implementation</vt:lpstr>
      <vt:lpstr>The Jack OS</vt:lpstr>
      <vt:lpstr>The Jack OS: Array</vt:lpstr>
      <vt:lpstr>The client’s view</vt:lpstr>
      <vt:lpstr>The client’s view</vt:lpstr>
      <vt:lpstr>Implementation notes</vt:lpstr>
      <vt:lpstr>The Jack OS</vt:lpstr>
      <vt:lpstr>Bootstrapping</vt:lpstr>
      <vt:lpstr>Implementation notes</vt:lpstr>
      <vt:lpstr>Implementation notes</vt:lpstr>
      <vt:lpstr>The Jack OS</vt:lpstr>
      <vt:lpstr>OS abstraction</vt:lpstr>
      <vt:lpstr>OS abstraction</vt:lpstr>
      <vt:lpstr>OS implementation</vt:lpstr>
      <vt:lpstr>Reverse engineering</vt:lpstr>
      <vt:lpstr>Example: the OS Screen class</vt:lpstr>
      <vt:lpstr>Example: the OS Screen class / testing</vt:lpstr>
      <vt:lpstr>Project 12</vt:lpstr>
      <vt:lpstr>Project 12</vt:lpstr>
      <vt:lpstr>Perspective</vt:lpstr>
      <vt:lpstr>Perspective</vt:lpstr>
      <vt:lpstr>Perspective</vt:lpstr>
      <vt:lpstr>Perspective</vt:lpstr>
      <vt:lpstr>Perspective</vt:lpstr>
      <vt:lpstr>Perspective</vt:lpstr>
      <vt:lpstr>Perspective</vt:lpstr>
      <vt:lpstr>Perspective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450</cp:revision>
  <dcterms:created xsi:type="dcterms:W3CDTF">2014-04-29T07:30:19Z</dcterms:created>
  <dcterms:modified xsi:type="dcterms:W3CDTF">2021-09-15T09:10:20Z</dcterms:modified>
</cp:coreProperties>
</file>